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7" r:id="rId2"/>
    <p:sldId id="261" r:id="rId3"/>
    <p:sldId id="260" r:id="rId4"/>
    <p:sldId id="258" r:id="rId5"/>
    <p:sldId id="266" r:id="rId6"/>
    <p:sldId id="262" r:id="rId7"/>
    <p:sldId id="265" r:id="rId8"/>
    <p:sldId id="271" r:id="rId9"/>
    <p:sldId id="272" r:id="rId10"/>
    <p:sldId id="273" r:id="rId11"/>
    <p:sldId id="274" r:id="rId12"/>
    <p:sldId id="267" r:id="rId13"/>
    <p:sldId id="268" r:id="rId14"/>
    <p:sldId id="269" r:id="rId15"/>
    <p:sldId id="270" r:id="rId16"/>
    <p:sldId id="279" r:id="rId17"/>
    <p:sldId id="280" r:id="rId18"/>
    <p:sldId id="281" r:id="rId19"/>
    <p:sldId id="282" r:id="rId20"/>
    <p:sldId id="275" r:id="rId21"/>
    <p:sldId id="276" r:id="rId22"/>
    <p:sldId id="277" r:id="rId23"/>
    <p:sldId id="278" r:id="rId24"/>
    <p:sldId id="283" r:id="rId25"/>
    <p:sldId id="284" r:id="rId26"/>
    <p:sldId id="286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7" autoAdjust="0"/>
    <p:restoredTop sz="94660"/>
  </p:normalViewPr>
  <p:slideViewPr>
    <p:cSldViewPr>
      <p:cViewPr>
        <p:scale>
          <a:sx n="66" d="100"/>
          <a:sy n="66" d="100"/>
        </p:scale>
        <p:origin x="34" y="-84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1C6404-4F83-4CCC-9434-49E864CFE24C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7523FA-7EA4-405A-AB5F-A1247F924675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Software for Molecular Docking</a:t>
          </a:r>
          <a:endParaRPr lang="en-US" sz="2400" b="0" dirty="0" smtClean="0">
            <a:solidFill>
              <a:schemeClr val="tx1"/>
            </a:solidFill>
          </a:endParaRPr>
        </a:p>
      </dgm:t>
    </dgm:pt>
    <dgm:pt modelId="{4C1C0A12-AD81-419D-9834-547A53A1DF5B}" type="parTrans" cxnId="{0940C9DE-29A8-4C70-8FA4-7751C307DA12}">
      <dgm:prSet/>
      <dgm:spPr/>
      <dgm:t>
        <a:bodyPr/>
        <a:lstStyle/>
        <a:p>
          <a:endParaRPr lang="en-US"/>
        </a:p>
      </dgm:t>
    </dgm:pt>
    <dgm:pt modelId="{01957C2D-E529-4079-B33C-CA60ECF042CB}" type="sibTrans" cxnId="{0940C9DE-29A8-4C70-8FA4-7751C307DA12}">
      <dgm:prSet/>
      <dgm:spPr/>
      <dgm:t>
        <a:bodyPr/>
        <a:lstStyle/>
        <a:p>
          <a:endParaRPr lang="en-US"/>
        </a:p>
      </dgm:t>
    </dgm:pt>
    <dgm:pt modelId="{B961A3E9-D5FD-4447-A04F-219880C08E89}">
      <dgm:prSet phldrT="[Text]" custT="1"/>
      <dgm:spPr>
        <a:solidFill>
          <a:schemeClr val="bg1">
            <a:alpha val="90000"/>
          </a:schemeClr>
        </a:solidFill>
      </dgm:spPr>
      <dgm:t>
        <a:bodyPr/>
        <a:lstStyle/>
        <a:p>
          <a:pPr algn="ctr"/>
          <a:r>
            <a:rPr lang="en-US" sz="1400" dirty="0" smtClean="0"/>
            <a:t>AutoDock4 </a:t>
          </a:r>
          <a:endParaRPr lang="en-US" sz="1400" b="0" dirty="0"/>
        </a:p>
      </dgm:t>
    </dgm:pt>
    <dgm:pt modelId="{05C6B041-086C-42A4-83F6-323AF325F67F}" type="parTrans" cxnId="{E369A2D4-E399-4CB5-8002-612E3982E275}">
      <dgm:prSet/>
      <dgm:spPr/>
      <dgm:t>
        <a:bodyPr/>
        <a:lstStyle/>
        <a:p>
          <a:endParaRPr lang="en-US"/>
        </a:p>
      </dgm:t>
    </dgm:pt>
    <dgm:pt modelId="{0500B9ED-966A-4E32-865A-D25A23BA4EDE}" type="sibTrans" cxnId="{E369A2D4-E399-4CB5-8002-612E3982E275}">
      <dgm:prSet/>
      <dgm:spPr/>
      <dgm:t>
        <a:bodyPr/>
        <a:lstStyle/>
        <a:p>
          <a:endParaRPr lang="en-US"/>
        </a:p>
      </dgm:t>
    </dgm:pt>
    <dgm:pt modelId="{FDD88493-DF1D-4FA0-A361-E6C224C7F351}">
      <dgm:prSet custT="1"/>
      <dgm:spPr/>
      <dgm:t>
        <a:bodyPr/>
        <a:lstStyle/>
        <a:p>
          <a:pPr algn="ctr"/>
          <a:r>
            <a:rPr lang="en-US" sz="1400" dirty="0" err="1" smtClean="0"/>
            <a:t>SwissDock</a:t>
          </a:r>
          <a:endParaRPr lang="en-US" sz="1400" dirty="0"/>
        </a:p>
      </dgm:t>
    </dgm:pt>
    <dgm:pt modelId="{2811F263-F585-40E4-A0E3-48EA502BB214}" type="parTrans" cxnId="{73255CB4-C757-47E6-B433-C461B5A0340F}">
      <dgm:prSet/>
      <dgm:spPr/>
      <dgm:t>
        <a:bodyPr/>
        <a:lstStyle/>
        <a:p>
          <a:endParaRPr lang="en-US"/>
        </a:p>
      </dgm:t>
    </dgm:pt>
    <dgm:pt modelId="{C74DFCF6-A131-43A8-AAA3-AA5A680ECE70}" type="sibTrans" cxnId="{73255CB4-C757-47E6-B433-C461B5A0340F}">
      <dgm:prSet/>
      <dgm:spPr/>
      <dgm:t>
        <a:bodyPr/>
        <a:lstStyle/>
        <a:p>
          <a:endParaRPr lang="en-US"/>
        </a:p>
      </dgm:t>
    </dgm:pt>
    <dgm:pt modelId="{6CAB2B58-1517-48D2-A5C5-8D8EEBE118B8}">
      <dgm:prSet custT="1"/>
      <dgm:spPr/>
      <dgm:t>
        <a:bodyPr/>
        <a:lstStyle/>
        <a:p>
          <a:r>
            <a:rPr lang="en-US" sz="1400" dirty="0" smtClean="0"/>
            <a:t>Schrodinger Molecular Operating Environment (MOE)</a:t>
          </a:r>
          <a:endParaRPr lang="en-US" sz="1400" dirty="0"/>
        </a:p>
      </dgm:t>
    </dgm:pt>
    <dgm:pt modelId="{1AFD3833-9EB3-4F9F-985D-3395A53A5823}" type="parTrans" cxnId="{6DA32E84-91DA-4C63-A790-2373A0DF7DE0}">
      <dgm:prSet/>
      <dgm:spPr/>
      <dgm:t>
        <a:bodyPr/>
        <a:lstStyle/>
        <a:p>
          <a:endParaRPr lang="en-US"/>
        </a:p>
      </dgm:t>
    </dgm:pt>
    <dgm:pt modelId="{E5BD503D-02FA-4715-9CF1-B290120A5FFD}" type="sibTrans" cxnId="{6DA32E84-91DA-4C63-A790-2373A0DF7DE0}">
      <dgm:prSet/>
      <dgm:spPr/>
      <dgm:t>
        <a:bodyPr/>
        <a:lstStyle/>
        <a:p>
          <a:endParaRPr lang="en-US"/>
        </a:p>
      </dgm:t>
    </dgm:pt>
    <dgm:pt modelId="{C2DF9FDC-B8A0-4961-BD91-F2BF5A3F9011}">
      <dgm:prSet custT="1"/>
      <dgm:spPr/>
      <dgm:t>
        <a:bodyPr/>
        <a:lstStyle/>
        <a:p>
          <a:r>
            <a:rPr lang="en-US" sz="1400" b="0" dirty="0" smtClean="0"/>
            <a:t>Dock6</a:t>
          </a:r>
          <a:endParaRPr lang="en-US" sz="1400" dirty="0"/>
        </a:p>
      </dgm:t>
    </dgm:pt>
    <dgm:pt modelId="{51C26045-F04F-48EA-9A54-31690A221318}" type="parTrans" cxnId="{304B1D4C-831B-4E51-AE44-255E4DD2EE7A}">
      <dgm:prSet/>
      <dgm:spPr/>
      <dgm:t>
        <a:bodyPr/>
        <a:lstStyle/>
        <a:p>
          <a:endParaRPr lang="en-US"/>
        </a:p>
      </dgm:t>
    </dgm:pt>
    <dgm:pt modelId="{085A97C9-5450-44E7-A365-974E8F3A228A}" type="sibTrans" cxnId="{304B1D4C-831B-4E51-AE44-255E4DD2EE7A}">
      <dgm:prSet/>
      <dgm:spPr/>
      <dgm:t>
        <a:bodyPr/>
        <a:lstStyle/>
        <a:p>
          <a:endParaRPr lang="en-US"/>
        </a:p>
      </dgm:t>
    </dgm:pt>
    <dgm:pt modelId="{8402D27B-20D5-4380-9F50-1CAE7CF50D71}">
      <dgm:prSet custT="1"/>
      <dgm:spPr/>
      <dgm:t>
        <a:bodyPr/>
        <a:lstStyle/>
        <a:p>
          <a:r>
            <a:rPr lang="en-US" sz="1400" dirty="0" err="1" smtClean="0"/>
            <a:t>AutoDock</a:t>
          </a:r>
          <a:r>
            <a:rPr lang="en-US" sz="1400" dirty="0" smtClean="0"/>
            <a:t> </a:t>
          </a:r>
          <a:r>
            <a:rPr lang="en-US" sz="1400" dirty="0" err="1" smtClean="0"/>
            <a:t>Vina</a:t>
          </a:r>
          <a:endParaRPr lang="en-US" sz="1400" dirty="0"/>
        </a:p>
      </dgm:t>
    </dgm:pt>
    <dgm:pt modelId="{C00831B3-42B4-45FD-A2CB-9A8F64B85774}" type="parTrans" cxnId="{275A021F-0699-415C-A4CB-35FE26AA84C5}">
      <dgm:prSet/>
      <dgm:spPr/>
      <dgm:t>
        <a:bodyPr/>
        <a:lstStyle/>
        <a:p>
          <a:endParaRPr lang="en-US"/>
        </a:p>
      </dgm:t>
    </dgm:pt>
    <dgm:pt modelId="{3F8AFCCA-37E1-46B0-839E-8C0FE561C001}" type="sibTrans" cxnId="{275A021F-0699-415C-A4CB-35FE26AA84C5}">
      <dgm:prSet/>
      <dgm:spPr/>
      <dgm:t>
        <a:bodyPr/>
        <a:lstStyle/>
        <a:p>
          <a:endParaRPr lang="en-US"/>
        </a:p>
      </dgm:t>
    </dgm:pt>
    <dgm:pt modelId="{E0F1B4BE-1745-473A-B51A-F7353C6E66FD}" type="pres">
      <dgm:prSet presAssocID="{F41C6404-4F83-4CCC-9434-49E864CFE24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1780EAB-9FC0-4282-8CDB-12FB5D8CF6E8}" type="pres">
      <dgm:prSet presAssocID="{E07523FA-7EA4-405A-AB5F-A1247F924675}" presName="root" presStyleCnt="0"/>
      <dgm:spPr/>
    </dgm:pt>
    <dgm:pt modelId="{173E49B3-D2A3-4E91-9C0B-41CBCC756859}" type="pres">
      <dgm:prSet presAssocID="{E07523FA-7EA4-405A-AB5F-A1247F924675}" presName="rootComposite" presStyleCnt="0"/>
      <dgm:spPr/>
    </dgm:pt>
    <dgm:pt modelId="{B0D3EF57-5DE1-4302-8270-4005D9A10F0B}" type="pres">
      <dgm:prSet presAssocID="{E07523FA-7EA4-405A-AB5F-A1247F924675}" presName="rootText" presStyleLbl="node1" presStyleIdx="0" presStyleCnt="1" custScaleX="280344" custLinFactNeighborX="-83648" custLinFactNeighborY="-27595"/>
      <dgm:spPr/>
      <dgm:t>
        <a:bodyPr/>
        <a:lstStyle/>
        <a:p>
          <a:endParaRPr lang="en-US"/>
        </a:p>
      </dgm:t>
    </dgm:pt>
    <dgm:pt modelId="{44176B24-8F78-43C7-8698-29E1194DE6AF}" type="pres">
      <dgm:prSet presAssocID="{E07523FA-7EA4-405A-AB5F-A1247F924675}" presName="rootConnector" presStyleLbl="node1" presStyleIdx="0" presStyleCnt="1"/>
      <dgm:spPr/>
      <dgm:t>
        <a:bodyPr/>
        <a:lstStyle/>
        <a:p>
          <a:endParaRPr lang="en-US"/>
        </a:p>
      </dgm:t>
    </dgm:pt>
    <dgm:pt modelId="{21AB1409-50BA-4F2D-84A2-0F7C2C6DF65E}" type="pres">
      <dgm:prSet presAssocID="{E07523FA-7EA4-405A-AB5F-A1247F924675}" presName="childShape" presStyleCnt="0"/>
      <dgm:spPr/>
    </dgm:pt>
    <dgm:pt modelId="{091167F3-A59C-44F7-B23E-2D9913BF7228}" type="pres">
      <dgm:prSet presAssocID="{05C6B041-086C-42A4-83F6-323AF325F67F}" presName="Name13" presStyleLbl="parChTrans1D2" presStyleIdx="0" presStyleCnt="5"/>
      <dgm:spPr/>
      <dgm:t>
        <a:bodyPr/>
        <a:lstStyle/>
        <a:p>
          <a:endParaRPr lang="en-US"/>
        </a:p>
      </dgm:t>
    </dgm:pt>
    <dgm:pt modelId="{D0DD93A5-2810-4194-A47A-B2751A8C6687}" type="pres">
      <dgm:prSet presAssocID="{B961A3E9-D5FD-4447-A04F-219880C08E89}" presName="childText" presStyleLbl="bgAcc1" presStyleIdx="0" presStyleCnt="5" custScaleX="122341" custScaleY="56315" custLinFactNeighborX="26" custLinFactNeighborY="17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4266D1-09FB-4ADD-9CA7-A976BECA91FC}" type="pres">
      <dgm:prSet presAssocID="{51C26045-F04F-48EA-9A54-31690A221318}" presName="Name13" presStyleLbl="parChTrans1D2" presStyleIdx="1" presStyleCnt="5"/>
      <dgm:spPr/>
      <dgm:t>
        <a:bodyPr/>
        <a:lstStyle/>
        <a:p>
          <a:endParaRPr lang="en-US"/>
        </a:p>
      </dgm:t>
    </dgm:pt>
    <dgm:pt modelId="{ACABCD67-7EB8-4C9E-B329-E6F42F643161}" type="pres">
      <dgm:prSet presAssocID="{C2DF9FDC-B8A0-4961-BD91-F2BF5A3F9011}" presName="childText" presStyleLbl="bgAcc1" presStyleIdx="1" presStyleCnt="5" custScaleX="136809" custScaleY="608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D86114-BFAE-44DD-8EC3-629BDE1D6E95}" type="pres">
      <dgm:prSet presAssocID="{2811F263-F585-40E4-A0E3-48EA502BB214}" presName="Name13" presStyleLbl="parChTrans1D2" presStyleIdx="2" presStyleCnt="5"/>
      <dgm:spPr/>
      <dgm:t>
        <a:bodyPr/>
        <a:lstStyle/>
        <a:p>
          <a:endParaRPr lang="en-US"/>
        </a:p>
      </dgm:t>
    </dgm:pt>
    <dgm:pt modelId="{9DB37596-6232-4CFD-B095-EC7C94C30207}" type="pres">
      <dgm:prSet presAssocID="{FDD88493-DF1D-4FA0-A361-E6C224C7F351}" presName="childText" presStyleLbl="bgAcc1" presStyleIdx="2" presStyleCnt="5" custScaleX="161803" custScaleY="58313" custLinFactNeighborX="1700" custLinFactNeighborY="6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827A20-7D6A-4C87-99D2-BCAC2ADC0803}" type="pres">
      <dgm:prSet presAssocID="{C00831B3-42B4-45FD-A2CB-9A8F64B85774}" presName="Name13" presStyleLbl="parChTrans1D2" presStyleIdx="3" presStyleCnt="5"/>
      <dgm:spPr/>
      <dgm:t>
        <a:bodyPr/>
        <a:lstStyle/>
        <a:p>
          <a:endParaRPr lang="en-US"/>
        </a:p>
      </dgm:t>
    </dgm:pt>
    <dgm:pt modelId="{D5B8142C-F676-4AE1-84FA-660E56442D41}" type="pres">
      <dgm:prSet presAssocID="{8402D27B-20D5-4380-9F50-1CAE7CF50D71}" presName="childText" presStyleLbl="bgAcc1" presStyleIdx="3" presStyleCnt="5" custScaleX="186760" custScaleY="589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55888F-DE4C-4AEB-85D8-BEB6A070EBA0}" type="pres">
      <dgm:prSet presAssocID="{1AFD3833-9EB3-4F9F-985D-3395A53A5823}" presName="Name13" presStyleLbl="parChTrans1D2" presStyleIdx="4" presStyleCnt="5"/>
      <dgm:spPr/>
      <dgm:t>
        <a:bodyPr/>
        <a:lstStyle/>
        <a:p>
          <a:endParaRPr lang="en-US"/>
        </a:p>
      </dgm:t>
    </dgm:pt>
    <dgm:pt modelId="{F0B503A3-2FBC-4961-9FF2-A37BDEDC04B0}" type="pres">
      <dgm:prSet presAssocID="{6CAB2B58-1517-48D2-A5C5-8D8EEBE118B8}" presName="childText" presStyleLbl="bgAcc1" presStyleIdx="4" presStyleCnt="5" custScaleX="326430" custScaleY="57752" custLinFactNeighborX="2500" custLinFactNeighborY="5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40C9DE-29A8-4C70-8FA4-7751C307DA12}" srcId="{F41C6404-4F83-4CCC-9434-49E864CFE24C}" destId="{E07523FA-7EA4-405A-AB5F-A1247F924675}" srcOrd="0" destOrd="0" parTransId="{4C1C0A12-AD81-419D-9834-547A53A1DF5B}" sibTransId="{01957C2D-E529-4079-B33C-CA60ECF042CB}"/>
    <dgm:cxn modelId="{0B41814A-ECD4-4A57-81FF-FA75D8112A8A}" type="presOf" srcId="{6CAB2B58-1517-48D2-A5C5-8D8EEBE118B8}" destId="{F0B503A3-2FBC-4961-9FF2-A37BDEDC04B0}" srcOrd="0" destOrd="0" presId="urn:microsoft.com/office/officeart/2005/8/layout/hierarchy3"/>
    <dgm:cxn modelId="{D528BADA-1BC9-418B-BFD2-D157B6B37556}" type="presOf" srcId="{E07523FA-7EA4-405A-AB5F-A1247F924675}" destId="{B0D3EF57-5DE1-4302-8270-4005D9A10F0B}" srcOrd="0" destOrd="0" presId="urn:microsoft.com/office/officeart/2005/8/layout/hierarchy3"/>
    <dgm:cxn modelId="{E369A2D4-E399-4CB5-8002-612E3982E275}" srcId="{E07523FA-7EA4-405A-AB5F-A1247F924675}" destId="{B961A3E9-D5FD-4447-A04F-219880C08E89}" srcOrd="0" destOrd="0" parTransId="{05C6B041-086C-42A4-83F6-323AF325F67F}" sibTransId="{0500B9ED-966A-4E32-865A-D25A23BA4EDE}"/>
    <dgm:cxn modelId="{AA39AE45-5AA8-4E4C-8523-11AC72AA65BF}" type="presOf" srcId="{51C26045-F04F-48EA-9A54-31690A221318}" destId="{514266D1-09FB-4ADD-9CA7-A976BECA91FC}" srcOrd="0" destOrd="0" presId="urn:microsoft.com/office/officeart/2005/8/layout/hierarchy3"/>
    <dgm:cxn modelId="{B89F8E5C-C63C-4674-885E-20EFE0EDA785}" type="presOf" srcId="{C2DF9FDC-B8A0-4961-BD91-F2BF5A3F9011}" destId="{ACABCD67-7EB8-4C9E-B329-E6F42F643161}" srcOrd="0" destOrd="0" presId="urn:microsoft.com/office/officeart/2005/8/layout/hierarchy3"/>
    <dgm:cxn modelId="{3FC5D65C-CE57-49FB-8256-AB8965B72838}" type="presOf" srcId="{05C6B041-086C-42A4-83F6-323AF325F67F}" destId="{091167F3-A59C-44F7-B23E-2D9913BF7228}" srcOrd="0" destOrd="0" presId="urn:microsoft.com/office/officeart/2005/8/layout/hierarchy3"/>
    <dgm:cxn modelId="{6DA32E84-91DA-4C63-A790-2373A0DF7DE0}" srcId="{E07523FA-7EA4-405A-AB5F-A1247F924675}" destId="{6CAB2B58-1517-48D2-A5C5-8D8EEBE118B8}" srcOrd="4" destOrd="0" parTransId="{1AFD3833-9EB3-4F9F-985D-3395A53A5823}" sibTransId="{E5BD503D-02FA-4715-9CF1-B290120A5FFD}"/>
    <dgm:cxn modelId="{05D77EB8-F64C-42FF-9D43-28B7029BFC84}" type="presOf" srcId="{8402D27B-20D5-4380-9F50-1CAE7CF50D71}" destId="{D5B8142C-F676-4AE1-84FA-660E56442D41}" srcOrd="0" destOrd="0" presId="urn:microsoft.com/office/officeart/2005/8/layout/hierarchy3"/>
    <dgm:cxn modelId="{304B1D4C-831B-4E51-AE44-255E4DD2EE7A}" srcId="{E07523FA-7EA4-405A-AB5F-A1247F924675}" destId="{C2DF9FDC-B8A0-4961-BD91-F2BF5A3F9011}" srcOrd="1" destOrd="0" parTransId="{51C26045-F04F-48EA-9A54-31690A221318}" sibTransId="{085A97C9-5450-44E7-A365-974E8F3A228A}"/>
    <dgm:cxn modelId="{6D782D64-FE2B-4FAB-A4B5-525B732B6491}" type="presOf" srcId="{F41C6404-4F83-4CCC-9434-49E864CFE24C}" destId="{E0F1B4BE-1745-473A-B51A-F7353C6E66FD}" srcOrd="0" destOrd="0" presId="urn:microsoft.com/office/officeart/2005/8/layout/hierarchy3"/>
    <dgm:cxn modelId="{8E8679F1-5E96-45B0-ADD4-EBEC6C22F457}" type="presOf" srcId="{B961A3E9-D5FD-4447-A04F-219880C08E89}" destId="{D0DD93A5-2810-4194-A47A-B2751A8C6687}" srcOrd="0" destOrd="0" presId="urn:microsoft.com/office/officeart/2005/8/layout/hierarchy3"/>
    <dgm:cxn modelId="{3CDE49A4-44C2-45BE-94FE-5EF8CCFA343E}" type="presOf" srcId="{C00831B3-42B4-45FD-A2CB-9A8F64B85774}" destId="{22827A20-7D6A-4C87-99D2-BCAC2ADC0803}" srcOrd="0" destOrd="0" presId="urn:microsoft.com/office/officeart/2005/8/layout/hierarchy3"/>
    <dgm:cxn modelId="{44255187-1CB3-49E2-A0DF-E2226EB8E2C1}" type="presOf" srcId="{FDD88493-DF1D-4FA0-A361-E6C224C7F351}" destId="{9DB37596-6232-4CFD-B095-EC7C94C30207}" srcOrd="0" destOrd="0" presId="urn:microsoft.com/office/officeart/2005/8/layout/hierarchy3"/>
    <dgm:cxn modelId="{9E881F26-775B-4FBB-8B5F-52413D2C0671}" type="presOf" srcId="{E07523FA-7EA4-405A-AB5F-A1247F924675}" destId="{44176B24-8F78-43C7-8698-29E1194DE6AF}" srcOrd="1" destOrd="0" presId="urn:microsoft.com/office/officeart/2005/8/layout/hierarchy3"/>
    <dgm:cxn modelId="{D92DB50B-4A95-42D9-BC55-20F4009FBEF5}" type="presOf" srcId="{2811F263-F585-40E4-A0E3-48EA502BB214}" destId="{3CD86114-BFAE-44DD-8EC3-629BDE1D6E95}" srcOrd="0" destOrd="0" presId="urn:microsoft.com/office/officeart/2005/8/layout/hierarchy3"/>
    <dgm:cxn modelId="{434AE163-A3DF-4811-92D8-2DAFF8436713}" type="presOf" srcId="{1AFD3833-9EB3-4F9F-985D-3395A53A5823}" destId="{B755888F-DE4C-4AEB-85D8-BEB6A070EBA0}" srcOrd="0" destOrd="0" presId="urn:microsoft.com/office/officeart/2005/8/layout/hierarchy3"/>
    <dgm:cxn modelId="{73255CB4-C757-47E6-B433-C461B5A0340F}" srcId="{E07523FA-7EA4-405A-AB5F-A1247F924675}" destId="{FDD88493-DF1D-4FA0-A361-E6C224C7F351}" srcOrd="2" destOrd="0" parTransId="{2811F263-F585-40E4-A0E3-48EA502BB214}" sibTransId="{C74DFCF6-A131-43A8-AAA3-AA5A680ECE70}"/>
    <dgm:cxn modelId="{275A021F-0699-415C-A4CB-35FE26AA84C5}" srcId="{E07523FA-7EA4-405A-AB5F-A1247F924675}" destId="{8402D27B-20D5-4380-9F50-1CAE7CF50D71}" srcOrd="3" destOrd="0" parTransId="{C00831B3-42B4-45FD-A2CB-9A8F64B85774}" sibTransId="{3F8AFCCA-37E1-46B0-839E-8C0FE561C001}"/>
    <dgm:cxn modelId="{864669E4-2C18-42B6-864D-17EC94D6839E}" type="presParOf" srcId="{E0F1B4BE-1745-473A-B51A-F7353C6E66FD}" destId="{41780EAB-9FC0-4282-8CDB-12FB5D8CF6E8}" srcOrd="0" destOrd="0" presId="urn:microsoft.com/office/officeart/2005/8/layout/hierarchy3"/>
    <dgm:cxn modelId="{FBA189F2-833B-40CD-8770-3F00BFF831CB}" type="presParOf" srcId="{41780EAB-9FC0-4282-8CDB-12FB5D8CF6E8}" destId="{173E49B3-D2A3-4E91-9C0B-41CBCC756859}" srcOrd="0" destOrd="0" presId="urn:microsoft.com/office/officeart/2005/8/layout/hierarchy3"/>
    <dgm:cxn modelId="{AD8A1591-AF01-4382-BE5F-287AA3C4A8D7}" type="presParOf" srcId="{173E49B3-D2A3-4E91-9C0B-41CBCC756859}" destId="{B0D3EF57-5DE1-4302-8270-4005D9A10F0B}" srcOrd="0" destOrd="0" presId="urn:microsoft.com/office/officeart/2005/8/layout/hierarchy3"/>
    <dgm:cxn modelId="{D6F6AC5B-2855-464B-AFA2-DF22E8AF5D3B}" type="presParOf" srcId="{173E49B3-D2A3-4E91-9C0B-41CBCC756859}" destId="{44176B24-8F78-43C7-8698-29E1194DE6AF}" srcOrd="1" destOrd="0" presId="urn:microsoft.com/office/officeart/2005/8/layout/hierarchy3"/>
    <dgm:cxn modelId="{B327E42A-FEAD-4521-AB99-358222E52CA8}" type="presParOf" srcId="{41780EAB-9FC0-4282-8CDB-12FB5D8CF6E8}" destId="{21AB1409-50BA-4F2D-84A2-0F7C2C6DF65E}" srcOrd="1" destOrd="0" presId="urn:microsoft.com/office/officeart/2005/8/layout/hierarchy3"/>
    <dgm:cxn modelId="{2C6A6DC7-6DD9-452F-BBEE-9A5A40764784}" type="presParOf" srcId="{21AB1409-50BA-4F2D-84A2-0F7C2C6DF65E}" destId="{091167F3-A59C-44F7-B23E-2D9913BF7228}" srcOrd="0" destOrd="0" presId="urn:microsoft.com/office/officeart/2005/8/layout/hierarchy3"/>
    <dgm:cxn modelId="{0C64E807-6C65-4746-A048-C1C752BDD266}" type="presParOf" srcId="{21AB1409-50BA-4F2D-84A2-0F7C2C6DF65E}" destId="{D0DD93A5-2810-4194-A47A-B2751A8C6687}" srcOrd="1" destOrd="0" presId="urn:microsoft.com/office/officeart/2005/8/layout/hierarchy3"/>
    <dgm:cxn modelId="{A3155597-2556-443F-BE07-E62780CCDB6C}" type="presParOf" srcId="{21AB1409-50BA-4F2D-84A2-0F7C2C6DF65E}" destId="{514266D1-09FB-4ADD-9CA7-A976BECA91FC}" srcOrd="2" destOrd="0" presId="urn:microsoft.com/office/officeart/2005/8/layout/hierarchy3"/>
    <dgm:cxn modelId="{401A691F-1AAA-4C73-8142-170667F0A633}" type="presParOf" srcId="{21AB1409-50BA-4F2D-84A2-0F7C2C6DF65E}" destId="{ACABCD67-7EB8-4C9E-B329-E6F42F643161}" srcOrd="3" destOrd="0" presId="urn:microsoft.com/office/officeart/2005/8/layout/hierarchy3"/>
    <dgm:cxn modelId="{3EA52939-B0BB-4671-B6E8-014AA47C3509}" type="presParOf" srcId="{21AB1409-50BA-4F2D-84A2-0F7C2C6DF65E}" destId="{3CD86114-BFAE-44DD-8EC3-629BDE1D6E95}" srcOrd="4" destOrd="0" presId="urn:microsoft.com/office/officeart/2005/8/layout/hierarchy3"/>
    <dgm:cxn modelId="{BB7A219E-F5E3-497D-BCDA-02584069EF51}" type="presParOf" srcId="{21AB1409-50BA-4F2D-84A2-0F7C2C6DF65E}" destId="{9DB37596-6232-4CFD-B095-EC7C94C30207}" srcOrd="5" destOrd="0" presId="urn:microsoft.com/office/officeart/2005/8/layout/hierarchy3"/>
    <dgm:cxn modelId="{762A239C-0120-4480-B250-32A569F03387}" type="presParOf" srcId="{21AB1409-50BA-4F2D-84A2-0F7C2C6DF65E}" destId="{22827A20-7D6A-4C87-99D2-BCAC2ADC0803}" srcOrd="6" destOrd="0" presId="urn:microsoft.com/office/officeart/2005/8/layout/hierarchy3"/>
    <dgm:cxn modelId="{233FC068-46AA-438C-A819-AC61C9818460}" type="presParOf" srcId="{21AB1409-50BA-4F2D-84A2-0F7C2C6DF65E}" destId="{D5B8142C-F676-4AE1-84FA-660E56442D41}" srcOrd="7" destOrd="0" presId="urn:microsoft.com/office/officeart/2005/8/layout/hierarchy3"/>
    <dgm:cxn modelId="{4B3B5530-5925-40DC-A055-0CF1F508E280}" type="presParOf" srcId="{21AB1409-50BA-4F2D-84A2-0F7C2C6DF65E}" destId="{B755888F-DE4C-4AEB-85D8-BEB6A070EBA0}" srcOrd="8" destOrd="0" presId="urn:microsoft.com/office/officeart/2005/8/layout/hierarchy3"/>
    <dgm:cxn modelId="{E72C50E5-D177-4D1B-BA85-6D37373F3A3A}" type="presParOf" srcId="{21AB1409-50BA-4F2D-84A2-0F7C2C6DF65E}" destId="{F0B503A3-2FBC-4961-9FF2-A37BDEDC04B0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A72213-57E7-4483-A3FE-D12CC73147C7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F7AC57-678E-4375-9CA5-ADF234F29404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400" b="0" dirty="0" smtClean="0">
              <a:solidFill>
                <a:schemeClr val="tx1"/>
              </a:solidFill>
            </a:rPr>
            <a:t>Standard drugs</a:t>
          </a:r>
          <a:endParaRPr lang="en-US" sz="1400" b="0" dirty="0">
            <a:solidFill>
              <a:schemeClr val="tx1"/>
            </a:solidFill>
          </a:endParaRPr>
        </a:p>
      </dgm:t>
    </dgm:pt>
    <dgm:pt modelId="{173CE726-C7CF-4D5B-B87D-9431A9499101}" type="parTrans" cxnId="{AC7C1344-5F70-4904-9D0D-528FB261EDCD}">
      <dgm:prSet/>
      <dgm:spPr/>
      <dgm:t>
        <a:bodyPr/>
        <a:lstStyle/>
        <a:p>
          <a:endParaRPr lang="en-US"/>
        </a:p>
      </dgm:t>
    </dgm:pt>
    <dgm:pt modelId="{F86DC8B6-BAFD-4597-9E9F-48C0AEC55595}" type="sibTrans" cxnId="{AC7C1344-5F70-4904-9D0D-528FB261EDCD}">
      <dgm:prSet/>
      <dgm:spPr/>
      <dgm:t>
        <a:bodyPr/>
        <a:lstStyle/>
        <a:p>
          <a:endParaRPr lang="en-US"/>
        </a:p>
      </dgm:t>
    </dgm:pt>
    <dgm:pt modelId="{BF706ECC-E1C3-47F4-BDC9-E2AEDCF7BC1F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400" dirty="0" err="1" smtClean="0"/>
            <a:t>Ampicillin</a:t>
          </a:r>
          <a:r>
            <a:rPr lang="en-US" sz="1400" dirty="0" smtClean="0"/>
            <a:t> (</a:t>
          </a:r>
          <a:r>
            <a:rPr lang="en-US" sz="1400" b="0" i="0" dirty="0" smtClean="0"/>
            <a:t>CID: 6249)</a:t>
          </a:r>
          <a:endParaRPr lang="en-US" sz="1400" dirty="0" smtClean="0"/>
        </a:p>
        <a:p>
          <a:r>
            <a:rPr lang="en-US" sz="1400" dirty="0" err="1" smtClean="0"/>
            <a:t>Ceftriaxone</a:t>
          </a:r>
          <a:r>
            <a:rPr lang="en-US" sz="1400" dirty="0" smtClean="0"/>
            <a:t>  (CID: 5479530)  </a:t>
          </a:r>
        </a:p>
        <a:p>
          <a:r>
            <a:rPr lang="en-US" sz="1400" dirty="0" err="1" smtClean="0"/>
            <a:t>Benzylpenicillin</a:t>
          </a:r>
          <a:r>
            <a:rPr lang="en-US" sz="1400" dirty="0" smtClean="0"/>
            <a:t> (CID: 5904)</a:t>
          </a:r>
        </a:p>
        <a:p>
          <a:r>
            <a:rPr lang="en-US" sz="1400" dirty="0" err="1" smtClean="0"/>
            <a:t>Levofloxacin</a:t>
          </a:r>
          <a:r>
            <a:rPr lang="en-US" sz="1400" dirty="0" smtClean="0"/>
            <a:t> (CID: 149096)</a:t>
          </a:r>
        </a:p>
        <a:p>
          <a:r>
            <a:rPr lang="en-US" sz="1400" dirty="0" smtClean="0">
              <a:solidFill>
                <a:schemeClr val="dk1"/>
              </a:solidFill>
            </a:rPr>
            <a:t>2-Hydroxyquinoline (CID: 6038)</a:t>
          </a:r>
        </a:p>
        <a:p>
          <a:r>
            <a:rPr lang="en-US" sz="1400" dirty="0" err="1" smtClean="0">
              <a:solidFill>
                <a:schemeClr val="dk1"/>
              </a:solidFill>
            </a:rPr>
            <a:t>Methicillin</a:t>
          </a:r>
          <a:r>
            <a:rPr lang="en-US" sz="1400" dirty="0" smtClean="0">
              <a:solidFill>
                <a:schemeClr val="dk1"/>
              </a:solidFill>
            </a:rPr>
            <a:t> (CID: 6087)</a:t>
          </a:r>
          <a:endParaRPr lang="en-US" sz="1400" dirty="0"/>
        </a:p>
      </dgm:t>
    </dgm:pt>
    <dgm:pt modelId="{B23417A3-D3D2-4A5D-A169-2470E02F8A2B}" type="parTrans" cxnId="{2ABBDB89-F18B-4FB8-9843-829C33EBCC15}">
      <dgm:prSet/>
      <dgm:spPr/>
      <dgm:t>
        <a:bodyPr/>
        <a:lstStyle/>
        <a:p>
          <a:endParaRPr lang="en-US"/>
        </a:p>
      </dgm:t>
    </dgm:pt>
    <dgm:pt modelId="{F3E291F3-0FAA-46D9-AA75-D0BEF904EDE7}" type="sibTrans" cxnId="{2ABBDB89-F18B-4FB8-9843-829C33EBCC15}">
      <dgm:prSet/>
      <dgm:spPr/>
      <dgm:t>
        <a:bodyPr/>
        <a:lstStyle/>
        <a:p>
          <a:endParaRPr lang="en-US"/>
        </a:p>
      </dgm:t>
    </dgm:pt>
    <dgm:pt modelId="{50403FC2-9F1C-4A38-BD27-22C19D0A1A02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400" b="0" dirty="0" smtClean="0">
              <a:solidFill>
                <a:schemeClr val="tx1"/>
              </a:solidFill>
            </a:rPr>
            <a:t>Selected </a:t>
          </a:r>
          <a:r>
            <a:rPr lang="en-US" sz="1400" b="0" dirty="0" err="1" smtClean="0">
              <a:solidFill>
                <a:schemeClr val="tx1"/>
              </a:solidFill>
            </a:rPr>
            <a:t>Phytochemicals</a:t>
          </a:r>
          <a:endParaRPr lang="en-US" sz="1400" b="0" dirty="0">
            <a:solidFill>
              <a:schemeClr val="tx1"/>
            </a:solidFill>
          </a:endParaRPr>
        </a:p>
      </dgm:t>
    </dgm:pt>
    <dgm:pt modelId="{DDDF9C3E-5C14-4010-910D-3A582D8E7563}" type="parTrans" cxnId="{B3224CBB-8905-4CAB-BD86-E5BBB2AF3E3B}">
      <dgm:prSet/>
      <dgm:spPr/>
      <dgm:t>
        <a:bodyPr/>
        <a:lstStyle/>
        <a:p>
          <a:endParaRPr lang="en-US"/>
        </a:p>
      </dgm:t>
    </dgm:pt>
    <dgm:pt modelId="{107BECDF-4FDB-421F-8E1C-E7F2C98546A6}" type="sibTrans" cxnId="{B3224CBB-8905-4CAB-BD86-E5BBB2AF3E3B}">
      <dgm:prSet/>
      <dgm:spPr/>
      <dgm:t>
        <a:bodyPr/>
        <a:lstStyle/>
        <a:p>
          <a:endParaRPr lang="en-US"/>
        </a:p>
      </dgm:t>
    </dgm:pt>
    <dgm:pt modelId="{30211B0E-059F-45A5-8021-1DE1F8C89053}">
      <dgm:prSet phldrT="[Text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sz="1400" dirty="0" err="1" smtClean="0"/>
            <a:t>Theaflavin</a:t>
          </a:r>
          <a:r>
            <a:rPr lang="en-US" sz="1400" dirty="0" smtClean="0"/>
            <a:t> (CID: </a:t>
          </a:r>
          <a:r>
            <a:rPr lang="en-US" sz="1400" b="0" i="0" dirty="0" smtClean="0"/>
            <a:t>114777)</a:t>
          </a:r>
          <a:endParaRPr lang="en-US" sz="1400" dirty="0" smtClean="0"/>
        </a:p>
        <a:p>
          <a:r>
            <a:rPr lang="en-US" sz="1400" dirty="0" err="1" smtClean="0"/>
            <a:t>Kaempferol</a:t>
          </a:r>
          <a:r>
            <a:rPr lang="en-US" sz="1400" dirty="0" smtClean="0"/>
            <a:t> (CID: 5280863)</a:t>
          </a:r>
        </a:p>
        <a:p>
          <a:r>
            <a:rPr lang="en-US" sz="1400" dirty="0" err="1" smtClean="0"/>
            <a:t>Luteolin</a:t>
          </a:r>
          <a:r>
            <a:rPr lang="en-US" sz="1400" dirty="0" smtClean="0"/>
            <a:t> (CID: 5280445)</a:t>
          </a:r>
        </a:p>
        <a:p>
          <a:r>
            <a:rPr lang="en-US" sz="1400" dirty="0" err="1" smtClean="0"/>
            <a:t>Quercetin</a:t>
          </a:r>
          <a:r>
            <a:rPr lang="en-US" sz="1400" dirty="0" smtClean="0"/>
            <a:t> (CID: 5280343)</a:t>
          </a:r>
        </a:p>
        <a:p>
          <a:r>
            <a:rPr lang="en-US" sz="1400" dirty="0" err="1" smtClean="0"/>
            <a:t>Daidzein</a:t>
          </a:r>
          <a:r>
            <a:rPr lang="en-US" sz="1400" dirty="0" smtClean="0"/>
            <a:t> (CID: 5281708)</a:t>
          </a:r>
          <a:endParaRPr lang="en-US" sz="1400" dirty="0"/>
        </a:p>
      </dgm:t>
    </dgm:pt>
    <dgm:pt modelId="{268FD52F-661F-49F5-90F7-02294E5DE8E8}" type="parTrans" cxnId="{771A2940-96D4-4938-9D9F-E2372C8959F7}">
      <dgm:prSet/>
      <dgm:spPr/>
      <dgm:t>
        <a:bodyPr/>
        <a:lstStyle/>
        <a:p>
          <a:endParaRPr lang="en-US"/>
        </a:p>
      </dgm:t>
    </dgm:pt>
    <dgm:pt modelId="{7662D33E-7762-4DDE-B882-9342312AD796}" type="sibTrans" cxnId="{771A2940-96D4-4938-9D9F-E2372C8959F7}">
      <dgm:prSet/>
      <dgm:spPr/>
      <dgm:t>
        <a:bodyPr/>
        <a:lstStyle/>
        <a:p>
          <a:endParaRPr lang="en-US"/>
        </a:p>
      </dgm:t>
    </dgm:pt>
    <dgm:pt modelId="{C088DF65-D405-4F12-84F1-18D3B8E9F6AC}" type="pres">
      <dgm:prSet presAssocID="{35A72213-57E7-4483-A3FE-D12CC73147C7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38232F7-454E-42B2-BEED-8DB8B4BAD16F}" type="pres">
      <dgm:prSet presAssocID="{5FF7AC57-678E-4375-9CA5-ADF234F29404}" presName="posSpace" presStyleCnt="0"/>
      <dgm:spPr/>
    </dgm:pt>
    <dgm:pt modelId="{5F45C782-DCA3-41D6-91E9-469AA3EE61D6}" type="pres">
      <dgm:prSet presAssocID="{5FF7AC57-678E-4375-9CA5-ADF234F29404}" presName="vertFlow" presStyleCnt="0"/>
      <dgm:spPr/>
    </dgm:pt>
    <dgm:pt modelId="{9D8443AB-5E57-4114-971A-D1F90C6FCE51}" type="pres">
      <dgm:prSet presAssocID="{5FF7AC57-678E-4375-9CA5-ADF234F29404}" presName="topSpace" presStyleCnt="0"/>
      <dgm:spPr/>
    </dgm:pt>
    <dgm:pt modelId="{8E3385C4-C681-4FB7-9920-B22AF1E1D953}" type="pres">
      <dgm:prSet presAssocID="{5FF7AC57-678E-4375-9CA5-ADF234F29404}" presName="firstComp" presStyleCnt="0"/>
      <dgm:spPr/>
    </dgm:pt>
    <dgm:pt modelId="{43F10C89-DC54-4D21-B173-0279E26DE411}" type="pres">
      <dgm:prSet presAssocID="{5FF7AC57-678E-4375-9CA5-ADF234F29404}" presName="firstChild" presStyleLbl="bgAccFollowNode1" presStyleIdx="0" presStyleCnt="2" custScaleX="119463" custScaleY="119021" custLinFactNeighborX="-2507" custLinFactNeighborY="13496"/>
      <dgm:spPr/>
      <dgm:t>
        <a:bodyPr/>
        <a:lstStyle/>
        <a:p>
          <a:endParaRPr lang="en-US"/>
        </a:p>
      </dgm:t>
    </dgm:pt>
    <dgm:pt modelId="{492CA17A-E3CC-4727-AA6C-EF1E05978572}" type="pres">
      <dgm:prSet presAssocID="{5FF7AC57-678E-4375-9CA5-ADF234F29404}" presName="firstChildTx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CCBD5F-590A-4D22-8808-1B9EDE322720}" type="pres">
      <dgm:prSet presAssocID="{5FF7AC57-678E-4375-9CA5-ADF234F29404}" presName="negSpace" presStyleCnt="0"/>
      <dgm:spPr/>
    </dgm:pt>
    <dgm:pt modelId="{0E2A89AF-78BB-457D-90EC-FDE2013A604A}" type="pres">
      <dgm:prSet presAssocID="{5FF7AC57-678E-4375-9CA5-ADF234F29404}" presName="circle" presStyleLbl="node1" presStyleIdx="0" presStyleCnt="2" custScaleX="103507" custScaleY="73794" custLinFactNeighborX="-11299" custLinFactNeighborY="-11716"/>
      <dgm:spPr/>
      <dgm:t>
        <a:bodyPr/>
        <a:lstStyle/>
        <a:p>
          <a:endParaRPr lang="en-US"/>
        </a:p>
      </dgm:t>
    </dgm:pt>
    <dgm:pt modelId="{21E3253B-4F32-48EC-AC87-162451A3ABAD}" type="pres">
      <dgm:prSet presAssocID="{F86DC8B6-BAFD-4597-9E9F-48C0AEC55595}" presName="transSpace" presStyleCnt="0"/>
      <dgm:spPr/>
    </dgm:pt>
    <dgm:pt modelId="{A58626D2-93A8-4FBF-A592-1EE18829B563}" type="pres">
      <dgm:prSet presAssocID="{50403FC2-9F1C-4A38-BD27-22C19D0A1A02}" presName="posSpace" presStyleCnt="0"/>
      <dgm:spPr/>
    </dgm:pt>
    <dgm:pt modelId="{C96CCD35-1185-4FC0-95DF-101ACA3277B5}" type="pres">
      <dgm:prSet presAssocID="{50403FC2-9F1C-4A38-BD27-22C19D0A1A02}" presName="vertFlow" presStyleCnt="0"/>
      <dgm:spPr/>
    </dgm:pt>
    <dgm:pt modelId="{2B66ABC1-04AC-4A61-A563-DA651A6CCEBD}" type="pres">
      <dgm:prSet presAssocID="{50403FC2-9F1C-4A38-BD27-22C19D0A1A02}" presName="topSpace" presStyleCnt="0"/>
      <dgm:spPr/>
    </dgm:pt>
    <dgm:pt modelId="{181634E8-7393-43AD-B5E4-6BB94E746DDA}" type="pres">
      <dgm:prSet presAssocID="{50403FC2-9F1C-4A38-BD27-22C19D0A1A02}" presName="firstComp" presStyleCnt="0"/>
      <dgm:spPr/>
    </dgm:pt>
    <dgm:pt modelId="{765158D8-4735-4E6C-915F-892BF2FE1547}" type="pres">
      <dgm:prSet presAssocID="{50403FC2-9F1C-4A38-BD27-22C19D0A1A02}" presName="firstChild" presStyleLbl="bgAccFollowNode1" presStyleIdx="1" presStyleCnt="2" custScaleX="115045" custScaleY="119021" custLinFactNeighborX="-25204" custLinFactNeighborY="13496"/>
      <dgm:spPr/>
      <dgm:t>
        <a:bodyPr/>
        <a:lstStyle/>
        <a:p>
          <a:endParaRPr lang="en-US"/>
        </a:p>
      </dgm:t>
    </dgm:pt>
    <dgm:pt modelId="{172BBD61-79D2-4899-BF65-4BC15F68E038}" type="pres">
      <dgm:prSet presAssocID="{50403FC2-9F1C-4A38-BD27-22C19D0A1A02}" presName="firstChildTx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DFCDED-BE95-4BF4-B1C6-EB8E99702CE8}" type="pres">
      <dgm:prSet presAssocID="{50403FC2-9F1C-4A38-BD27-22C19D0A1A02}" presName="negSpace" presStyleCnt="0"/>
      <dgm:spPr/>
    </dgm:pt>
    <dgm:pt modelId="{A4ABA3F0-D7F9-4D05-A551-07A34F37B388}" type="pres">
      <dgm:prSet presAssocID="{50403FC2-9F1C-4A38-BD27-22C19D0A1A02}" presName="circle" presStyleLbl="node1" presStyleIdx="1" presStyleCnt="2" custScaleX="110227" custScaleY="72222" custLinFactNeighborX="-23737" custLinFactNeighborY="-11841"/>
      <dgm:spPr/>
      <dgm:t>
        <a:bodyPr/>
        <a:lstStyle/>
        <a:p>
          <a:endParaRPr lang="en-US"/>
        </a:p>
      </dgm:t>
    </dgm:pt>
  </dgm:ptLst>
  <dgm:cxnLst>
    <dgm:cxn modelId="{757D8F45-1345-4A70-BF2A-A06A491F0FF6}" type="presOf" srcId="{BF706ECC-E1C3-47F4-BDC9-E2AEDCF7BC1F}" destId="{492CA17A-E3CC-4727-AA6C-EF1E05978572}" srcOrd="1" destOrd="0" presId="urn:microsoft.com/office/officeart/2005/8/layout/hList9"/>
    <dgm:cxn modelId="{74613ED7-B72A-48C0-8FED-B8BAAE302326}" type="presOf" srcId="{30211B0E-059F-45A5-8021-1DE1F8C89053}" destId="{765158D8-4735-4E6C-915F-892BF2FE1547}" srcOrd="0" destOrd="0" presId="urn:microsoft.com/office/officeart/2005/8/layout/hList9"/>
    <dgm:cxn modelId="{2ABBDB89-F18B-4FB8-9843-829C33EBCC15}" srcId="{5FF7AC57-678E-4375-9CA5-ADF234F29404}" destId="{BF706ECC-E1C3-47F4-BDC9-E2AEDCF7BC1F}" srcOrd="0" destOrd="0" parTransId="{B23417A3-D3D2-4A5D-A169-2470E02F8A2B}" sibTransId="{F3E291F3-0FAA-46D9-AA75-D0BEF904EDE7}"/>
    <dgm:cxn modelId="{69FF544B-E6CD-4BA9-ABE0-E4CA76247A0A}" type="presOf" srcId="{35A72213-57E7-4483-A3FE-D12CC73147C7}" destId="{C088DF65-D405-4F12-84F1-18D3B8E9F6AC}" srcOrd="0" destOrd="0" presId="urn:microsoft.com/office/officeart/2005/8/layout/hList9"/>
    <dgm:cxn modelId="{67B61F46-7A65-42E1-9DE8-08E3D6464218}" type="presOf" srcId="{5FF7AC57-678E-4375-9CA5-ADF234F29404}" destId="{0E2A89AF-78BB-457D-90EC-FDE2013A604A}" srcOrd="0" destOrd="0" presId="urn:microsoft.com/office/officeart/2005/8/layout/hList9"/>
    <dgm:cxn modelId="{91F7EAD9-6024-432A-AF37-0D9F098E946A}" type="presOf" srcId="{30211B0E-059F-45A5-8021-1DE1F8C89053}" destId="{172BBD61-79D2-4899-BF65-4BC15F68E038}" srcOrd="1" destOrd="0" presId="urn:microsoft.com/office/officeart/2005/8/layout/hList9"/>
    <dgm:cxn modelId="{771A2940-96D4-4938-9D9F-E2372C8959F7}" srcId="{50403FC2-9F1C-4A38-BD27-22C19D0A1A02}" destId="{30211B0E-059F-45A5-8021-1DE1F8C89053}" srcOrd="0" destOrd="0" parTransId="{268FD52F-661F-49F5-90F7-02294E5DE8E8}" sibTransId="{7662D33E-7762-4DDE-B882-9342312AD796}"/>
    <dgm:cxn modelId="{6E371BEF-C0EC-40EF-95C0-FFA285A31804}" type="presOf" srcId="{50403FC2-9F1C-4A38-BD27-22C19D0A1A02}" destId="{A4ABA3F0-D7F9-4D05-A551-07A34F37B388}" srcOrd="0" destOrd="0" presId="urn:microsoft.com/office/officeart/2005/8/layout/hList9"/>
    <dgm:cxn modelId="{B9AFA233-1EA6-479E-8C4C-280108138A3B}" type="presOf" srcId="{BF706ECC-E1C3-47F4-BDC9-E2AEDCF7BC1F}" destId="{43F10C89-DC54-4D21-B173-0279E26DE411}" srcOrd="0" destOrd="0" presId="urn:microsoft.com/office/officeart/2005/8/layout/hList9"/>
    <dgm:cxn modelId="{AC7C1344-5F70-4904-9D0D-528FB261EDCD}" srcId="{35A72213-57E7-4483-A3FE-D12CC73147C7}" destId="{5FF7AC57-678E-4375-9CA5-ADF234F29404}" srcOrd="0" destOrd="0" parTransId="{173CE726-C7CF-4D5B-B87D-9431A9499101}" sibTransId="{F86DC8B6-BAFD-4597-9E9F-48C0AEC55595}"/>
    <dgm:cxn modelId="{B3224CBB-8905-4CAB-BD86-E5BBB2AF3E3B}" srcId="{35A72213-57E7-4483-A3FE-D12CC73147C7}" destId="{50403FC2-9F1C-4A38-BD27-22C19D0A1A02}" srcOrd="1" destOrd="0" parTransId="{DDDF9C3E-5C14-4010-910D-3A582D8E7563}" sibTransId="{107BECDF-4FDB-421F-8E1C-E7F2C98546A6}"/>
    <dgm:cxn modelId="{948BC9A8-366F-4CAF-A28B-581C2DF7AD88}" type="presParOf" srcId="{C088DF65-D405-4F12-84F1-18D3B8E9F6AC}" destId="{038232F7-454E-42B2-BEED-8DB8B4BAD16F}" srcOrd="0" destOrd="0" presId="urn:microsoft.com/office/officeart/2005/8/layout/hList9"/>
    <dgm:cxn modelId="{4EC5FBC2-28E3-45C1-A6C5-DAEF0EEB939C}" type="presParOf" srcId="{C088DF65-D405-4F12-84F1-18D3B8E9F6AC}" destId="{5F45C782-DCA3-41D6-91E9-469AA3EE61D6}" srcOrd="1" destOrd="0" presId="urn:microsoft.com/office/officeart/2005/8/layout/hList9"/>
    <dgm:cxn modelId="{20BED6A6-DDE3-477E-9697-88B22BC15D96}" type="presParOf" srcId="{5F45C782-DCA3-41D6-91E9-469AA3EE61D6}" destId="{9D8443AB-5E57-4114-971A-D1F90C6FCE51}" srcOrd="0" destOrd="0" presId="urn:microsoft.com/office/officeart/2005/8/layout/hList9"/>
    <dgm:cxn modelId="{D25304D9-CB15-4FE3-90A1-3DF8AFE3C3DC}" type="presParOf" srcId="{5F45C782-DCA3-41D6-91E9-469AA3EE61D6}" destId="{8E3385C4-C681-4FB7-9920-B22AF1E1D953}" srcOrd="1" destOrd="0" presId="urn:microsoft.com/office/officeart/2005/8/layout/hList9"/>
    <dgm:cxn modelId="{52DA8D8E-C22D-4EDE-A189-0FCD0CB8BABE}" type="presParOf" srcId="{8E3385C4-C681-4FB7-9920-B22AF1E1D953}" destId="{43F10C89-DC54-4D21-B173-0279E26DE411}" srcOrd="0" destOrd="0" presId="urn:microsoft.com/office/officeart/2005/8/layout/hList9"/>
    <dgm:cxn modelId="{AA70E723-4C17-4A3F-8FDE-BEADFBE6150B}" type="presParOf" srcId="{8E3385C4-C681-4FB7-9920-B22AF1E1D953}" destId="{492CA17A-E3CC-4727-AA6C-EF1E05978572}" srcOrd="1" destOrd="0" presId="urn:microsoft.com/office/officeart/2005/8/layout/hList9"/>
    <dgm:cxn modelId="{42BC79C4-A0AA-4A9B-AB25-244384B5A3DB}" type="presParOf" srcId="{C088DF65-D405-4F12-84F1-18D3B8E9F6AC}" destId="{0DCCBD5F-590A-4D22-8808-1B9EDE322720}" srcOrd="2" destOrd="0" presId="urn:microsoft.com/office/officeart/2005/8/layout/hList9"/>
    <dgm:cxn modelId="{41A2E7FE-FEE3-48DD-B117-4D364ACA59FF}" type="presParOf" srcId="{C088DF65-D405-4F12-84F1-18D3B8E9F6AC}" destId="{0E2A89AF-78BB-457D-90EC-FDE2013A604A}" srcOrd="3" destOrd="0" presId="urn:microsoft.com/office/officeart/2005/8/layout/hList9"/>
    <dgm:cxn modelId="{653585EA-F6DF-421B-B7A8-260681E51083}" type="presParOf" srcId="{C088DF65-D405-4F12-84F1-18D3B8E9F6AC}" destId="{21E3253B-4F32-48EC-AC87-162451A3ABAD}" srcOrd="4" destOrd="0" presId="urn:microsoft.com/office/officeart/2005/8/layout/hList9"/>
    <dgm:cxn modelId="{6D6038AE-3C76-4F48-A946-2C0A257BC3ED}" type="presParOf" srcId="{C088DF65-D405-4F12-84F1-18D3B8E9F6AC}" destId="{A58626D2-93A8-4FBF-A592-1EE18829B563}" srcOrd="5" destOrd="0" presId="urn:microsoft.com/office/officeart/2005/8/layout/hList9"/>
    <dgm:cxn modelId="{F5E99414-106D-4F71-A96F-1C47A76B0E1C}" type="presParOf" srcId="{C088DF65-D405-4F12-84F1-18D3B8E9F6AC}" destId="{C96CCD35-1185-4FC0-95DF-101ACA3277B5}" srcOrd="6" destOrd="0" presId="urn:microsoft.com/office/officeart/2005/8/layout/hList9"/>
    <dgm:cxn modelId="{6C5D26A3-05C8-4AB2-AF0C-8784B3ACEFC0}" type="presParOf" srcId="{C96CCD35-1185-4FC0-95DF-101ACA3277B5}" destId="{2B66ABC1-04AC-4A61-A563-DA651A6CCEBD}" srcOrd="0" destOrd="0" presId="urn:microsoft.com/office/officeart/2005/8/layout/hList9"/>
    <dgm:cxn modelId="{9CE0BBBA-52D2-4719-9A9A-0718977B1A99}" type="presParOf" srcId="{C96CCD35-1185-4FC0-95DF-101ACA3277B5}" destId="{181634E8-7393-43AD-B5E4-6BB94E746DDA}" srcOrd="1" destOrd="0" presId="urn:microsoft.com/office/officeart/2005/8/layout/hList9"/>
    <dgm:cxn modelId="{6B35FABC-5C18-48EA-B60C-FBED3A261E45}" type="presParOf" srcId="{181634E8-7393-43AD-B5E4-6BB94E746DDA}" destId="{765158D8-4735-4E6C-915F-892BF2FE1547}" srcOrd="0" destOrd="0" presId="urn:microsoft.com/office/officeart/2005/8/layout/hList9"/>
    <dgm:cxn modelId="{2648F3B5-9ABF-423B-9F23-BC6660441853}" type="presParOf" srcId="{181634E8-7393-43AD-B5E4-6BB94E746DDA}" destId="{172BBD61-79D2-4899-BF65-4BC15F68E038}" srcOrd="1" destOrd="0" presId="urn:microsoft.com/office/officeart/2005/8/layout/hList9"/>
    <dgm:cxn modelId="{5E55E341-2414-4FC3-940E-738B79476652}" type="presParOf" srcId="{C088DF65-D405-4F12-84F1-18D3B8E9F6AC}" destId="{BCDFCDED-BE95-4BF4-B1C6-EB8E99702CE8}" srcOrd="7" destOrd="0" presId="urn:microsoft.com/office/officeart/2005/8/layout/hList9"/>
    <dgm:cxn modelId="{32054C0C-32A1-457B-8AF5-7CEBA5292987}" type="presParOf" srcId="{C088DF65-D405-4F12-84F1-18D3B8E9F6AC}" destId="{A4ABA3F0-D7F9-4D05-A551-07A34F37B388}" srcOrd="8" destOrd="0" presId="urn:microsoft.com/office/officeart/2005/8/layout/hList9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0D3EF57-5DE1-4302-8270-4005D9A10F0B}">
      <dsp:nvSpPr>
        <dsp:cNvPr id="0" name=""/>
        <dsp:cNvSpPr/>
      </dsp:nvSpPr>
      <dsp:spPr>
        <a:xfrm>
          <a:off x="0" y="0"/>
          <a:ext cx="4375915" cy="780454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Software for Molecular Docking</a:t>
          </a:r>
          <a:endParaRPr lang="en-US" sz="2400" b="0" kern="1200" dirty="0" smtClean="0">
            <a:solidFill>
              <a:schemeClr val="tx1"/>
            </a:solidFill>
          </a:endParaRPr>
        </a:p>
      </dsp:txBody>
      <dsp:txXfrm>
        <a:off x="0" y="0"/>
        <a:ext cx="4375915" cy="780454"/>
      </dsp:txXfrm>
    </dsp:sp>
    <dsp:sp modelId="{091167F3-A59C-44F7-B23E-2D9913BF7228}">
      <dsp:nvSpPr>
        <dsp:cNvPr id="0" name=""/>
        <dsp:cNvSpPr/>
      </dsp:nvSpPr>
      <dsp:spPr>
        <a:xfrm>
          <a:off x="437591" y="780454"/>
          <a:ext cx="1619814" cy="429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904"/>
              </a:lnTo>
              <a:lnTo>
                <a:pt x="1619814" y="4299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DD93A5-2810-4194-A47A-B2751A8C6687}">
      <dsp:nvSpPr>
        <dsp:cNvPr id="0" name=""/>
        <dsp:cNvSpPr/>
      </dsp:nvSpPr>
      <dsp:spPr>
        <a:xfrm>
          <a:off x="2057405" y="990602"/>
          <a:ext cx="1527705" cy="439513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AutoDock4 </a:t>
          </a:r>
          <a:endParaRPr lang="en-US" sz="1400" b="0" kern="1200" dirty="0"/>
        </a:p>
      </dsp:txBody>
      <dsp:txXfrm>
        <a:off x="2057405" y="990602"/>
        <a:ext cx="1527705" cy="439513"/>
      </dsp:txXfrm>
    </dsp:sp>
    <dsp:sp modelId="{514266D1-09FB-4ADD-9CA7-A976BECA91FC}">
      <dsp:nvSpPr>
        <dsp:cNvPr id="0" name=""/>
        <dsp:cNvSpPr/>
      </dsp:nvSpPr>
      <dsp:spPr>
        <a:xfrm>
          <a:off x="437591" y="780454"/>
          <a:ext cx="1619489" cy="1068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8499"/>
              </a:lnTo>
              <a:lnTo>
                <a:pt x="1619489" y="10684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BCD67-7EB8-4C9E-B329-E6F42F643161}">
      <dsp:nvSpPr>
        <dsp:cNvPr id="0" name=""/>
        <dsp:cNvSpPr/>
      </dsp:nvSpPr>
      <dsp:spPr>
        <a:xfrm>
          <a:off x="2057080" y="1611586"/>
          <a:ext cx="1708371" cy="4747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Dock6</a:t>
          </a:r>
          <a:endParaRPr lang="en-US" sz="1400" kern="1200" dirty="0"/>
        </a:p>
      </dsp:txBody>
      <dsp:txXfrm>
        <a:off x="2057080" y="1611586"/>
        <a:ext cx="1708371" cy="474734"/>
      </dsp:txXfrm>
    </dsp:sp>
    <dsp:sp modelId="{3CD86114-BFAE-44DD-8EC3-629BDE1D6E95}">
      <dsp:nvSpPr>
        <dsp:cNvPr id="0" name=""/>
        <dsp:cNvSpPr/>
      </dsp:nvSpPr>
      <dsp:spPr>
        <a:xfrm>
          <a:off x="437591" y="780454"/>
          <a:ext cx="1640717" cy="1733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3239"/>
              </a:lnTo>
              <a:lnTo>
                <a:pt x="1640717" y="17332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B37596-6232-4CFD-B095-EC7C94C30207}">
      <dsp:nvSpPr>
        <dsp:cNvPr id="0" name=""/>
        <dsp:cNvSpPr/>
      </dsp:nvSpPr>
      <dsp:spPr>
        <a:xfrm>
          <a:off x="2078309" y="2286141"/>
          <a:ext cx="2020478" cy="4551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SwissDock</a:t>
          </a:r>
          <a:endParaRPr lang="en-US" sz="1400" kern="1200" dirty="0"/>
        </a:p>
      </dsp:txBody>
      <dsp:txXfrm>
        <a:off x="2078309" y="2286141"/>
        <a:ext cx="2020478" cy="455106"/>
      </dsp:txXfrm>
    </dsp:sp>
    <dsp:sp modelId="{22827A20-7D6A-4C87-99D2-BCAC2ADC0803}">
      <dsp:nvSpPr>
        <dsp:cNvPr id="0" name=""/>
        <dsp:cNvSpPr/>
      </dsp:nvSpPr>
      <dsp:spPr>
        <a:xfrm>
          <a:off x="437591" y="780454"/>
          <a:ext cx="1619489" cy="2381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1056"/>
              </a:lnTo>
              <a:lnTo>
                <a:pt x="1619489" y="23810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B8142C-F676-4AE1-84FA-660E56442D41}">
      <dsp:nvSpPr>
        <dsp:cNvPr id="0" name=""/>
        <dsp:cNvSpPr/>
      </dsp:nvSpPr>
      <dsp:spPr>
        <a:xfrm>
          <a:off x="2057080" y="2931655"/>
          <a:ext cx="2332123" cy="4597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AutoDock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Vina</a:t>
          </a:r>
          <a:endParaRPr lang="en-US" sz="1400" kern="1200" dirty="0"/>
        </a:p>
      </dsp:txBody>
      <dsp:txXfrm>
        <a:off x="2057080" y="2931655"/>
        <a:ext cx="2332123" cy="459711"/>
      </dsp:txXfrm>
    </dsp:sp>
    <dsp:sp modelId="{B755888F-DE4C-4AEB-85D8-BEB6A070EBA0}">
      <dsp:nvSpPr>
        <dsp:cNvPr id="0" name=""/>
        <dsp:cNvSpPr/>
      </dsp:nvSpPr>
      <dsp:spPr>
        <a:xfrm>
          <a:off x="437591" y="780454"/>
          <a:ext cx="1650707" cy="3032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2781"/>
              </a:lnTo>
              <a:lnTo>
                <a:pt x="1650707" y="30327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503A3-2FBC-4961-9FF2-A37BDEDC04B0}">
      <dsp:nvSpPr>
        <dsp:cNvPr id="0" name=""/>
        <dsp:cNvSpPr/>
      </dsp:nvSpPr>
      <dsp:spPr>
        <a:xfrm>
          <a:off x="2088299" y="3587871"/>
          <a:ext cx="4076221" cy="450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Schrodinger Molecular Operating Environment (MOE)</a:t>
          </a:r>
          <a:endParaRPr lang="en-US" sz="1400" kern="1200" dirty="0"/>
        </a:p>
      </dsp:txBody>
      <dsp:txXfrm>
        <a:off x="2088299" y="3587871"/>
        <a:ext cx="4076221" cy="45072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3F10C89-DC54-4D21-B173-0279E26DE411}">
      <dsp:nvSpPr>
        <dsp:cNvPr id="0" name=""/>
        <dsp:cNvSpPr/>
      </dsp:nvSpPr>
      <dsp:spPr>
        <a:xfrm>
          <a:off x="687780" y="1686303"/>
          <a:ext cx="3259855" cy="1813347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Ampicillin</a:t>
          </a:r>
          <a:r>
            <a:rPr lang="en-US" sz="1400" kern="1200" dirty="0" smtClean="0"/>
            <a:t> (</a:t>
          </a:r>
          <a:r>
            <a:rPr lang="en-US" sz="1400" b="0" i="0" kern="1200" dirty="0" smtClean="0"/>
            <a:t>CID: 6249)</a:t>
          </a:r>
          <a:endParaRPr lang="en-US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Ceftriaxone</a:t>
          </a:r>
          <a:r>
            <a:rPr lang="en-US" sz="1400" kern="1200" dirty="0" smtClean="0"/>
            <a:t>  (CID: 5479530)  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Benzylpenicillin</a:t>
          </a:r>
          <a:r>
            <a:rPr lang="en-US" sz="1400" kern="1200" dirty="0" smtClean="0"/>
            <a:t> (CID: 5904)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Levofloxacin</a:t>
          </a:r>
          <a:r>
            <a:rPr lang="en-US" sz="1400" kern="1200" dirty="0" smtClean="0"/>
            <a:t> (CID: 149096)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dk1"/>
              </a:solidFill>
            </a:rPr>
            <a:t>2-Hydroxyquinoline (CID: 6038)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dk1"/>
              </a:solidFill>
            </a:rPr>
            <a:t>Methicillin</a:t>
          </a:r>
          <a:r>
            <a:rPr lang="en-US" sz="1400" kern="1200" dirty="0" smtClean="0">
              <a:solidFill>
                <a:schemeClr val="dk1"/>
              </a:solidFill>
            </a:rPr>
            <a:t> (CID: 6087)</a:t>
          </a:r>
          <a:endParaRPr lang="en-US" sz="1400" kern="1200" dirty="0"/>
        </a:p>
      </dsp:txBody>
      <dsp:txXfrm>
        <a:off x="1209357" y="1686303"/>
        <a:ext cx="2738278" cy="1813347"/>
      </dsp:txXfrm>
    </dsp:sp>
    <dsp:sp modelId="{0E2A89AF-78BB-457D-90EC-FDE2013A604A}">
      <dsp:nvSpPr>
        <dsp:cNvPr id="0" name=""/>
        <dsp:cNvSpPr/>
      </dsp:nvSpPr>
      <dsp:spPr>
        <a:xfrm>
          <a:off x="255537" y="693158"/>
          <a:ext cx="1576195" cy="1123728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solidFill>
                <a:schemeClr val="tx1"/>
              </a:solidFill>
            </a:rPr>
            <a:t>Standard drugs</a:t>
          </a:r>
          <a:endParaRPr lang="en-US" sz="1400" b="0" kern="1200" dirty="0">
            <a:solidFill>
              <a:schemeClr val="tx1"/>
            </a:solidFill>
          </a:endParaRPr>
        </a:p>
      </dsp:txBody>
      <dsp:txXfrm>
        <a:off x="255537" y="693158"/>
        <a:ext cx="1576195" cy="1123728"/>
      </dsp:txXfrm>
    </dsp:sp>
    <dsp:sp modelId="{765158D8-4735-4E6C-915F-892BF2FE1547}">
      <dsp:nvSpPr>
        <dsp:cNvPr id="0" name=""/>
        <dsp:cNvSpPr/>
      </dsp:nvSpPr>
      <dsp:spPr>
        <a:xfrm>
          <a:off x="4929919" y="1686303"/>
          <a:ext cx="3023200" cy="1813347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Theaflavin</a:t>
          </a:r>
          <a:r>
            <a:rPr lang="en-US" sz="1400" kern="1200" dirty="0" smtClean="0"/>
            <a:t> (CID: </a:t>
          </a:r>
          <a:r>
            <a:rPr lang="en-US" sz="1400" b="0" i="0" kern="1200" dirty="0" smtClean="0"/>
            <a:t>114777)</a:t>
          </a:r>
          <a:endParaRPr lang="en-US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Kaempferol</a:t>
          </a:r>
          <a:r>
            <a:rPr lang="en-US" sz="1400" kern="1200" dirty="0" smtClean="0"/>
            <a:t> (CID: 5280863)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Luteolin</a:t>
          </a:r>
          <a:r>
            <a:rPr lang="en-US" sz="1400" kern="1200" dirty="0" smtClean="0"/>
            <a:t> (CID: 5280445)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Quercetin</a:t>
          </a:r>
          <a:r>
            <a:rPr lang="en-US" sz="1400" kern="1200" dirty="0" smtClean="0"/>
            <a:t> (CID: 5280343)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Daidzein</a:t>
          </a:r>
          <a:r>
            <a:rPr lang="en-US" sz="1400" kern="1200" dirty="0" smtClean="0"/>
            <a:t> (CID: 5281708)</a:t>
          </a:r>
          <a:endParaRPr lang="en-US" sz="1400" kern="1200" dirty="0"/>
        </a:p>
      </dsp:txBody>
      <dsp:txXfrm>
        <a:off x="5413631" y="1686303"/>
        <a:ext cx="2539488" cy="1813347"/>
      </dsp:txXfrm>
    </dsp:sp>
    <dsp:sp modelId="{A4ABA3F0-D7F9-4D05-A551-07A34F37B388}">
      <dsp:nvSpPr>
        <dsp:cNvPr id="0" name=""/>
        <dsp:cNvSpPr/>
      </dsp:nvSpPr>
      <dsp:spPr>
        <a:xfrm>
          <a:off x="4281653" y="691254"/>
          <a:ext cx="1678526" cy="1099789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solidFill>
                <a:schemeClr val="tx1"/>
              </a:solidFill>
            </a:rPr>
            <a:t>Selected </a:t>
          </a:r>
          <a:r>
            <a:rPr lang="en-US" sz="1400" b="0" kern="1200" dirty="0" err="1" smtClean="0">
              <a:solidFill>
                <a:schemeClr val="tx1"/>
              </a:solidFill>
            </a:rPr>
            <a:t>Phytochemicals</a:t>
          </a:r>
          <a:endParaRPr lang="en-US" sz="1400" b="0" kern="1200" dirty="0">
            <a:solidFill>
              <a:schemeClr val="tx1"/>
            </a:solidFill>
          </a:endParaRPr>
        </a:p>
      </dsp:txBody>
      <dsp:txXfrm>
        <a:off x="4281653" y="691254"/>
        <a:ext cx="1678526" cy="1099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FD43E-6E3F-4263-8D90-A63088E6AF68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350B5-09BE-4B17-AC63-0F75E96A4E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65F88-3630-494E-99E0-444F31EB65D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65F88-3630-494E-99E0-444F31EB65D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1D01-DC78-420E-A199-E67E70AAE820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3DC2-F7C2-4962-94E5-DA3BE3CDCE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1D01-DC78-420E-A199-E67E70AAE820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3DC2-F7C2-4962-94E5-DA3BE3CDCE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1D01-DC78-420E-A199-E67E70AAE820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3DC2-F7C2-4962-94E5-DA3BE3CDCE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1D01-DC78-420E-A199-E67E70AAE820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3DC2-F7C2-4962-94E5-DA3BE3CDCE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1D01-DC78-420E-A199-E67E70AAE820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3DC2-F7C2-4962-94E5-DA3BE3CDCE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1D01-DC78-420E-A199-E67E70AAE820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3DC2-F7C2-4962-94E5-DA3BE3CDCE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1D01-DC78-420E-A199-E67E70AAE820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3DC2-F7C2-4962-94E5-DA3BE3CDCE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1D01-DC78-420E-A199-E67E70AAE820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3DC2-F7C2-4962-94E5-DA3BE3CDCE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1D01-DC78-420E-A199-E67E70AAE820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3DC2-F7C2-4962-94E5-DA3BE3CDCE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1D01-DC78-420E-A199-E67E70AAE820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3DC2-F7C2-4962-94E5-DA3BE3CDCE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1D01-DC78-420E-A199-E67E70AAE820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E3DC2-F7C2-4962-94E5-DA3BE3CDCE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C1D01-DC78-420E-A199-E67E70AAE820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E3DC2-F7C2-4962-94E5-DA3BE3CDCE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9150"/>
            <a:ext cx="8229600" cy="857250"/>
          </a:xfrm>
        </p:spPr>
        <p:txBody>
          <a:bodyPr>
            <a:normAutofit/>
          </a:bodyPr>
          <a:lstStyle/>
          <a:p>
            <a:r>
              <a:rPr lang="en-US" sz="2400" b="1" dirty="0" err="1" smtClean="0">
                <a:latin typeface="+mn-lt"/>
              </a:rPr>
              <a:t>Ligand</a:t>
            </a:r>
            <a:r>
              <a:rPr lang="en-US" sz="2400" b="1" dirty="0" smtClean="0">
                <a:latin typeface="+mn-lt"/>
              </a:rPr>
              <a:t> Interaction with </a:t>
            </a:r>
            <a:r>
              <a:rPr lang="en-US" sz="2400" b="1" dirty="0" err="1" smtClean="0">
                <a:latin typeface="+mn-lt"/>
              </a:rPr>
              <a:t>Flagellar</a:t>
            </a:r>
            <a:r>
              <a:rPr lang="en-US" sz="2400" b="1" dirty="0" smtClean="0">
                <a:latin typeface="+mn-lt"/>
              </a:rPr>
              <a:t> Motor Protein </a:t>
            </a:r>
            <a:r>
              <a:rPr lang="en-US" sz="2400" b="1" dirty="0" err="1" smtClean="0">
                <a:latin typeface="+mn-lt"/>
              </a:rPr>
              <a:t>MotS</a:t>
            </a:r>
            <a:r>
              <a:rPr lang="en-US" sz="2400" b="1" dirty="0" smtClean="0">
                <a:latin typeface="+mn-lt"/>
              </a:rPr>
              <a:t> : </a:t>
            </a:r>
            <a:br>
              <a:rPr lang="en-US" sz="2400" b="1" dirty="0" smtClean="0">
                <a:latin typeface="+mn-lt"/>
              </a:rPr>
            </a:br>
            <a:r>
              <a:rPr lang="en-US" sz="2400" b="1" dirty="0" smtClean="0">
                <a:latin typeface="+mn-lt"/>
              </a:rPr>
              <a:t>A Molecular Docking Approach</a:t>
            </a:r>
            <a:endParaRPr lang="en-US" sz="2400" b="1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5465" y="2114550"/>
            <a:ext cx="156853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" y="4095750"/>
            <a:ext cx="327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Name :- Km. </a:t>
            </a:r>
            <a:r>
              <a:rPr lang="en-US" dirty="0" err="1" smtClean="0"/>
              <a:t>Sadhana</a:t>
            </a:r>
            <a:r>
              <a:rPr lang="en-US" dirty="0" smtClean="0"/>
              <a:t> </a:t>
            </a:r>
          </a:p>
          <a:p>
            <a:r>
              <a:rPr lang="en-US" dirty="0" smtClean="0"/>
              <a:t>Enrollment no. :- MBI2024011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74302" y="4095750"/>
            <a:ext cx="2614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 the supervision of:-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Nidhi</a:t>
            </a:r>
            <a:r>
              <a:rPr lang="en-US" dirty="0" smtClean="0"/>
              <a:t> </a:t>
            </a:r>
            <a:r>
              <a:rPr lang="en-US" dirty="0" err="1" smtClean="0"/>
              <a:t>Mishra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628651"/>
            <a:ext cx="4676778" cy="3530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028700"/>
            <a:ext cx="408933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743200" y="4095750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sz="1200" b="1" dirty="0" smtClean="0"/>
              <a:t>(c)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4095750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(d)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4476750"/>
            <a:ext cx="6045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Figure: </a:t>
            </a:r>
            <a:r>
              <a:rPr lang="en-US" sz="1200" dirty="0" smtClean="0"/>
              <a:t>Show</a:t>
            </a:r>
            <a:r>
              <a:rPr lang="en-US" sz="1200" b="1" dirty="0" smtClean="0"/>
              <a:t> </a:t>
            </a:r>
            <a:r>
              <a:rPr lang="en-US" sz="1200" dirty="0" smtClean="0"/>
              <a:t>2D interaction of  </a:t>
            </a:r>
            <a:r>
              <a:rPr lang="en-US" sz="1200" b="1" dirty="0" smtClean="0"/>
              <a:t>9LJL </a:t>
            </a:r>
            <a:r>
              <a:rPr lang="en-US" sz="1200" dirty="0" smtClean="0"/>
              <a:t>protein with compound </a:t>
            </a:r>
            <a:r>
              <a:rPr lang="en-US" sz="1200" b="1" dirty="0" smtClean="0"/>
              <a:t>(c) </a:t>
            </a:r>
            <a:r>
              <a:rPr lang="en-US" sz="1200" b="1" dirty="0" err="1" smtClean="0"/>
              <a:t>Quercetin</a:t>
            </a:r>
            <a:r>
              <a:rPr lang="en-US" sz="1200" b="1" dirty="0" smtClean="0"/>
              <a:t> </a:t>
            </a:r>
            <a:r>
              <a:rPr lang="en-US" sz="1200" dirty="0" smtClean="0"/>
              <a:t>and</a:t>
            </a:r>
            <a:r>
              <a:rPr lang="en-US" sz="1200" b="1" dirty="0" smtClean="0"/>
              <a:t> (d) </a:t>
            </a:r>
            <a:r>
              <a:rPr lang="en-US" sz="1200" b="1" dirty="0" err="1" smtClean="0"/>
              <a:t>Luteolin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514350"/>
            <a:ext cx="3962400" cy="3565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133600" y="4476750"/>
            <a:ext cx="5130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Figure:  </a:t>
            </a:r>
            <a:r>
              <a:rPr lang="en-US" sz="1200" dirty="0" smtClean="0"/>
              <a:t>Show</a:t>
            </a:r>
            <a:r>
              <a:rPr lang="en-US" sz="1200" b="1" dirty="0" smtClean="0"/>
              <a:t> </a:t>
            </a:r>
            <a:r>
              <a:rPr lang="en-US" sz="1200" dirty="0" smtClean="0"/>
              <a:t>2D interaction of  </a:t>
            </a:r>
            <a:r>
              <a:rPr lang="en-US" sz="1200" b="1" dirty="0" smtClean="0"/>
              <a:t>9LJL </a:t>
            </a:r>
            <a:r>
              <a:rPr lang="en-US" sz="1200" dirty="0" smtClean="0"/>
              <a:t>protein with compound</a:t>
            </a:r>
            <a:r>
              <a:rPr lang="en-US" sz="1200" b="1" dirty="0" smtClean="0"/>
              <a:t> (e) </a:t>
            </a:r>
            <a:r>
              <a:rPr lang="en-US" sz="1200" b="1" dirty="0" err="1" smtClean="0"/>
              <a:t>Kaempferol</a:t>
            </a:r>
            <a:endParaRPr lang="en-US" sz="12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67200" y="4171950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(e)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0" y="820689"/>
          <a:ext cx="8229600" cy="4033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762000"/>
                <a:gridCol w="1524000"/>
                <a:gridCol w="914400"/>
                <a:gridCol w="533400"/>
                <a:gridCol w="990600"/>
                <a:gridCol w="1676400"/>
                <a:gridCol w="1219200"/>
              </a:tblGrid>
              <a:tr h="6710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PDB ID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Cavity 1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Drugs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Binding energy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Run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Hydrogen bond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Residues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Inhibition Constant(</a:t>
                      </a:r>
                      <a:r>
                        <a:rPr lang="en-US" sz="1400" dirty="0" err="1" smtClean="0"/>
                        <a:t>Ki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95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9LJL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Cavity 1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Ceftriaxone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-7.01 </a:t>
                      </a:r>
                      <a:r>
                        <a:rPr lang="en-US" sz="1400" baseline="0" dirty="0" smtClean="0"/>
                        <a:t>kcal/mol</a:t>
                      </a:r>
                      <a:endParaRPr lang="en-US" sz="1400" dirty="0" smtClean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Arg174B,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Glu134B, Tyr175B, Ala135B, Lys136B, Gln191B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7.23 </a:t>
                      </a:r>
                      <a:r>
                        <a:rPr lang="el-G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19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9LJL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Cavity 1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Methicillin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-6.97 </a:t>
                      </a:r>
                      <a:r>
                        <a:rPr lang="en-US" sz="1400" baseline="0" dirty="0" smtClean="0"/>
                        <a:t>kcal/mol</a:t>
                      </a:r>
                      <a:endParaRPr lang="en-US" sz="1400" dirty="0" smtClean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Lys136B, Val137B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7.72 </a:t>
                      </a:r>
                      <a:r>
                        <a:rPr lang="el-G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19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9LJL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Cavity 1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Ampicillin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-6.39</a:t>
                      </a:r>
                      <a:r>
                        <a:rPr lang="en-US" sz="1400" baseline="0" dirty="0" smtClean="0"/>
                        <a:t> kcal/mol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Glu134B, Lys139B, Asp131B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20.55 </a:t>
                      </a:r>
                      <a:r>
                        <a:rPr lang="el-G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4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9LJL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Cavity 1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Levofloxacin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-6.24 kcal/mol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Lys196B, Lys198B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26.86 </a:t>
                      </a:r>
                      <a:r>
                        <a:rPr lang="el-G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819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9LJL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Cavity 1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Benzylpenicillin</a:t>
                      </a:r>
                      <a:r>
                        <a:rPr lang="en-US" sz="1400" dirty="0" smtClean="0"/>
                        <a:t> 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-5.99 </a:t>
                      </a:r>
                      <a:r>
                        <a:rPr lang="en-US" sz="1400" baseline="0" dirty="0" smtClean="0"/>
                        <a:t>kcal/mol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Ser195B, Gln191B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40.67 </a:t>
                      </a:r>
                      <a:r>
                        <a:rPr lang="el-G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500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9LJL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Cavity</a:t>
                      </a:r>
                      <a:r>
                        <a:rPr lang="en-US" sz="1400" baseline="0" dirty="0" smtClean="0"/>
                        <a:t> 1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2-Hydroxyquinoline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-5.31 </a:t>
                      </a:r>
                      <a:r>
                        <a:rPr lang="en-US" sz="1400" baseline="0" dirty="0" smtClean="0"/>
                        <a:t>kcal/mol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Arg174B, Glu134B, Tyr175B, Ala135B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127.12 </a:t>
                      </a:r>
                      <a:r>
                        <a:rPr lang="el-G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1000" y="209550"/>
            <a:ext cx="3974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Standard Drugs with cavity1</a:t>
            </a:r>
            <a:endParaRPr lang="en-US"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23300"/>
            <a:ext cx="3886200" cy="24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123950"/>
            <a:ext cx="4038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752600" y="3486150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(a)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629400" y="3486150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(b)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4248150"/>
            <a:ext cx="662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Figure: </a:t>
            </a:r>
            <a:r>
              <a:rPr lang="en-US" sz="1200" dirty="0" smtClean="0"/>
              <a:t>Show</a:t>
            </a:r>
            <a:r>
              <a:rPr lang="en-US" sz="1200" b="1" dirty="0" smtClean="0"/>
              <a:t> </a:t>
            </a:r>
            <a:r>
              <a:rPr lang="en-US" sz="1200" dirty="0" smtClean="0"/>
              <a:t>2D interaction of  </a:t>
            </a:r>
            <a:r>
              <a:rPr lang="en-US" sz="1200" b="1" dirty="0" smtClean="0"/>
              <a:t>9LJL </a:t>
            </a:r>
            <a:r>
              <a:rPr lang="en-US" sz="1200" dirty="0" smtClean="0"/>
              <a:t>protein with drug </a:t>
            </a:r>
            <a:r>
              <a:rPr lang="en-US" sz="1200" b="1" dirty="0" smtClean="0"/>
              <a:t>(a) </a:t>
            </a:r>
            <a:r>
              <a:rPr lang="en-US" sz="1200" b="1" dirty="0" err="1" smtClean="0"/>
              <a:t>Ceftriaxone</a:t>
            </a:r>
            <a:r>
              <a:rPr lang="en-US" sz="1200" b="1" dirty="0" smtClean="0"/>
              <a:t> </a:t>
            </a:r>
            <a:r>
              <a:rPr lang="en-US" sz="1200" dirty="0" smtClean="0"/>
              <a:t>and </a:t>
            </a:r>
            <a:r>
              <a:rPr lang="en-US" sz="1200" b="1" dirty="0" smtClean="0"/>
              <a:t>(b) </a:t>
            </a:r>
            <a:r>
              <a:rPr lang="en-US" sz="1200" b="1" dirty="0" err="1" smtClean="0"/>
              <a:t>Methicillin</a:t>
            </a:r>
            <a:endParaRPr lang="en-US" sz="1200" b="1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514350"/>
            <a:ext cx="25146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943600" y="4171950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(d)</a:t>
            </a:r>
            <a:endParaRPr lang="en-US" sz="1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4171950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(c)</a:t>
            </a:r>
            <a:endParaRPr lang="en-US" sz="1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361950"/>
            <a:ext cx="2415797" cy="368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371600" y="4476750"/>
            <a:ext cx="5996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Figure: </a:t>
            </a:r>
            <a:r>
              <a:rPr lang="en-US" sz="1200" dirty="0" smtClean="0"/>
              <a:t>Show</a:t>
            </a:r>
            <a:r>
              <a:rPr lang="en-US" sz="1200" b="1" dirty="0" smtClean="0"/>
              <a:t> </a:t>
            </a:r>
            <a:r>
              <a:rPr lang="en-US" sz="1200" dirty="0" smtClean="0"/>
              <a:t>2D interaction of  </a:t>
            </a:r>
            <a:r>
              <a:rPr lang="en-US" sz="1200" b="1" dirty="0" smtClean="0"/>
              <a:t>9LJL </a:t>
            </a:r>
            <a:r>
              <a:rPr lang="en-US" sz="1200" dirty="0" smtClean="0"/>
              <a:t>protein with drug </a:t>
            </a:r>
            <a:r>
              <a:rPr lang="en-US" sz="1200" b="1" dirty="0" smtClean="0"/>
              <a:t>(c) </a:t>
            </a:r>
            <a:r>
              <a:rPr lang="en-US" sz="1200" b="1" dirty="0" err="1" smtClean="0"/>
              <a:t>Ampicillin</a:t>
            </a:r>
            <a:r>
              <a:rPr lang="en-US" sz="1200" b="1" dirty="0" smtClean="0"/>
              <a:t> </a:t>
            </a:r>
            <a:r>
              <a:rPr lang="en-US" sz="1200" dirty="0" smtClean="0"/>
              <a:t>and </a:t>
            </a:r>
            <a:r>
              <a:rPr lang="en-US" sz="1200" b="1" dirty="0" smtClean="0"/>
              <a:t>(d)</a:t>
            </a:r>
            <a:r>
              <a:rPr lang="en-US" sz="1200" dirty="0" smtClean="0"/>
              <a:t> </a:t>
            </a:r>
            <a:r>
              <a:rPr lang="en-US" sz="1200" b="1" dirty="0" err="1" smtClean="0"/>
              <a:t>Levofloxacin</a:t>
            </a:r>
            <a:endParaRPr lang="en-US" sz="1200" b="1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90550"/>
            <a:ext cx="36576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895350"/>
            <a:ext cx="3657600" cy="317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057400" y="4095750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b="1" dirty="0" smtClean="0"/>
              <a:t>(e)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4095750"/>
            <a:ext cx="355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(f)</a:t>
            </a:r>
            <a:endParaRPr lang="en-US" sz="1400" b="1" dirty="0">
              <a:solidFill>
                <a:schemeClr val="dk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0600" y="4476750"/>
            <a:ext cx="7017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Figure: </a:t>
            </a:r>
            <a:r>
              <a:rPr lang="en-US" sz="1200" dirty="0" smtClean="0"/>
              <a:t>Show</a:t>
            </a:r>
            <a:r>
              <a:rPr lang="en-US" sz="1200" b="1" dirty="0" smtClean="0"/>
              <a:t> </a:t>
            </a:r>
            <a:r>
              <a:rPr lang="en-US" sz="1200" dirty="0" smtClean="0"/>
              <a:t>2D interaction of  </a:t>
            </a:r>
            <a:r>
              <a:rPr lang="en-US" sz="1200" b="1" dirty="0" smtClean="0"/>
              <a:t>9LJL </a:t>
            </a:r>
            <a:r>
              <a:rPr lang="en-US" sz="1200" dirty="0" smtClean="0"/>
              <a:t>protein with drug </a:t>
            </a:r>
            <a:r>
              <a:rPr lang="en-US" sz="1200" b="1" dirty="0" smtClean="0"/>
              <a:t>(c) </a:t>
            </a:r>
            <a:r>
              <a:rPr lang="en-US" sz="1200" b="1" dirty="0" err="1" smtClean="0"/>
              <a:t>Benzylpenicillin</a:t>
            </a:r>
            <a:r>
              <a:rPr lang="en-US" sz="1200" b="1" dirty="0" smtClean="0"/>
              <a:t> </a:t>
            </a:r>
            <a:r>
              <a:rPr lang="en-US" sz="1200" dirty="0" smtClean="0"/>
              <a:t>and </a:t>
            </a:r>
            <a:r>
              <a:rPr lang="en-US" sz="1200" b="1" dirty="0" smtClean="0"/>
              <a:t>(f) </a:t>
            </a:r>
            <a:r>
              <a:rPr lang="en-US" sz="1200" b="1" dirty="0" smtClean="0">
                <a:solidFill>
                  <a:schemeClr val="dk1"/>
                </a:solidFill>
              </a:rPr>
              <a:t>2-Hydroxyquinoline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681990"/>
          <a:ext cx="8077200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762000"/>
                <a:gridCol w="1066800"/>
                <a:gridCol w="838200"/>
                <a:gridCol w="609600"/>
                <a:gridCol w="990600"/>
                <a:gridCol w="1828800"/>
                <a:gridCol w="1371600"/>
              </a:tblGrid>
              <a:tr h="4864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PDB ID 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Cavity 4 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Compound 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Binding energy 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Run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Hydrogen bond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Residues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Inhibition Constant(</a:t>
                      </a:r>
                      <a:r>
                        <a:rPr lang="en-US" sz="1400" dirty="0" err="1" smtClean="0"/>
                        <a:t>Ki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54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9LJL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Cavity 4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Theaflavin</a:t>
                      </a:r>
                      <a:endParaRPr lang="en-US" sz="1400" dirty="0" smtClean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-8.39</a:t>
                      </a:r>
                      <a:r>
                        <a:rPr lang="en-US" sz="1400" baseline="0" dirty="0" smtClean="0"/>
                        <a:t> kcal/mol</a:t>
                      </a:r>
                      <a:endParaRPr lang="en-US" sz="1400" dirty="0" smtClean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Gly188A, Lys196A,  Thr172B, Val137A, Ser171B, Tyr175A,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Arg174A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0.70405 µM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9LJL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Cavity 4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Luteolin</a:t>
                      </a:r>
                      <a:endParaRPr lang="en-US" sz="1400" dirty="0" smtClean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-7.21 </a:t>
                      </a:r>
                      <a:r>
                        <a:rPr lang="en-US" sz="1400" baseline="0" dirty="0" smtClean="0"/>
                        <a:t>kcal/mol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Tyr173B, Val137A, Lys196A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5.21 µM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9LJL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Cavity 4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Daidzein</a:t>
                      </a:r>
                      <a:endParaRPr lang="en-US" sz="14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-7.13</a:t>
                      </a:r>
                      <a:r>
                        <a:rPr lang="en-US" sz="1400" baseline="0" dirty="0" smtClean="0"/>
                        <a:t> kcal/mol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Lys196A, Arg174B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5.90 µM 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9LJL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Cavity 4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Kaempferol</a:t>
                      </a:r>
                      <a:endParaRPr lang="en-US" sz="1400" dirty="0" smtClean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-6.91</a:t>
                      </a:r>
                      <a:r>
                        <a:rPr lang="en-US" sz="1400" baseline="0" dirty="0" smtClean="0"/>
                        <a:t> kcal/mol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Glu180B, Tyr173B, Lys196A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8.64 µM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9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9LJL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Cavity 4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Quercetin</a:t>
                      </a:r>
                      <a:endParaRPr lang="en-US" sz="1400" dirty="0" smtClean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-6.86</a:t>
                      </a:r>
                      <a:r>
                        <a:rPr lang="en-US" sz="1400" baseline="0" dirty="0" smtClean="0"/>
                        <a:t> kcal/mol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Tyr175A, Ala135A, Gly188A, Tyr173B, Lys196A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9.39 µM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09550"/>
            <a:ext cx="3910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Phytochemicals</a:t>
            </a:r>
            <a:r>
              <a:rPr lang="en-US" sz="2400" b="1" dirty="0" smtClean="0"/>
              <a:t> with cavity4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90551"/>
            <a:ext cx="4572000" cy="365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895350"/>
            <a:ext cx="41148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667000" y="401955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(a)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7000" y="4019550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(b)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4400550"/>
            <a:ext cx="6103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Figure: </a:t>
            </a:r>
            <a:r>
              <a:rPr lang="en-US" sz="1200" dirty="0" smtClean="0"/>
              <a:t>Show</a:t>
            </a:r>
            <a:r>
              <a:rPr lang="en-US" sz="1200" b="1" dirty="0" smtClean="0"/>
              <a:t> </a:t>
            </a:r>
            <a:r>
              <a:rPr lang="en-US" sz="1200" dirty="0" smtClean="0"/>
              <a:t>2D interaction of  </a:t>
            </a:r>
            <a:r>
              <a:rPr lang="en-US" sz="1200" b="1" dirty="0" smtClean="0"/>
              <a:t>9LJL </a:t>
            </a:r>
            <a:r>
              <a:rPr lang="en-US" sz="1200" dirty="0" smtClean="0"/>
              <a:t>protein with compound </a:t>
            </a:r>
            <a:r>
              <a:rPr lang="en-US" sz="1200" b="1" dirty="0" smtClean="0"/>
              <a:t>(a) </a:t>
            </a:r>
            <a:r>
              <a:rPr lang="en-US" sz="1200" b="1" dirty="0" err="1" smtClean="0"/>
              <a:t>Theaflavin</a:t>
            </a:r>
            <a:r>
              <a:rPr lang="en-US" sz="1200" b="1" dirty="0" smtClean="0"/>
              <a:t> </a:t>
            </a:r>
            <a:r>
              <a:rPr lang="en-US" sz="1200" dirty="0" smtClean="0"/>
              <a:t>and </a:t>
            </a:r>
            <a:r>
              <a:rPr lang="en-US" sz="1200" b="1" dirty="0" smtClean="0"/>
              <a:t>(b) </a:t>
            </a:r>
            <a:r>
              <a:rPr lang="en-US" sz="1200" b="1" dirty="0" err="1" smtClean="0"/>
              <a:t>Luteolin</a:t>
            </a:r>
            <a:endParaRPr lang="en-US" sz="1200" b="1" dirty="0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514350"/>
            <a:ext cx="30480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628651"/>
            <a:ext cx="4876800" cy="3543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438400" y="4248150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(c)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4248150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(d)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4629150"/>
            <a:ext cx="6199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Figure: </a:t>
            </a:r>
            <a:r>
              <a:rPr lang="en-US" sz="1200" dirty="0" smtClean="0"/>
              <a:t>Show</a:t>
            </a:r>
            <a:r>
              <a:rPr lang="en-US" sz="1200" b="1" dirty="0" smtClean="0"/>
              <a:t> </a:t>
            </a:r>
            <a:r>
              <a:rPr lang="en-US" sz="1200" dirty="0" smtClean="0"/>
              <a:t>2D interaction of  </a:t>
            </a:r>
            <a:r>
              <a:rPr lang="en-US" sz="1200" b="1" dirty="0" smtClean="0"/>
              <a:t>9LJL </a:t>
            </a:r>
            <a:r>
              <a:rPr lang="en-US" sz="1200" dirty="0" smtClean="0"/>
              <a:t>protein with compound </a:t>
            </a:r>
            <a:r>
              <a:rPr lang="en-US" sz="1200" b="1" dirty="0" smtClean="0"/>
              <a:t>(c) </a:t>
            </a:r>
            <a:r>
              <a:rPr lang="en-US" sz="1200" b="1" dirty="0" err="1" smtClean="0"/>
              <a:t>Daidzein</a:t>
            </a:r>
            <a:r>
              <a:rPr lang="en-US" sz="1200" b="1" dirty="0" smtClean="0"/>
              <a:t> </a:t>
            </a:r>
            <a:r>
              <a:rPr lang="en-US" sz="1200" dirty="0" smtClean="0"/>
              <a:t>and </a:t>
            </a:r>
            <a:r>
              <a:rPr lang="en-US" sz="1200" b="1" dirty="0" smtClean="0"/>
              <a:t>(d) </a:t>
            </a:r>
            <a:r>
              <a:rPr lang="en-US" sz="1200" b="1" dirty="0" err="1" smtClean="0"/>
              <a:t>Kaempferol</a:t>
            </a:r>
            <a:endParaRPr lang="en-US" sz="1200" b="1" dirty="0" smtClean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047750"/>
            <a:ext cx="5867400" cy="27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495800" y="3867150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(e) </a:t>
            </a:r>
            <a:endParaRPr 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4324350"/>
            <a:ext cx="49636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Figure: </a:t>
            </a:r>
            <a:r>
              <a:rPr lang="en-US" sz="1200" dirty="0" smtClean="0"/>
              <a:t>Show</a:t>
            </a:r>
            <a:r>
              <a:rPr lang="en-US" sz="1200" b="1" dirty="0" smtClean="0"/>
              <a:t> </a:t>
            </a:r>
            <a:r>
              <a:rPr lang="en-US" sz="1200" dirty="0" smtClean="0"/>
              <a:t>2D interaction of  </a:t>
            </a:r>
            <a:r>
              <a:rPr lang="en-US" sz="1200" b="1" dirty="0" smtClean="0"/>
              <a:t>9LJL </a:t>
            </a:r>
            <a:r>
              <a:rPr lang="en-US" sz="1200" dirty="0" smtClean="0"/>
              <a:t>protein with compound </a:t>
            </a:r>
            <a:r>
              <a:rPr lang="en-US" sz="1200" b="1" dirty="0" smtClean="0"/>
              <a:t>(e) </a:t>
            </a:r>
            <a:r>
              <a:rPr lang="en-US" sz="1200" b="1" dirty="0" err="1" smtClean="0"/>
              <a:t>Quercetin</a:t>
            </a:r>
            <a:r>
              <a:rPr lang="en-US" sz="1200" b="1" dirty="0" smtClean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2590800" cy="85725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+mn-lt"/>
              </a:rPr>
              <a:t>Introduction</a:t>
            </a:r>
            <a:endParaRPr lang="en-US" sz="2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i="1" dirty="0" smtClean="0"/>
              <a:t>Bacillus </a:t>
            </a:r>
            <a:r>
              <a:rPr lang="en-US" sz="1800" b="1" i="1" dirty="0" err="1" smtClean="0"/>
              <a:t>subtillis</a:t>
            </a:r>
            <a:r>
              <a:rPr lang="en-US" sz="1800" b="1" i="1" dirty="0" smtClean="0"/>
              <a:t> </a:t>
            </a:r>
            <a:r>
              <a:rPr lang="en-US" sz="1800" dirty="0" smtClean="0"/>
              <a:t>is a gram positive bacterium that cause </a:t>
            </a:r>
            <a:r>
              <a:rPr lang="en-US" sz="1800" dirty="0" err="1" smtClean="0"/>
              <a:t>nosocomial</a:t>
            </a:r>
            <a:r>
              <a:rPr lang="en-US" sz="1800" dirty="0" smtClean="0"/>
              <a:t> infections and in some research paper and clinical reports show its role in serious infections.</a:t>
            </a:r>
          </a:p>
          <a:p>
            <a:r>
              <a:rPr lang="en-US" sz="1800" dirty="0" smtClean="0"/>
              <a:t>It’s survival and infection capability are linked to </a:t>
            </a:r>
            <a:r>
              <a:rPr lang="en-US" sz="1800" dirty="0" err="1" smtClean="0"/>
              <a:t>flagellar</a:t>
            </a:r>
            <a:r>
              <a:rPr lang="en-US" sz="1800" dirty="0" smtClean="0"/>
              <a:t> motility, which is driven by the stator proteins </a:t>
            </a:r>
            <a:r>
              <a:rPr lang="en-US" sz="1800" dirty="0" err="1" smtClean="0"/>
              <a:t>MotS</a:t>
            </a:r>
            <a:r>
              <a:rPr lang="en-US" sz="1800" dirty="0" smtClean="0"/>
              <a:t>. </a:t>
            </a:r>
          </a:p>
          <a:p>
            <a:r>
              <a:rPr lang="en-US" sz="1800" dirty="0" smtClean="0"/>
              <a:t>It is also known for its ability to form spores. </a:t>
            </a:r>
          </a:p>
          <a:p>
            <a:r>
              <a:rPr lang="en-US" sz="1800" dirty="0" err="1" smtClean="0"/>
              <a:t>MotS</a:t>
            </a:r>
            <a:r>
              <a:rPr lang="en-US" sz="1800" dirty="0" smtClean="0"/>
              <a:t> undergoes a sodium – dependent conformational change that is essential for anchoring the motor to the </a:t>
            </a:r>
            <a:r>
              <a:rPr lang="en-US" sz="1800" dirty="0" err="1" smtClean="0"/>
              <a:t>peptidoglycan</a:t>
            </a:r>
            <a:r>
              <a:rPr lang="en-US" sz="1800" dirty="0" smtClean="0"/>
              <a:t> layer, helps it to move.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33401" y="864972"/>
          <a:ext cx="8153399" cy="3916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003"/>
                <a:gridCol w="728396"/>
                <a:gridCol w="1524000"/>
                <a:gridCol w="914400"/>
                <a:gridCol w="609600"/>
                <a:gridCol w="990600"/>
                <a:gridCol w="1600200"/>
                <a:gridCol w="1219200"/>
              </a:tblGrid>
              <a:tr h="5777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PDB ID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Cavity 4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Drugs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Binding energy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Run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Hydrogen bond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Residues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Inhibition Constant(</a:t>
                      </a:r>
                      <a:r>
                        <a:rPr lang="en-US" sz="1400" dirty="0" err="1" smtClean="0"/>
                        <a:t>Ki</a:t>
                      </a:r>
                      <a:r>
                        <a:rPr lang="en-US" sz="1400" dirty="0" smtClean="0"/>
                        <a:t>)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4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9LJL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Cavity 4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Benzylpenicillin</a:t>
                      </a:r>
                      <a:r>
                        <a:rPr lang="en-US" sz="1400" dirty="0" smtClean="0"/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-7.43 kcal/mol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Lys196A, Val137A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3.58 </a:t>
                      </a:r>
                      <a:r>
                        <a:rPr lang="el-G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4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9LJL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Cavity 4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Methicillin</a:t>
                      </a:r>
                      <a:endParaRPr lang="en-US" sz="1400" dirty="0" smtClean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-7.05</a:t>
                      </a:r>
                      <a:r>
                        <a:rPr lang="en-US" sz="1400" baseline="0" dirty="0" smtClean="0"/>
                        <a:t> kcal/mol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Lys196A,Val137A,</a:t>
                      </a:r>
                      <a:r>
                        <a:rPr lang="en-US" sz="1400" baseline="0" dirty="0" smtClean="0"/>
                        <a:t> Tyr175A</a:t>
                      </a:r>
                      <a:endParaRPr lang="en-US" sz="1400" dirty="0" smtClean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6.81 </a:t>
                      </a:r>
                      <a:r>
                        <a:rPr lang="el-G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en-US" sz="1400" dirty="0" smtClean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2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9LJL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Cavity 4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Levofloxacin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-6.82 kcal/mol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Lys196A, </a:t>
                      </a:r>
                      <a:r>
                        <a:rPr lang="en-US" sz="1400" baseline="0" dirty="0" smtClean="0"/>
                        <a:t>Tyr175A</a:t>
                      </a:r>
                      <a:endParaRPr 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9.94 </a:t>
                      </a:r>
                      <a:r>
                        <a:rPr lang="el-G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7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9LJL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Cavity 4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Ceftriaxone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-6.37 </a:t>
                      </a:r>
                      <a:r>
                        <a:rPr lang="en-US" sz="1400" baseline="0" dirty="0" smtClean="0"/>
                        <a:t>kcal/mol</a:t>
                      </a:r>
                      <a:endParaRPr lang="en-US" sz="1400" dirty="0" smtClean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Lys196A, Val137A,</a:t>
                      </a:r>
                      <a:r>
                        <a:rPr lang="en-US" sz="1400" baseline="0" dirty="0" smtClean="0"/>
                        <a:t> Tyr175A</a:t>
                      </a:r>
                      <a:endParaRPr lang="en-US" sz="1400" dirty="0" smtClean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21.42 </a:t>
                      </a:r>
                      <a:r>
                        <a:rPr lang="el-G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en-US" sz="1400" dirty="0" smtClean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77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9LJL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Cavity 4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Ampicillin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-5.84</a:t>
                      </a:r>
                      <a:r>
                        <a:rPr lang="en-US" sz="1400" baseline="0" dirty="0" smtClean="0"/>
                        <a:t> kcal/mol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Ala135A, Glu180B, Lys196A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52.24 </a:t>
                      </a:r>
                      <a:r>
                        <a:rPr lang="el-G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45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9LJL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Cavity 4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2-Hydroxyquinoline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-5.09</a:t>
                      </a:r>
                      <a:r>
                        <a:rPr lang="en-US" sz="1400" baseline="0" dirty="0" smtClean="0"/>
                        <a:t> kcal/mol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Tyr173B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185.26 </a:t>
                      </a:r>
                      <a:r>
                        <a:rPr lang="el-G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μ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285750"/>
            <a:ext cx="4051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Standard Drugs with cavity 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" y="742950"/>
            <a:ext cx="3276599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085850"/>
            <a:ext cx="3831474" cy="242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209800" y="4019550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b="1" dirty="0" smtClean="0"/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9800" y="4019550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(b)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4476750"/>
            <a:ext cx="6247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Figure: </a:t>
            </a:r>
            <a:r>
              <a:rPr lang="en-US" sz="1200" dirty="0" smtClean="0"/>
              <a:t>Show 2D</a:t>
            </a:r>
            <a:r>
              <a:rPr lang="en-US" sz="1200" b="1" dirty="0" smtClean="0"/>
              <a:t> </a:t>
            </a:r>
            <a:r>
              <a:rPr lang="en-US" sz="1200" dirty="0" smtClean="0"/>
              <a:t>interaction of  </a:t>
            </a:r>
            <a:r>
              <a:rPr lang="en-US" sz="1200" b="1" dirty="0" smtClean="0"/>
              <a:t>9LJL </a:t>
            </a:r>
            <a:r>
              <a:rPr lang="en-US" sz="1200" dirty="0" smtClean="0"/>
              <a:t>protein with drug </a:t>
            </a:r>
            <a:r>
              <a:rPr lang="en-US" sz="1200" b="1" dirty="0" smtClean="0"/>
              <a:t>(a) </a:t>
            </a:r>
            <a:r>
              <a:rPr lang="en-US" sz="1200" b="1" dirty="0" err="1" smtClean="0"/>
              <a:t>Benzylpenicillin</a:t>
            </a:r>
            <a:r>
              <a:rPr lang="en-US" sz="1200" b="1" dirty="0" smtClean="0"/>
              <a:t> </a:t>
            </a:r>
            <a:r>
              <a:rPr lang="en-US" sz="1200" dirty="0" smtClean="0"/>
              <a:t>and </a:t>
            </a:r>
            <a:r>
              <a:rPr lang="en-US" sz="1200" b="1" dirty="0" smtClean="0"/>
              <a:t>(b) </a:t>
            </a:r>
            <a:r>
              <a:rPr lang="en-US" sz="1200" b="1" dirty="0" err="1" smtClean="0"/>
              <a:t>Methicillin</a:t>
            </a:r>
            <a:endParaRPr lang="en-US" sz="1200" b="1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72200" y="3943350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(d)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7400" y="3943350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(c)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742950"/>
            <a:ext cx="420945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1428750"/>
            <a:ext cx="4953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371600" y="4400550"/>
            <a:ext cx="6477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Figure: </a:t>
            </a:r>
            <a:r>
              <a:rPr lang="en-US" sz="1200" dirty="0" smtClean="0"/>
              <a:t>Show</a:t>
            </a:r>
            <a:r>
              <a:rPr lang="en-US" sz="1200" b="1" dirty="0" smtClean="0"/>
              <a:t> </a:t>
            </a:r>
            <a:r>
              <a:rPr lang="en-US" sz="1200" dirty="0" smtClean="0"/>
              <a:t>2D interaction of  </a:t>
            </a:r>
            <a:r>
              <a:rPr lang="en-US" sz="1200" b="1" dirty="0" smtClean="0"/>
              <a:t>9LJL </a:t>
            </a:r>
            <a:r>
              <a:rPr lang="en-US" sz="1200" dirty="0" smtClean="0"/>
              <a:t>protein with drug </a:t>
            </a:r>
            <a:r>
              <a:rPr lang="en-US" sz="1200" b="1" dirty="0" smtClean="0"/>
              <a:t>(a) </a:t>
            </a:r>
            <a:r>
              <a:rPr lang="en-US" sz="1200" b="1" dirty="0" err="1" smtClean="0"/>
              <a:t>Levofloxacin</a:t>
            </a:r>
            <a:r>
              <a:rPr lang="en-US" sz="1200" b="1" dirty="0" smtClean="0"/>
              <a:t> </a:t>
            </a:r>
            <a:r>
              <a:rPr lang="en-US" sz="1200" dirty="0" smtClean="0"/>
              <a:t>and </a:t>
            </a:r>
            <a:r>
              <a:rPr lang="en-US" sz="1200" b="1" dirty="0" smtClean="0"/>
              <a:t>(d) </a:t>
            </a:r>
            <a:r>
              <a:rPr lang="en-US" sz="1200" b="1" dirty="0" err="1" smtClean="0"/>
              <a:t>Ceftriaxone</a:t>
            </a:r>
            <a:endParaRPr lang="en-US" sz="1200" b="1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514350"/>
            <a:ext cx="4267200" cy="3528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600200" y="4095750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(e)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4131" y="4095750"/>
            <a:ext cx="331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(f)</a:t>
            </a:r>
            <a:endParaRPr lang="en-US" sz="1200" b="1" dirty="0">
              <a:solidFill>
                <a:schemeClr val="dk1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047750"/>
            <a:ext cx="3028462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219200" y="4476750"/>
            <a:ext cx="6399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Figure: </a:t>
            </a:r>
            <a:r>
              <a:rPr lang="en-US" sz="1200" dirty="0" smtClean="0"/>
              <a:t>Show</a:t>
            </a:r>
            <a:r>
              <a:rPr lang="en-US" sz="1200" b="1" dirty="0" smtClean="0"/>
              <a:t> </a:t>
            </a:r>
            <a:r>
              <a:rPr lang="en-US" sz="1200" dirty="0" smtClean="0"/>
              <a:t>2D interaction of  </a:t>
            </a:r>
            <a:r>
              <a:rPr lang="en-US" sz="1200" b="1" dirty="0" smtClean="0"/>
              <a:t>9LJL </a:t>
            </a:r>
            <a:r>
              <a:rPr lang="en-US" sz="1200" dirty="0" smtClean="0"/>
              <a:t>protein with drug </a:t>
            </a:r>
            <a:r>
              <a:rPr lang="en-US" sz="1200" b="1" dirty="0" smtClean="0"/>
              <a:t>(e) </a:t>
            </a:r>
            <a:r>
              <a:rPr lang="en-US" sz="1200" b="1" dirty="0" err="1" smtClean="0"/>
              <a:t>Ampicillin</a:t>
            </a:r>
            <a:r>
              <a:rPr lang="en-US" sz="1200" b="1" dirty="0" smtClean="0"/>
              <a:t> </a:t>
            </a:r>
            <a:r>
              <a:rPr lang="en-US" sz="1200" dirty="0" smtClean="0"/>
              <a:t>and </a:t>
            </a:r>
            <a:r>
              <a:rPr lang="en-US" sz="1200" b="1" dirty="0" smtClean="0"/>
              <a:t>(f) </a:t>
            </a:r>
            <a:r>
              <a:rPr lang="en-US" sz="1200" b="1" dirty="0" smtClean="0">
                <a:solidFill>
                  <a:schemeClr val="dk1"/>
                </a:solidFill>
              </a:rPr>
              <a:t>2-Hydroxyquinoline</a:t>
            </a:r>
            <a:endParaRPr lang="en-US" sz="1200" b="1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61950"/>
            <a:ext cx="5181600" cy="85725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+mn-lt"/>
              </a:rPr>
              <a:t>Outcomes</a:t>
            </a:r>
            <a:endParaRPr lang="en-US" sz="2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400" dirty="0" smtClean="0"/>
              <a:t>Successfully docked 11 </a:t>
            </a:r>
            <a:r>
              <a:rPr lang="en-US" sz="1400" dirty="0" err="1" smtClean="0"/>
              <a:t>Phytochemicals</a:t>
            </a:r>
            <a:r>
              <a:rPr lang="en-US" sz="1400" dirty="0" smtClean="0"/>
              <a:t> and standard drugs against the protein </a:t>
            </a:r>
            <a:r>
              <a:rPr lang="en-US" sz="1400" dirty="0" err="1" smtClean="0"/>
              <a:t>MotS</a:t>
            </a:r>
            <a:r>
              <a:rPr lang="en-US" sz="1400" dirty="0" smtClean="0"/>
              <a:t> </a:t>
            </a:r>
            <a:r>
              <a:rPr lang="en-US" sz="1400" dirty="0" err="1" smtClean="0"/>
              <a:t>periplasmic</a:t>
            </a:r>
            <a:r>
              <a:rPr lang="en-US" sz="1400" dirty="0" smtClean="0"/>
              <a:t> domain (</a:t>
            </a:r>
            <a:r>
              <a:rPr lang="en-US" sz="1400" b="1" dirty="0" smtClean="0"/>
              <a:t>PDB ID: 9LJL).</a:t>
            </a:r>
          </a:p>
          <a:p>
            <a:pPr algn="just"/>
            <a:r>
              <a:rPr lang="en-US" sz="1400" dirty="0" err="1" smtClean="0"/>
              <a:t>Theaflavin</a:t>
            </a:r>
            <a:r>
              <a:rPr lang="en-US" sz="1400" dirty="0" smtClean="0"/>
              <a:t> showed strong binding affinity compared to standard antibiotics such as </a:t>
            </a:r>
            <a:r>
              <a:rPr lang="en-US" sz="1400" dirty="0" err="1" smtClean="0"/>
              <a:t>Benzylpenicillin</a:t>
            </a:r>
            <a:r>
              <a:rPr lang="en-US" sz="1400" dirty="0" smtClean="0"/>
              <a:t>, </a:t>
            </a:r>
            <a:r>
              <a:rPr lang="en-US" sz="1400" dirty="0" err="1" smtClean="0"/>
              <a:t>Ceftriaxone</a:t>
            </a:r>
            <a:r>
              <a:rPr lang="en-US" sz="1400" dirty="0" smtClean="0"/>
              <a:t> in both cavity 1 and cavity4.</a:t>
            </a:r>
          </a:p>
          <a:p>
            <a:pPr algn="just"/>
            <a:r>
              <a:rPr lang="en-US" sz="1400" dirty="0" smtClean="0"/>
              <a:t>In future, Molecular Dynamics(MD) simulation can be performed  to observe the stability and realistic time interaction of </a:t>
            </a:r>
            <a:r>
              <a:rPr lang="en-US" sz="1400" dirty="0" err="1" smtClean="0"/>
              <a:t>Theaflavin</a:t>
            </a:r>
            <a:r>
              <a:rPr lang="en-US" sz="1400" dirty="0" smtClean="0"/>
              <a:t> (CID:114777) with protein in a dynamic  biological environment.</a:t>
            </a:r>
          </a:p>
          <a:p>
            <a:pPr algn="just"/>
            <a:r>
              <a:rPr lang="en-US" sz="1400" dirty="0" smtClean="0"/>
              <a:t>This compound helps to reduce or block the target site of bacterial movement.</a:t>
            </a:r>
          </a:p>
          <a:p>
            <a:pPr algn="just"/>
            <a:r>
              <a:rPr lang="en-US" sz="1400" dirty="0" smtClean="0"/>
              <a:t>By using this compound we can target the motility of </a:t>
            </a:r>
            <a:r>
              <a:rPr lang="en-US" sz="1400" b="1" i="1" dirty="0" smtClean="0"/>
              <a:t>Bacillus </a:t>
            </a:r>
            <a:r>
              <a:rPr lang="en-US" sz="1400" b="1" i="1" dirty="0" err="1" smtClean="0"/>
              <a:t>subtilis</a:t>
            </a:r>
            <a:r>
              <a:rPr lang="en-US" sz="1400" b="1" i="1" dirty="0" smtClean="0"/>
              <a:t> </a:t>
            </a:r>
            <a:r>
              <a:rPr lang="en-US" sz="1400" dirty="0" smtClean="0"/>
              <a:t>which could be a new treatment approach.</a:t>
            </a:r>
            <a:endParaRPr lang="en-US" sz="1400" b="1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85725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err="1" smtClean="0">
                <a:latin typeface="+mn-lt"/>
              </a:rPr>
              <a:t>Refference</a:t>
            </a:r>
            <a:endParaRPr lang="en-US" sz="2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 smtClean="0"/>
              <a:t>Takekawa</a:t>
            </a:r>
            <a:r>
              <a:rPr lang="en-US" sz="1400" dirty="0" smtClean="0"/>
              <a:t>, N.; Kojima, S.; Homma, M. Contribution of many charged residues at the stator-rotor interface of the Na+-driven </a:t>
            </a:r>
            <a:r>
              <a:rPr lang="en-US" sz="1400" dirty="0" err="1" smtClean="0"/>
              <a:t>flagellar</a:t>
            </a:r>
            <a:r>
              <a:rPr lang="en-US" sz="1400" dirty="0" smtClean="0"/>
              <a:t> motor to torque generation in </a:t>
            </a:r>
            <a:r>
              <a:rPr lang="en-US" sz="1400" dirty="0" err="1" smtClean="0"/>
              <a:t>Vibrio</a:t>
            </a:r>
            <a:r>
              <a:rPr lang="en-US" sz="1400" dirty="0" smtClean="0"/>
              <a:t> </a:t>
            </a:r>
            <a:r>
              <a:rPr lang="en-US" sz="1400" i="1" dirty="0" err="1" smtClean="0"/>
              <a:t>Alginolyticus</a:t>
            </a:r>
            <a:r>
              <a:rPr lang="en-US" sz="1400" dirty="0" smtClean="0"/>
              <a:t>. </a:t>
            </a:r>
            <a:r>
              <a:rPr lang="en-US" sz="1400" i="1" dirty="0" smtClean="0"/>
              <a:t>J. </a:t>
            </a:r>
            <a:r>
              <a:rPr lang="en-US" sz="1400" i="1" dirty="0" err="1" smtClean="0"/>
              <a:t>Bacteriol</a:t>
            </a:r>
            <a:r>
              <a:rPr lang="en-US" sz="1400" i="1" dirty="0" smtClean="0"/>
              <a:t>.</a:t>
            </a:r>
            <a:r>
              <a:rPr lang="en-US" sz="1400" dirty="0" smtClean="0"/>
              <a:t> </a:t>
            </a:r>
            <a:r>
              <a:rPr lang="en-US" sz="1400" b="1" dirty="0" smtClean="0"/>
              <a:t>2014</a:t>
            </a:r>
            <a:r>
              <a:rPr lang="en-US" sz="1400" dirty="0" smtClean="0"/>
              <a:t>, </a:t>
            </a:r>
            <a:r>
              <a:rPr lang="en-US" sz="1400" i="1" dirty="0" smtClean="0"/>
              <a:t>196</a:t>
            </a:r>
            <a:r>
              <a:rPr lang="en-US" sz="1400" dirty="0" smtClean="0"/>
              <a:t>, 1377–1385.</a:t>
            </a:r>
          </a:p>
          <a:p>
            <a:r>
              <a:rPr lang="en-US" sz="1400" dirty="0" err="1" smtClean="0"/>
              <a:t>Koca</a:t>
            </a:r>
            <a:r>
              <a:rPr lang="en-US" sz="1400" dirty="0" smtClean="0"/>
              <a:t>, </a:t>
            </a:r>
            <a:r>
              <a:rPr lang="en-US" sz="1400" dirty="0" err="1" smtClean="0"/>
              <a:t>Özlem</a:t>
            </a:r>
            <a:r>
              <a:rPr lang="en-US" sz="1400" dirty="0" smtClean="0"/>
              <a:t>. "Microbiological Characteristics of Bacillus </a:t>
            </a:r>
            <a:r>
              <a:rPr lang="en-US" sz="1400" dirty="0" err="1" smtClean="0"/>
              <a:t>subtilis</a:t>
            </a:r>
            <a:r>
              <a:rPr lang="en-US" sz="1400" dirty="0" smtClean="0"/>
              <a:t> Species and their Relationship with Hospital Infections." </a:t>
            </a:r>
            <a:r>
              <a:rPr lang="en-US" sz="1400" i="1" dirty="0" smtClean="0"/>
              <a:t>Bacterial, Viral, Fungal and Parasitic </a:t>
            </a:r>
            <a:r>
              <a:rPr lang="en-US" sz="1400" i="1" dirty="0" err="1" smtClean="0"/>
              <a:t>Coinfections</a:t>
            </a:r>
            <a:r>
              <a:rPr lang="en-US" sz="1400" dirty="0" smtClean="0"/>
              <a:t>. </a:t>
            </a:r>
            <a:r>
              <a:rPr lang="en-US" sz="1400" dirty="0" err="1" smtClean="0"/>
              <a:t>IntechOpen</a:t>
            </a:r>
            <a:r>
              <a:rPr lang="en-US" sz="1400" dirty="0" smtClean="0"/>
              <a:t>, 2024.</a:t>
            </a:r>
          </a:p>
          <a:p>
            <a:r>
              <a:rPr lang="en-US" sz="1400" dirty="0" smtClean="0"/>
              <a:t>La </a:t>
            </a:r>
            <a:r>
              <a:rPr lang="en-US" sz="1400" dirty="0" err="1" smtClean="0"/>
              <a:t>Jeon</a:t>
            </a:r>
            <a:r>
              <a:rPr lang="en-US" sz="1400" dirty="0" smtClean="0"/>
              <a:t>, You, et al. "Combined Bacillus </a:t>
            </a:r>
            <a:r>
              <a:rPr lang="en-US" sz="1400" dirty="0" err="1" smtClean="0"/>
              <a:t>licheniformis</a:t>
            </a:r>
            <a:r>
              <a:rPr lang="en-US" sz="1400" dirty="0" smtClean="0"/>
              <a:t> and Bacillus </a:t>
            </a:r>
            <a:r>
              <a:rPr lang="en-US" sz="1400" dirty="0" err="1" smtClean="0"/>
              <a:t>subtilis</a:t>
            </a:r>
            <a:r>
              <a:rPr lang="en-US" sz="1400" dirty="0" smtClean="0"/>
              <a:t> infection in a patient with </a:t>
            </a:r>
            <a:r>
              <a:rPr lang="en-US" sz="1400" dirty="0" err="1" smtClean="0"/>
              <a:t>oesophageal</a:t>
            </a:r>
            <a:r>
              <a:rPr lang="en-US" sz="1400" dirty="0" smtClean="0"/>
              <a:t> perforation." </a:t>
            </a:r>
            <a:r>
              <a:rPr lang="en-US" sz="1400" i="1" dirty="0" smtClean="0"/>
              <a:t>Journal of medical microbiology</a:t>
            </a:r>
            <a:r>
              <a:rPr lang="en-US" sz="1400" dirty="0" smtClean="0"/>
              <a:t> 61.12 (2012): 1766-1769.</a:t>
            </a:r>
          </a:p>
          <a:p>
            <a:pPr fontAlgn="t"/>
            <a:r>
              <a:rPr lang="en-US" sz="1400" dirty="0" err="1" smtClean="0"/>
              <a:t>Takekawa</a:t>
            </a:r>
            <a:r>
              <a:rPr lang="en-US" sz="1400" dirty="0" smtClean="0"/>
              <a:t>, N., Yamaguchi, A., </a:t>
            </a:r>
            <a:r>
              <a:rPr lang="en-US" sz="1400" dirty="0" err="1" smtClean="0"/>
              <a:t>Nishiuchi</a:t>
            </a:r>
            <a:r>
              <a:rPr lang="en-US" sz="1400" dirty="0" smtClean="0"/>
              <a:t>, K., </a:t>
            </a:r>
            <a:r>
              <a:rPr lang="en-US" sz="1400" dirty="0" err="1" smtClean="0"/>
              <a:t>Uehori</a:t>
            </a:r>
            <a:r>
              <a:rPr lang="en-US" sz="1400" dirty="0" smtClean="0"/>
              <a:t>, M., Kinoshita, M., </a:t>
            </a:r>
            <a:r>
              <a:rPr lang="en-US" sz="1400" dirty="0" err="1" smtClean="0"/>
              <a:t>Minamino</a:t>
            </a:r>
            <a:r>
              <a:rPr lang="en-US" sz="1400" dirty="0" smtClean="0"/>
              <a:t>, T., &amp; </a:t>
            </a:r>
            <a:r>
              <a:rPr lang="en-US" sz="1400" dirty="0" err="1" smtClean="0"/>
              <a:t>Imada</a:t>
            </a:r>
            <a:r>
              <a:rPr lang="en-US" sz="1400" dirty="0" smtClean="0"/>
              <a:t>, K. (2025). Sodium-Dependent Conformational Change in </a:t>
            </a:r>
            <a:r>
              <a:rPr lang="en-US" sz="1400" dirty="0" err="1" smtClean="0"/>
              <a:t>Flagellar</a:t>
            </a:r>
            <a:r>
              <a:rPr lang="en-US" sz="1400" dirty="0" smtClean="0"/>
              <a:t> Stator Protein </a:t>
            </a:r>
            <a:r>
              <a:rPr lang="en-US" sz="1400" dirty="0" err="1" smtClean="0"/>
              <a:t>MotS</a:t>
            </a:r>
            <a:r>
              <a:rPr lang="en-US" sz="1400" dirty="0" smtClean="0"/>
              <a:t> from Bacillus </a:t>
            </a:r>
            <a:r>
              <a:rPr lang="en-US" sz="1400" dirty="0" err="1" smtClean="0"/>
              <a:t>subtilis</a:t>
            </a:r>
            <a:r>
              <a:rPr lang="en-US" sz="1400" dirty="0" smtClean="0"/>
              <a:t>. </a:t>
            </a:r>
            <a:r>
              <a:rPr lang="en-US" sz="1400" i="1" dirty="0" err="1" smtClean="0"/>
              <a:t>Biomolecules</a:t>
            </a:r>
            <a:r>
              <a:rPr lang="en-US" sz="1400" dirty="0" smtClean="0"/>
              <a:t>, </a:t>
            </a:r>
            <a:r>
              <a:rPr lang="en-US" sz="1400" i="1" dirty="0" smtClean="0"/>
              <a:t>15</a:t>
            </a:r>
            <a:r>
              <a:rPr lang="en-US" sz="1400" dirty="0" smtClean="0"/>
              <a:t>(2), 302.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8686800" y="133350"/>
            <a:ext cx="457200" cy="381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8686800" y="666750"/>
            <a:ext cx="457200" cy="381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8686800" y="1200150"/>
            <a:ext cx="457200" cy="381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0" y="3562350"/>
            <a:ext cx="457200" cy="381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0" y="4095750"/>
            <a:ext cx="457200" cy="381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0" y="4629150"/>
            <a:ext cx="457200" cy="381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lock Arc 8"/>
          <p:cNvSpPr/>
          <p:nvPr/>
        </p:nvSpPr>
        <p:spPr>
          <a:xfrm>
            <a:off x="914400" y="4238625"/>
            <a:ext cx="1676400" cy="1809750"/>
          </a:xfrm>
          <a:prstGeom prst="blockArc">
            <a:avLst/>
          </a:prstGeom>
          <a:solidFill>
            <a:schemeClr val="accent5">
              <a:lumMod val="50000"/>
            </a:schemeClr>
          </a:solidFill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lock Arc 10"/>
          <p:cNvSpPr/>
          <p:nvPr/>
        </p:nvSpPr>
        <p:spPr>
          <a:xfrm rot="10800000">
            <a:off x="6629400" y="-876300"/>
            <a:ext cx="1676400" cy="1752600"/>
          </a:xfrm>
          <a:prstGeom prst="blockArc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5000" y="1809750"/>
            <a:ext cx="5257800" cy="923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US" sz="5400" b="1" cap="all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1828800" cy="689371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latin typeface="+mn-lt"/>
              </a:rPr>
              <a:t>Motivation</a:t>
            </a:r>
            <a:endParaRPr lang="en-US" sz="2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 err="1" smtClean="0"/>
              <a:t>MotS</a:t>
            </a:r>
            <a:r>
              <a:rPr lang="en-US" sz="1800" dirty="0" smtClean="0"/>
              <a:t> from</a:t>
            </a:r>
            <a:r>
              <a:rPr lang="en-US" sz="1800" b="1" i="1" dirty="0" smtClean="0"/>
              <a:t> Bacillus </a:t>
            </a:r>
            <a:r>
              <a:rPr lang="en-US" sz="1800" b="1" i="1" dirty="0" err="1" smtClean="0"/>
              <a:t>subtilis</a:t>
            </a:r>
            <a:r>
              <a:rPr lang="en-US" sz="1800" b="1" i="1" dirty="0" smtClean="0"/>
              <a:t> </a:t>
            </a:r>
            <a:r>
              <a:rPr lang="en-US" sz="1800" dirty="0" smtClean="0"/>
              <a:t>infections are increasingly recognized, especially in patients with weak immune system. </a:t>
            </a:r>
          </a:p>
          <a:p>
            <a:pPr algn="just"/>
            <a:r>
              <a:rPr lang="en-US" sz="1800" dirty="0" smtClean="0"/>
              <a:t>This bacterium can survive on hospital surface, form </a:t>
            </a:r>
            <a:r>
              <a:rPr lang="en-US" sz="1800" dirty="0" err="1" smtClean="0"/>
              <a:t>biofilms</a:t>
            </a:r>
            <a:r>
              <a:rPr lang="en-US" sz="1800" dirty="0" smtClean="0"/>
              <a:t> and contribute to hospital-acquired infections (HAIs). By targeting its movement, we can reduce its ability to spread infections.</a:t>
            </a:r>
          </a:p>
          <a:p>
            <a:pPr algn="just"/>
            <a:r>
              <a:rPr lang="en-US" sz="1800" dirty="0" smtClean="0"/>
              <a:t>It is often seen as a simple contaminant,  but it can cause significant risk, especially in vulnerable patients, it can cause infections such as </a:t>
            </a:r>
            <a:r>
              <a:rPr lang="en-US" sz="1800" dirty="0" err="1" smtClean="0"/>
              <a:t>Oesophageal</a:t>
            </a:r>
            <a:r>
              <a:rPr lang="en-US" sz="1800" dirty="0" smtClean="0"/>
              <a:t> infection, </a:t>
            </a:r>
            <a:r>
              <a:rPr lang="en-US" sz="1800" dirty="0" err="1" smtClean="0"/>
              <a:t>Bacteraemia</a:t>
            </a:r>
            <a:r>
              <a:rPr lang="en-US" sz="1800" dirty="0" smtClean="0"/>
              <a:t> (bloodstream infection). </a:t>
            </a:r>
          </a:p>
          <a:p>
            <a:pPr algn="just"/>
            <a:r>
              <a:rPr lang="en-US" sz="1800" dirty="0" smtClean="0"/>
              <a:t>It has been reported in numerous studies as being isolated from samples including blood, cerebrospinal fluid, liver and spleen abscesses and vitreous fluid.</a:t>
            </a:r>
          </a:p>
          <a:p>
            <a:pPr algn="just"/>
            <a:r>
              <a:rPr lang="en-US" sz="1800" dirty="0" smtClean="0"/>
              <a:t>Focusing on its motility could lead to new antimicrobial treatment.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61950"/>
            <a:ext cx="4038600" cy="765571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+mn-lt"/>
              </a:rPr>
              <a:t>Research Gap and Problem</a:t>
            </a:r>
            <a:endParaRPr lang="en-US" sz="2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00150"/>
            <a:ext cx="8001000" cy="3394473"/>
          </a:xfrm>
        </p:spPr>
        <p:txBody>
          <a:bodyPr>
            <a:normAutofit/>
          </a:bodyPr>
          <a:lstStyle/>
          <a:p>
            <a:pPr algn="just"/>
            <a:r>
              <a:rPr lang="en-US" sz="1800" dirty="0" err="1" smtClean="0"/>
              <a:t>MotS</a:t>
            </a:r>
            <a:r>
              <a:rPr lang="en-US" sz="1800" dirty="0" smtClean="0"/>
              <a:t>  protein is activated by sodium, molecule inhibitors are not much explored against this protein to reduce </a:t>
            </a:r>
            <a:r>
              <a:rPr lang="en-US" sz="1800" dirty="0" err="1" smtClean="0"/>
              <a:t>flagellar</a:t>
            </a:r>
            <a:r>
              <a:rPr lang="en-US" sz="1800" dirty="0" smtClean="0"/>
              <a:t> movement.</a:t>
            </a:r>
          </a:p>
          <a:p>
            <a:pPr algn="just"/>
            <a:r>
              <a:rPr lang="en-US" sz="1800" dirty="0" smtClean="0"/>
              <a:t>The </a:t>
            </a:r>
            <a:r>
              <a:rPr lang="en-US" sz="1800" dirty="0"/>
              <a:t>goal of this research is to </a:t>
            </a:r>
            <a:r>
              <a:rPr lang="en-US" sz="1800" dirty="0" smtClean="0"/>
              <a:t>screen molecules to find </a:t>
            </a:r>
            <a:r>
              <a:rPr lang="en-US" sz="1800" dirty="0"/>
              <a:t>inhibitors that target the </a:t>
            </a:r>
            <a:r>
              <a:rPr lang="en-US" sz="1800" dirty="0" err="1"/>
              <a:t>MotS</a:t>
            </a:r>
            <a:r>
              <a:rPr lang="en-US" sz="1800" dirty="0"/>
              <a:t> </a:t>
            </a:r>
            <a:r>
              <a:rPr lang="en-US" sz="1800" dirty="0" err="1"/>
              <a:t>periplasmic</a:t>
            </a:r>
            <a:r>
              <a:rPr lang="en-US" sz="1800" dirty="0"/>
              <a:t> domain. </a:t>
            </a:r>
            <a:endParaRPr lang="en-US" sz="1800" dirty="0" smtClean="0"/>
          </a:p>
          <a:p>
            <a:pPr algn="just"/>
            <a:r>
              <a:rPr lang="en-US" sz="1800" dirty="0" smtClean="0"/>
              <a:t>This </a:t>
            </a:r>
            <a:r>
              <a:rPr lang="en-US" sz="1800" dirty="0"/>
              <a:t>approach aims to interrupt the function of the </a:t>
            </a:r>
            <a:r>
              <a:rPr lang="en-US" sz="1800" dirty="0" err="1"/>
              <a:t>flagellar</a:t>
            </a:r>
            <a:r>
              <a:rPr lang="en-US" sz="1800" dirty="0"/>
              <a:t> stator, which could help </a:t>
            </a:r>
            <a:r>
              <a:rPr lang="en-US" sz="1800" dirty="0" smtClean="0"/>
              <a:t>to reduce </a:t>
            </a:r>
            <a:r>
              <a:rPr lang="en-US" sz="1800" dirty="0"/>
              <a:t>the ability of </a:t>
            </a:r>
            <a:r>
              <a:rPr lang="en-US" sz="1800" b="1" i="1" dirty="0"/>
              <a:t>Bacillus </a:t>
            </a:r>
            <a:r>
              <a:rPr lang="en-US" sz="1800" b="1" i="1" dirty="0" err="1"/>
              <a:t>subtilis</a:t>
            </a:r>
            <a:r>
              <a:rPr lang="en-US" sz="1800" b="1" i="1" dirty="0"/>
              <a:t> </a:t>
            </a:r>
            <a:r>
              <a:rPr lang="en-US" sz="1800" dirty="0"/>
              <a:t>to cause infections.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/>
        </p:nvGraphicFramePr>
        <p:xfrm>
          <a:off x="685800" y="514350"/>
          <a:ext cx="73152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7625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+mn-lt"/>
              </a:rPr>
              <a:t>Methodology</a:t>
            </a:r>
          </a:p>
        </p:txBody>
      </p:sp>
      <p:sp>
        <p:nvSpPr>
          <p:cNvPr id="4" name="Oval 3"/>
          <p:cNvSpPr/>
          <p:nvPr/>
        </p:nvSpPr>
        <p:spPr>
          <a:xfrm>
            <a:off x="3886200" y="1123950"/>
            <a:ext cx="1295400" cy="381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workflow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572000" y="1504950"/>
            <a:ext cx="0" cy="15240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00400" y="1657350"/>
            <a:ext cx="2667000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00400" y="1657350"/>
            <a:ext cx="0" cy="15240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867400" y="1657350"/>
            <a:ext cx="0" cy="15240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590800" y="1733550"/>
            <a:ext cx="12192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Target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protein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257800" y="1733550"/>
            <a:ext cx="1219200" cy="533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Ligand</a:t>
            </a:r>
            <a:r>
              <a:rPr lang="en-US" sz="1400" dirty="0" smtClean="0">
                <a:solidFill>
                  <a:schemeClr val="tx1"/>
                </a:solidFill>
              </a:rPr>
              <a:t> selection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2438400" y="2419350"/>
            <a:ext cx="15240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Protein preparation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105400" y="2419350"/>
            <a:ext cx="1524000" cy="6096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Ligand</a:t>
            </a:r>
            <a:r>
              <a:rPr lang="en-US" sz="1400" dirty="0" smtClean="0">
                <a:solidFill>
                  <a:schemeClr val="tx1"/>
                </a:solidFill>
              </a:rPr>
              <a:t> preparation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3200400" y="2266950"/>
            <a:ext cx="0" cy="15240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4"/>
            <a:endCxn id="32" idx="0"/>
          </p:cNvCxnSpPr>
          <p:nvPr/>
        </p:nvCxnSpPr>
        <p:spPr>
          <a:xfrm>
            <a:off x="5867400" y="2266950"/>
            <a:ext cx="0" cy="15240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3810000" y="2876551"/>
            <a:ext cx="1371600" cy="609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Molecular docking</a:t>
            </a:r>
          </a:p>
        </p:txBody>
      </p:sp>
      <p:cxnSp>
        <p:nvCxnSpPr>
          <p:cNvPr id="48" name="Straight Connector 47"/>
          <p:cNvCxnSpPr>
            <a:stCxn id="31" idx="4"/>
          </p:cNvCxnSpPr>
          <p:nvPr/>
        </p:nvCxnSpPr>
        <p:spPr>
          <a:xfrm>
            <a:off x="3200400" y="3028950"/>
            <a:ext cx="0" cy="15240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2" idx="4"/>
          </p:cNvCxnSpPr>
          <p:nvPr/>
        </p:nvCxnSpPr>
        <p:spPr>
          <a:xfrm>
            <a:off x="5867400" y="3028950"/>
            <a:ext cx="0" cy="15240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42" idx="2"/>
          </p:cNvCxnSpPr>
          <p:nvPr/>
        </p:nvCxnSpPr>
        <p:spPr>
          <a:xfrm>
            <a:off x="3200400" y="3181350"/>
            <a:ext cx="609600" cy="1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endCxn id="42" idx="6"/>
          </p:cNvCxnSpPr>
          <p:nvPr/>
        </p:nvCxnSpPr>
        <p:spPr>
          <a:xfrm flipH="1">
            <a:off x="5181600" y="3181350"/>
            <a:ext cx="685800" cy="1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3886200" y="4095750"/>
            <a:ext cx="12192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Visualization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657600" y="3638550"/>
            <a:ext cx="16764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Best pose selection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2" name="Straight Connector 111"/>
          <p:cNvCxnSpPr>
            <a:stCxn id="42" idx="4"/>
            <a:endCxn id="102" idx="0"/>
          </p:cNvCxnSpPr>
          <p:nvPr/>
        </p:nvCxnSpPr>
        <p:spPr>
          <a:xfrm>
            <a:off x="4495800" y="3486151"/>
            <a:ext cx="0" cy="152399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2" idx="2"/>
          </p:cNvCxnSpPr>
          <p:nvPr/>
        </p:nvCxnSpPr>
        <p:spPr>
          <a:xfrm>
            <a:off x="4495800" y="3943350"/>
            <a:ext cx="0" cy="15240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990600" y="1885950"/>
            <a:ext cx="12192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PDB, </a:t>
            </a:r>
            <a:r>
              <a:rPr lang="en-US" sz="1400" dirty="0" err="1" smtClean="0">
                <a:solidFill>
                  <a:schemeClr val="tx1"/>
                </a:solidFill>
              </a:rPr>
              <a:t>UniProt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6781800" y="1581150"/>
            <a:ext cx="16002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PubChem</a:t>
            </a:r>
            <a:r>
              <a:rPr lang="en-US" sz="1400" dirty="0" smtClean="0">
                <a:solidFill>
                  <a:schemeClr val="tx1"/>
                </a:solidFill>
              </a:rPr>
              <a:t>, Zinc </a:t>
            </a:r>
            <a:r>
              <a:rPr lang="en-US" sz="1400" dirty="0" err="1" smtClean="0">
                <a:solidFill>
                  <a:schemeClr val="tx1"/>
                </a:solidFill>
              </a:rPr>
              <a:t>database,ChEMBL,DrugBank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7010400" y="2419350"/>
            <a:ext cx="1295400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Avogadro, </a:t>
            </a:r>
            <a:r>
              <a:rPr lang="en-US" sz="1400" dirty="0" err="1" smtClean="0">
                <a:solidFill>
                  <a:schemeClr val="tx1"/>
                </a:solidFill>
              </a:rPr>
              <a:t>MarvinSketch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OpenBabel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838200" y="2419350"/>
            <a:ext cx="1371600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Chimera, </a:t>
            </a:r>
            <a:r>
              <a:rPr lang="en-US" sz="1400" dirty="0" err="1" smtClean="0">
                <a:solidFill>
                  <a:schemeClr val="tx1"/>
                </a:solidFill>
              </a:rPr>
              <a:t>Pymol</a:t>
            </a:r>
            <a:r>
              <a:rPr lang="en-US" sz="1400" dirty="0" smtClean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Autodock</a:t>
            </a:r>
            <a:r>
              <a:rPr lang="en-US" sz="1400" dirty="0" smtClean="0">
                <a:solidFill>
                  <a:schemeClr val="tx1"/>
                </a:solidFill>
              </a:rPr>
              <a:t>  Tools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6477000" y="2038350"/>
            <a:ext cx="304800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629400" y="2724150"/>
            <a:ext cx="381000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1066800" y="3333750"/>
            <a:ext cx="9144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* *.</a:t>
            </a:r>
            <a:r>
              <a:rPr lang="en-US" sz="1400" dirty="0" err="1" smtClean="0">
                <a:solidFill>
                  <a:schemeClr val="tx1"/>
                </a:solidFill>
              </a:rPr>
              <a:t>pdbqt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* *.gpf 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* *.glg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7162800" y="3257550"/>
            <a:ext cx="9144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* *.</a:t>
            </a:r>
            <a:r>
              <a:rPr lang="en-US" sz="1400" dirty="0" err="1" smtClean="0">
                <a:solidFill>
                  <a:schemeClr val="tx1"/>
                </a:solidFill>
              </a:rPr>
              <a:t>pdbqt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* *.dpf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* *.dlg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1524000" y="3105150"/>
            <a:ext cx="0" cy="22860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7620000" y="3105150"/>
            <a:ext cx="0" cy="15240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2209800" y="2038350"/>
            <a:ext cx="38100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2209800" y="2724150"/>
            <a:ext cx="22860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457200" y="438150"/>
          <a:ext cx="8153400" cy="416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43815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Ligand</a:t>
            </a:r>
            <a:r>
              <a:rPr lang="en-US" sz="2400" b="1" dirty="0" smtClean="0"/>
              <a:t> Selection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971550"/>
          <a:ext cx="8077199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904"/>
                <a:gridCol w="804047"/>
                <a:gridCol w="1106647"/>
                <a:gridCol w="1066800"/>
                <a:gridCol w="645919"/>
                <a:gridCol w="933117"/>
                <a:gridCol w="1794934"/>
                <a:gridCol w="1121831"/>
              </a:tblGrid>
              <a:tr h="6917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PDB ID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Cavity 1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Compound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Binding energy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Run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Hydrogen bond 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Residues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Inhibition Constant</a:t>
                      </a:r>
                    </a:p>
                    <a:p>
                      <a:pPr algn="ctr"/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Ki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17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9LJL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Cavity 1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Theaflavin</a:t>
                      </a:r>
                      <a:endParaRPr lang="en-US" sz="1400" dirty="0" smtClean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-11.35 </a:t>
                      </a:r>
                      <a:r>
                        <a:rPr lang="en-US" sz="1400" baseline="0" dirty="0" smtClean="0"/>
                        <a:t>kcal/mol</a:t>
                      </a:r>
                      <a:endParaRPr lang="en-US" sz="1400" dirty="0" smtClean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Ser171A,Glu142B,</a:t>
                      </a:r>
                    </a:p>
                    <a:p>
                      <a:pPr algn="ctr"/>
                      <a:r>
                        <a:rPr lang="en-US" sz="1400" dirty="0" smtClean="0"/>
                        <a:t>Thr172A,Glu180A,Arg174B,Tyr175B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0.0048 µM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9LJL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Cavity 1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Daidzein</a:t>
                      </a:r>
                      <a:endParaRPr lang="en-US" sz="1400" dirty="0" smtClean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-6.95 </a:t>
                      </a:r>
                      <a:r>
                        <a:rPr lang="en-US" sz="1400" baseline="0" dirty="0" smtClean="0"/>
                        <a:t>kcal/mol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Ser195B,Val137B, Tyr175B, Arg174B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8.09 µM 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17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9LJL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Cavity 1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Quercetin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-6.84 </a:t>
                      </a:r>
                      <a:r>
                        <a:rPr lang="en-US" sz="1400" baseline="0" dirty="0" smtClean="0"/>
                        <a:t>kcal/mol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Glu180A,Tyr173A, Glu142B,Lys136B,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Gly188B 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9.76 µM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34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9LJL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Cavity 1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Luteolin</a:t>
                      </a:r>
                      <a:r>
                        <a:rPr lang="en-US" sz="1400" dirty="0" smtClean="0"/>
                        <a:t> 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-6.79</a:t>
                      </a:r>
                      <a:r>
                        <a:rPr lang="en-US" sz="1400" baseline="0" dirty="0" smtClean="0"/>
                        <a:t> kcal/mol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Val137B,Tyr173A, Tyr175B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10.49 µM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17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9LJL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Cavity 1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Kaempferol</a:t>
                      </a:r>
                      <a:endParaRPr lang="en-US" sz="1400" dirty="0" smtClean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-6.67</a:t>
                      </a:r>
                      <a:r>
                        <a:rPr lang="en-US" sz="1400" baseline="0" dirty="0" smtClean="0"/>
                        <a:t> kcal/mol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Gln191B,Ala135B, Val137B,Tyr175B, Arg174B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13.01 µM</a:t>
                      </a:r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3400" y="28575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Docking analysis of </a:t>
            </a:r>
            <a:r>
              <a:rPr lang="en-US" sz="2400" b="1" dirty="0" err="1" smtClean="0"/>
              <a:t>Phytochemicals</a:t>
            </a:r>
            <a:r>
              <a:rPr lang="en-US" sz="2400" b="1" dirty="0" smtClean="0"/>
              <a:t> with cavity1</a:t>
            </a:r>
            <a:endParaRPr lang="en-US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66751"/>
            <a:ext cx="4495800" cy="304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1" y="590550"/>
            <a:ext cx="3505199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0" y="3867150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(a)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934200" y="3790950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(b)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4324350"/>
            <a:ext cx="624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Figure: </a:t>
            </a:r>
            <a:r>
              <a:rPr lang="en-US" sz="1200" dirty="0" smtClean="0"/>
              <a:t>Show</a:t>
            </a:r>
            <a:r>
              <a:rPr lang="en-US" sz="1200" b="1" dirty="0" smtClean="0"/>
              <a:t> </a:t>
            </a:r>
            <a:r>
              <a:rPr lang="en-US" sz="1200" dirty="0" smtClean="0"/>
              <a:t>2D interaction of  </a:t>
            </a:r>
            <a:r>
              <a:rPr lang="en-US" sz="1200" b="1" dirty="0" smtClean="0"/>
              <a:t>9LJL </a:t>
            </a:r>
            <a:r>
              <a:rPr lang="en-US" sz="1200" dirty="0" smtClean="0"/>
              <a:t>protein with compound</a:t>
            </a:r>
            <a:r>
              <a:rPr lang="en-US" sz="1200" b="1" dirty="0" smtClean="0"/>
              <a:t> (a) </a:t>
            </a:r>
            <a:r>
              <a:rPr lang="en-US" sz="1200" b="1" dirty="0" err="1" smtClean="0"/>
              <a:t>Theaflavin</a:t>
            </a:r>
            <a:r>
              <a:rPr lang="en-US" sz="1200" dirty="0" smtClean="0"/>
              <a:t> and </a:t>
            </a:r>
            <a:r>
              <a:rPr lang="en-US" sz="1200" b="1" dirty="0" smtClean="0"/>
              <a:t>(b) </a:t>
            </a:r>
            <a:r>
              <a:rPr lang="en-US" sz="1200" b="1" dirty="0" err="1" smtClean="0"/>
              <a:t>Daidzein</a:t>
            </a:r>
            <a:endParaRPr lang="en-US" sz="1200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2647</TotalTime>
  <Words>1280</Words>
  <Application>Microsoft Office PowerPoint</Application>
  <PresentationFormat>On-screen Show (16:9)</PresentationFormat>
  <Paragraphs>322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Ligand Interaction with Flagellar Motor Protein MotS :  A Molecular Docking Approach</vt:lpstr>
      <vt:lpstr>Introduction</vt:lpstr>
      <vt:lpstr>Motivation</vt:lpstr>
      <vt:lpstr>Research Gap and Problem</vt:lpstr>
      <vt:lpstr>Slide 5</vt:lpstr>
      <vt:lpstr>Methodology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Outcomes</vt:lpstr>
      <vt:lpstr>Refference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iiita</dc:creator>
  <cp:lastModifiedBy>iiita</cp:lastModifiedBy>
  <cp:revision>130</cp:revision>
  <dcterms:created xsi:type="dcterms:W3CDTF">2025-04-27T08:42:01Z</dcterms:created>
  <dcterms:modified xsi:type="dcterms:W3CDTF">2025-05-13T16:40:47Z</dcterms:modified>
</cp:coreProperties>
</file>