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91052F8-32AE-4972-B37E-344A05E4F58F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" y="72000"/>
            <a:ext cx="2942280" cy="8582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IN">
                <a:latin typeface="Arial"/>
              </a:rPr>
              <a:t>Conceptual </a:t>
            </a:r>
            <a:r>
              <a:rPr lang="en-IN">
                <a:solidFill>
                  <a:srgbClr val="000000"/>
                </a:solidFill>
                <a:latin typeface="Arial"/>
              </a:rPr>
              <a:t>Representation</a:t>
            </a:r>
            <a:endParaRPr/>
          </a:p>
          <a:p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16000" y="922320"/>
            <a:ext cx="2943720" cy="8582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IN">
                <a:latin typeface="Arial"/>
              </a:rPr>
              <a:t>Domain Specific Assertions</a:t>
            </a:r>
            <a:endParaRPr/>
          </a:p>
          <a:p>
            <a:endParaRPr/>
          </a:p>
        </p:txBody>
      </p:sp>
      <p:sp>
        <p:nvSpPr>
          <p:cNvPr id="41" name="CustomShape 3"/>
          <p:cNvSpPr/>
          <p:nvPr/>
        </p:nvSpPr>
        <p:spPr>
          <a:xfrm rot="5382600">
            <a:off x="1548000" y="676440"/>
            <a:ext cx="288000" cy="3238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</p:sp>
      <p:sp>
        <p:nvSpPr>
          <p:cNvPr id="42" name="TextShape 4"/>
          <p:cNvSpPr txBox="1"/>
          <p:nvPr/>
        </p:nvSpPr>
        <p:spPr>
          <a:xfrm>
            <a:off x="720000" y="2520000"/>
            <a:ext cx="21452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Abstraction notion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of Knowledge Base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4608000" y="36000"/>
            <a:ext cx="2949840" cy="8582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IN">
                <a:latin typeface="Arial"/>
              </a:rPr>
              <a:t>            </a:t>
            </a:r>
            <a:r>
              <a:rPr lang="en-IN">
                <a:latin typeface="Arial"/>
              </a:rPr>
              <a:t>Ontology                 </a:t>
            </a:r>
            <a:endParaRPr/>
          </a:p>
          <a:p>
            <a:endParaRPr/>
          </a:p>
        </p:txBody>
      </p:sp>
      <p:sp>
        <p:nvSpPr>
          <p:cNvPr id="44" name="TextShape 6"/>
          <p:cNvSpPr txBox="1"/>
          <p:nvPr/>
        </p:nvSpPr>
        <p:spPr>
          <a:xfrm>
            <a:off x="4608000" y="886320"/>
            <a:ext cx="2942280" cy="11142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IN">
                <a:latin typeface="Arial"/>
              </a:rPr>
              <a:t>        </a:t>
            </a:r>
            <a:r>
              <a:rPr lang="en-IN">
                <a:latin typeface="Arial"/>
              </a:rPr>
              <a:t>Files containing 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        A-BOX assertions       </a:t>
            </a:r>
            <a:endParaRPr/>
          </a:p>
          <a:p>
            <a:endParaRPr/>
          </a:p>
        </p:txBody>
      </p:sp>
      <p:sp>
        <p:nvSpPr>
          <p:cNvPr id="45" name="CustomShape 7"/>
          <p:cNvSpPr/>
          <p:nvPr/>
        </p:nvSpPr>
        <p:spPr>
          <a:xfrm rot="5382600">
            <a:off x="5940000" y="640440"/>
            <a:ext cx="288000" cy="3238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</p:sp>
      <p:sp>
        <p:nvSpPr>
          <p:cNvPr id="46" name="TextShape 8"/>
          <p:cNvSpPr txBox="1"/>
          <p:nvPr/>
        </p:nvSpPr>
        <p:spPr>
          <a:xfrm>
            <a:off x="5008320" y="2484000"/>
            <a:ext cx="18907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Our notion of 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Knowledge Base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3528000" y="792000"/>
            <a:ext cx="648000" cy="432000"/>
          </a:xfrm>
          <a:prstGeom prst="notchedRightArrow">
            <a:avLst>
              <a:gd name="adj1" fmla="val 16200"/>
              <a:gd name="adj2" fmla="val 5400"/>
            </a:avLst>
          </a:prstGeom>
          <a:noFill/>
          <a:ln>
            <a:solidFill>
              <a:srgbClr val="3465a4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56000" y="2808000"/>
            <a:ext cx="1944000" cy="72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NPTEL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Ontology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348000" y="2808000"/>
            <a:ext cx="1944000" cy="72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VLABs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Ontology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1332000" y="1476000"/>
            <a:ext cx="1944000" cy="72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University</a:t>
            </a:r>
            <a:endParaRPr/>
          </a:p>
          <a:p>
            <a:pPr algn="ctr"/>
            <a:r>
              <a:rPr lang="en-IN">
                <a:latin typeface="Arial"/>
              </a:rPr>
              <a:t>Ontology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2700000" y="1224000"/>
            <a:ext cx="1944000" cy="72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Academics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Ontology</a:t>
            </a:r>
            <a:endParaRPr/>
          </a:p>
        </p:txBody>
      </p:sp>
      <p:sp>
        <p:nvSpPr>
          <p:cNvPr id="52" name="CustomShape 5"/>
          <p:cNvSpPr/>
          <p:nvPr/>
        </p:nvSpPr>
        <p:spPr>
          <a:xfrm>
            <a:off x="2556000" y="2088000"/>
            <a:ext cx="720000" cy="432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FOAF</a:t>
            </a:r>
            <a:endParaRPr/>
          </a:p>
        </p:txBody>
      </p:sp>
      <p:sp>
        <p:nvSpPr>
          <p:cNvPr id="53" name="CustomShape 6"/>
          <p:cNvSpPr/>
          <p:nvPr/>
        </p:nvSpPr>
        <p:spPr>
          <a:xfrm>
            <a:off x="1908000" y="2376000"/>
            <a:ext cx="1944000" cy="72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GATE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Ontology</a:t>
            </a:r>
            <a:endParaRPr/>
          </a:p>
        </p:txBody>
      </p:sp>
      <p:sp>
        <p:nvSpPr>
          <p:cNvPr id="54" name="CustomShape 7"/>
          <p:cNvSpPr/>
          <p:nvPr/>
        </p:nvSpPr>
        <p:spPr>
          <a:xfrm>
            <a:off x="2088000" y="360000"/>
            <a:ext cx="1944000" cy="72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 sz="1400">
                <a:latin typeface="Arial"/>
              </a:rPr>
              <a:t>Interlinking</a:t>
            </a:r>
            <a:r>
              <a:rPr lang="en-IN" sz="1400">
                <a:latin typeface="Arial"/>
              </a:rPr>
              <a:t>
</a:t>
            </a:r>
            <a:r>
              <a:rPr lang="en-IN" sz="1400">
                <a:latin typeface="Arial"/>
              </a:rPr>
              <a:t>(Upper)</a:t>
            </a:r>
            <a:r>
              <a:rPr lang="en-IN">
                <a:latin typeface="Arial"/>
              </a:rPr>
              <a:t>
</a:t>
            </a:r>
            <a:r>
              <a:rPr lang="en-IN" sz="1400">
                <a:latin typeface="Arial"/>
              </a:rPr>
              <a:t>Ontology</a:t>
            </a:r>
            <a:endParaRPr/>
          </a:p>
        </p:txBody>
      </p:sp>
      <p:sp>
        <p:nvSpPr>
          <p:cNvPr id="55" name="CustomShape 8"/>
          <p:cNvSpPr/>
          <p:nvPr/>
        </p:nvSpPr>
        <p:spPr>
          <a:xfrm>
            <a:off x="216000" y="72000"/>
            <a:ext cx="5616000" cy="3528000"/>
          </a:xfrm>
          <a:prstGeom prst="triangle">
            <a:avLst>
              <a:gd name="adj" fmla="val 10800"/>
            </a:avLst>
          </a:prstGeom>
          <a:noFill/>
          <a:ln w="36000">
            <a:solidFill>
              <a:srgbClr val="aea79f"/>
            </a:solidFill>
            <a:custDash>
              <a:ds d="197000" sp="127000"/>
            </a:custDash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64000" y="1296000"/>
            <a:ext cx="1584000" cy="1152000"/>
          </a:xfrm>
          <a:prstGeom prst="ca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Knowledge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Base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432000" y="2565720"/>
            <a:ext cx="2512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About Indian Academic</a:t>
            </a:r>
            <a:r>
              <a:rPr lang="en-IN">
                <a:latin typeface="Arial"/>
              </a:rPr>
              <a:t>
</a:t>
            </a:r>
            <a:r>
              <a:rPr lang="en-IN">
                <a:latin typeface="Arial"/>
              </a:rPr>
              <a:t>Environment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3672000" y="504000"/>
            <a:ext cx="1656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aea79f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 sz="1400">
                <a:latin typeface="Arial"/>
              </a:rPr>
              <a:t> </a:t>
            </a:r>
            <a:r>
              <a:rPr lang="en-IN" sz="1400">
                <a:latin typeface="Arial"/>
              </a:rPr>
              <a:t>Web Application</a:t>
            </a:r>
            <a:r>
              <a:rPr lang="en-IN" sz="1400">
                <a:latin typeface="Arial"/>
              </a:rPr>
              <a:t>
</a:t>
            </a:r>
            <a:r>
              <a:rPr lang="en-IN" sz="1400">
                <a:latin typeface="Arial"/>
              </a:rPr>
              <a:t># 1</a:t>
            </a:r>
            <a:endParaRPr/>
          </a:p>
        </p:txBody>
      </p:sp>
      <p:sp>
        <p:nvSpPr>
          <p:cNvPr id="59" name="CustomShape 4"/>
          <p:cNvSpPr/>
          <p:nvPr/>
        </p:nvSpPr>
        <p:spPr>
          <a:xfrm>
            <a:off x="3744000" y="1224000"/>
            <a:ext cx="16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aea79f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 sz="1400">
                <a:latin typeface="Arial"/>
              </a:rPr>
              <a:t> </a:t>
            </a:r>
            <a:r>
              <a:rPr lang="en-IN" sz="1400">
                <a:latin typeface="Arial"/>
              </a:rPr>
              <a:t>Web Application</a:t>
            </a:r>
            <a:r>
              <a:rPr lang="en-IN" sz="1400">
                <a:latin typeface="Arial"/>
              </a:rPr>
              <a:t>
</a:t>
            </a:r>
            <a:r>
              <a:rPr lang="en-IN" sz="1400">
                <a:latin typeface="Arial"/>
              </a:rPr>
              <a:t># 2</a:t>
            </a:r>
            <a:endParaRPr/>
          </a:p>
        </p:txBody>
      </p:sp>
      <p:sp>
        <p:nvSpPr>
          <p:cNvPr id="60" name="CustomShape 5"/>
          <p:cNvSpPr/>
          <p:nvPr/>
        </p:nvSpPr>
        <p:spPr>
          <a:xfrm>
            <a:off x="3672000" y="2304000"/>
            <a:ext cx="16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aea79f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 sz="1400">
                <a:latin typeface="Arial"/>
              </a:rPr>
              <a:t> </a:t>
            </a:r>
            <a:r>
              <a:rPr lang="en-IN" sz="1400">
                <a:latin typeface="Arial"/>
              </a:rPr>
              <a:t>Renarration</a:t>
            </a:r>
            <a:r>
              <a:rPr lang="en-IN" sz="1400">
                <a:latin typeface="Arial"/>
              </a:rPr>
              <a:t>
</a:t>
            </a:r>
            <a:r>
              <a:rPr lang="en-IN" sz="1400">
                <a:latin typeface="Arial"/>
              </a:rPr>
              <a:t> Application</a:t>
            </a:r>
            <a:endParaRPr/>
          </a:p>
        </p:txBody>
      </p:sp>
      <p:sp>
        <p:nvSpPr>
          <p:cNvPr id="61" name="TextShape 6"/>
          <p:cNvSpPr txBox="1"/>
          <p:nvPr/>
        </p:nvSpPr>
        <p:spPr>
          <a:xfrm>
            <a:off x="4428000" y="1692000"/>
            <a:ext cx="266040" cy="6634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 sz="2000">
                <a:latin typeface="Arial"/>
              </a:rPr>
              <a:t>:</a:t>
            </a:r>
            <a:endParaRPr/>
          </a:p>
          <a:p>
            <a:r>
              <a:rPr b="1" lang="en-IN" sz="2000">
                <a:latin typeface="Arial"/>
              </a:rPr>
              <a:t>.</a:t>
            </a:r>
            <a:endParaRPr/>
          </a:p>
        </p:txBody>
      </p:sp>
      <p:cxnSp>
        <p:nvCxnSpPr>
          <p:cNvPr id="62" name="Line 7"/>
          <p:cNvCxnSpPr>
            <a:stCxn id="56" idx="4"/>
            <a:endCxn id="58" idx="1"/>
          </p:cNvCxnSpPr>
          <p:nvPr/>
        </p:nvCxnSpPr>
        <p:spPr>
          <a:xfrm flipV="1">
            <a:off x="2448000" y="828000"/>
            <a:ext cx="1224360" cy="10443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63" name="Line 8"/>
          <p:cNvCxnSpPr>
            <a:stCxn id="56" idx="4"/>
            <a:endCxn id="59" idx="1"/>
          </p:cNvCxnSpPr>
          <p:nvPr/>
        </p:nvCxnSpPr>
        <p:spPr>
          <a:xfrm flipV="1">
            <a:off x="2448000" y="1512000"/>
            <a:ext cx="1296360" cy="3603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64" name="Line 9"/>
          <p:cNvCxnSpPr>
            <a:stCxn id="56" idx="4"/>
            <a:endCxn id="60" idx="1"/>
          </p:cNvCxnSpPr>
          <p:nvPr/>
        </p:nvCxnSpPr>
        <p:spPr>
          <a:xfrm>
            <a:off x="2448000" y="1872000"/>
            <a:ext cx="1224360" cy="7203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65" name="CustomShape 10"/>
          <p:cNvSpPr/>
          <p:nvPr/>
        </p:nvSpPr>
        <p:spPr>
          <a:xfrm>
            <a:off x="5472000" y="360000"/>
            <a:ext cx="288000" cy="280800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</p:sp>
      <p:sp>
        <p:nvSpPr>
          <p:cNvPr id="66" name="TextShape 11"/>
          <p:cNvSpPr txBox="1"/>
          <p:nvPr/>
        </p:nvSpPr>
        <p:spPr>
          <a:xfrm>
            <a:off x="5904000" y="1224000"/>
            <a:ext cx="180972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Intelligent</a:t>
            </a:r>
            <a:endParaRPr/>
          </a:p>
          <a:p>
            <a:r>
              <a:rPr lang="en-IN">
                <a:latin typeface="Arial"/>
              </a:rPr>
              <a:t>Web Application</a:t>
            </a:r>
            <a:endParaRPr/>
          </a:p>
          <a:p>
            <a:r>
              <a:rPr lang="en-IN">
                <a:latin typeface="Arial"/>
              </a:rPr>
              <a:t>experience</a:t>
            </a:r>
            <a:endParaRPr/>
          </a:p>
          <a:p>
            <a:r>
              <a:rPr lang="en-IN">
                <a:latin typeface="Arial"/>
              </a:rPr>
              <a:t>for End-User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