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7691"/>
            <a:ext cx="7772400" cy="2292760"/>
          </a:xfrm>
        </p:spPr>
        <p:txBody>
          <a:bodyPr>
            <a:normAutofit fontScale="90000"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4000" b="1" dirty="0">
                <a:solidFill>
                  <a:srgbClr val="002060"/>
                </a:solidFill>
              </a:rPr>
              <a:t>Terratest Automation</a:t>
            </a:r>
            <a:br>
              <a:rPr lang="en-IN" sz="4000" b="1" dirty="0">
                <a:solidFill>
                  <a:srgbClr val="002060"/>
                </a:solidFill>
              </a:rPr>
            </a:br>
            <a:br>
              <a:rPr lang="en-IN" sz="4000" dirty="0">
                <a:solidFill>
                  <a:srgbClr val="002060"/>
                </a:solidFill>
              </a:rPr>
            </a:br>
            <a:r>
              <a:rPr lang="en-IN" sz="4000" dirty="0">
                <a:solidFill>
                  <a:srgbClr val="002060"/>
                </a:solidFill>
              </a:rPr>
              <a:t> Multi-Cloud &amp; Multi-Environment for Trunk based Strategy</a:t>
            </a:r>
            <a:endParaRPr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6582"/>
            <a:ext cx="8229600" cy="5339582"/>
          </a:xfrm>
        </p:spPr>
        <p:txBody>
          <a:bodyPr>
            <a:noAutofit/>
          </a:bodyPr>
          <a:lstStyle/>
          <a:p>
            <a:pPr marL="0" indent="0">
              <a:buNone/>
              <a:defRPr sz="2000">
                <a:solidFill>
                  <a:srgbClr val="323232"/>
                </a:solidFill>
              </a:defRPr>
            </a:pPr>
            <a:r>
              <a:rPr sz="2800" dirty="0"/>
              <a:t>Transforming Infrastructure Reliability Through Automated Testing</a:t>
            </a:r>
            <a:endParaRPr lang="en-IN" sz="2800" dirty="0"/>
          </a:p>
          <a:p>
            <a:pPr marL="0" indent="0">
              <a:buNone/>
              <a:defRPr sz="2000">
                <a:solidFill>
                  <a:srgbClr val="323232"/>
                </a:solidFill>
              </a:defRPr>
            </a:pPr>
            <a:endParaRPr sz="2400"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000" b="1" dirty="0"/>
              <a:t>Objective</a:t>
            </a:r>
            <a:r>
              <a:rPr sz="2000" dirty="0"/>
              <a:t>: Implement comprehensive infrastructure testing across multiple cloud providers and environments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000" b="1" dirty="0"/>
              <a:t>Technology</a:t>
            </a:r>
            <a:r>
              <a:rPr sz="2000" dirty="0"/>
              <a:t>: Terratest + GitHub Actions + Multi-cloud deployment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000" b="1" dirty="0"/>
              <a:t>Impact</a:t>
            </a:r>
            <a:r>
              <a:rPr sz="2000" dirty="0"/>
              <a:t>: 99.9% infrastructure reliability, 75% faster deployments, zero production incidents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000" b="1" dirty="0"/>
              <a:t>Timeline</a:t>
            </a:r>
            <a:r>
              <a:rPr sz="2000" dirty="0"/>
              <a:t>: </a:t>
            </a:r>
            <a:r>
              <a:rPr lang="en-IN" sz="2000" dirty="0"/>
              <a:t>TBD</a:t>
            </a:r>
            <a:endParaRPr sz="2000" dirty="0"/>
          </a:p>
          <a:p>
            <a:pPr>
              <a:defRPr sz="2000">
                <a:solidFill>
                  <a:srgbClr val="323232"/>
                </a:solidFill>
              </a:defRPr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C37D3-6FEB-1A09-EEB9-0E2498D53DBF}"/>
              </a:ext>
            </a:extLst>
          </p:cNvPr>
          <p:cNvSpPr txBox="1"/>
          <p:nvPr/>
        </p:nvSpPr>
        <p:spPr>
          <a:xfrm>
            <a:off x="796413" y="717755"/>
            <a:ext cx="775765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800" dirty="0"/>
              <a:t>Current Infrastructure Pain Points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000" b="1" dirty="0"/>
              <a:t>Manual Testing Burden</a:t>
            </a:r>
          </a:p>
          <a:p>
            <a:pPr marL="342900" indent="-34290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sz="2000" dirty="0"/>
              <a:t>40+ hours/week of manual infrastructure validation</a:t>
            </a:r>
          </a:p>
          <a:p>
            <a:pPr marL="342900" indent="-34290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sz="2000" dirty="0"/>
              <a:t>Human error in configuration changes (15% of deployments)</a:t>
            </a:r>
          </a:p>
          <a:p>
            <a:pPr marL="342900" indent="-34290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sz="2000" dirty="0"/>
              <a:t>Inconsistent testing across environments</a:t>
            </a:r>
          </a:p>
          <a:p>
            <a:pPr marL="342900" indent="-342900">
              <a:buFontTx/>
              <a:buChar char="-"/>
              <a:defRPr sz="2000">
                <a:solidFill>
                  <a:srgbClr val="323232"/>
                </a:solidFill>
              </a:defRPr>
            </a:pPr>
            <a:endParaRPr lang="en-IN" sz="2000" b="1"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000" b="1" dirty="0"/>
              <a:t>Multi-Cloud Complexity</a:t>
            </a:r>
          </a:p>
          <a:p>
            <a:pPr marL="342900" indent="-34290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sz="2000" dirty="0"/>
              <a:t>AWS, GCP, Azure - different testing approaches</a:t>
            </a:r>
          </a:p>
          <a:p>
            <a:pPr marL="342900" indent="-34290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sz="2000" dirty="0"/>
              <a:t>Environment drift between dev/staging/production</a:t>
            </a:r>
          </a:p>
          <a:p>
            <a:pPr marL="342900" indent="-34290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sz="2000" dirty="0"/>
              <a:t>No standardized validation process</a:t>
            </a:r>
          </a:p>
          <a:p>
            <a:pPr marL="342900" indent="-342900">
              <a:buFontTx/>
              <a:buChar char="-"/>
              <a:defRPr sz="2000">
                <a:solidFill>
                  <a:srgbClr val="323232"/>
                </a:solidFill>
              </a:defRPr>
            </a:pPr>
            <a:endParaRPr lang="en-IN" sz="2000"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000" b="1" dirty="0"/>
              <a:t>Business Impact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000" dirty="0">
                <a:solidFill>
                  <a:srgbClr val="002060"/>
                </a:solidFill>
              </a:rPr>
              <a:t>Downtime Cost: </a:t>
            </a:r>
            <a:r>
              <a:rPr lang="en-IN" sz="2000" dirty="0"/>
              <a:t>$/per hour of production outage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000" dirty="0">
                <a:solidFill>
                  <a:srgbClr val="002060"/>
                </a:solidFill>
              </a:rPr>
              <a:t>Deployment Delays: </a:t>
            </a:r>
            <a:r>
              <a:rPr lang="en-IN" sz="2000" dirty="0"/>
              <a:t>2-3 days average for infrastructure changes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000" dirty="0">
                <a:solidFill>
                  <a:srgbClr val="002060"/>
                </a:solidFill>
              </a:rPr>
              <a:t>Team Productivity: </a:t>
            </a:r>
            <a:r>
              <a:rPr lang="en-IN" sz="2000" dirty="0"/>
              <a:t>30% time spent on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116539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5BBE9-83DE-9633-2344-31979E4F5626}"/>
              </a:ext>
            </a:extLst>
          </p:cNvPr>
          <p:cNvSpPr txBox="1"/>
          <p:nvPr/>
        </p:nvSpPr>
        <p:spPr>
          <a:xfrm>
            <a:off x="914400" y="699212"/>
            <a:ext cx="74921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endParaRPr lang="en-IN" sz="2800"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800" dirty="0"/>
              <a:t>Solution Overview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96FA9-A1A1-D517-E41F-745B9C76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0" y="1963606"/>
            <a:ext cx="7580671" cy="379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3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994C4-3AB0-779D-FCCB-640FCC432292}"/>
              </a:ext>
            </a:extLst>
          </p:cNvPr>
          <p:cNvSpPr txBox="1"/>
          <p:nvPr/>
        </p:nvSpPr>
        <p:spPr>
          <a:xfrm>
            <a:off x="993057" y="777364"/>
            <a:ext cx="7187381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800" dirty="0"/>
              <a:t>Multi-Cloud Testing Architecture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endParaRPr lang="en-IN" sz="1800" dirty="0"/>
          </a:p>
          <a:p>
            <a:pPr>
              <a:defRPr sz="2000">
                <a:solidFill>
                  <a:srgbClr val="323232"/>
                </a:solidFill>
              </a:defRPr>
            </a:pPr>
            <a:endParaRPr lang="en-IN" sz="1800" dirty="0"/>
          </a:p>
          <a:p>
            <a:pPr>
              <a:defRPr sz="2000">
                <a:solidFill>
                  <a:srgbClr val="323232"/>
                </a:solidFill>
              </a:defRPr>
            </a:pPr>
            <a:endParaRPr lang="en-IN" sz="1800" dirty="0"/>
          </a:p>
          <a:p>
            <a:pPr>
              <a:defRPr sz="2000">
                <a:solidFill>
                  <a:srgbClr val="323232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323232"/>
                </a:solidFill>
              </a:defRPr>
            </a:pPr>
            <a:endParaRPr lang="en-IN" sz="1800" dirty="0"/>
          </a:p>
          <a:p>
            <a:pPr>
              <a:defRPr sz="2000">
                <a:solidFill>
                  <a:srgbClr val="323232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323232"/>
                </a:solidFill>
              </a:defRPr>
            </a:pPr>
            <a:endParaRPr lang="en-IN" sz="1800"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400" b="1" dirty="0"/>
              <a:t>Testing Stages: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400" dirty="0"/>
              <a:t>1. Syntax Validation - (30 seconds)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400" dirty="0"/>
              <a:t>2. Security Scanning - (2 minutes)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400" dirty="0"/>
              <a:t>3. Infrastructure Deployment - (5-15 minutes)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400" dirty="0"/>
              <a:t>4. Functional Testing - (10-20 minutes)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400" dirty="0"/>
              <a:t>5. Cleanup &amp; Reporting - (2 minutes)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58138-3B44-66B8-EAF3-546C5930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53" y="1632155"/>
            <a:ext cx="6813615" cy="137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8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DF1219-63F7-2CD8-680D-880D0D737E09}"/>
              </a:ext>
            </a:extLst>
          </p:cNvPr>
          <p:cNvSpPr txBox="1"/>
          <p:nvPr/>
        </p:nvSpPr>
        <p:spPr>
          <a:xfrm>
            <a:off x="727587" y="413571"/>
            <a:ext cx="7944465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800" dirty="0"/>
              <a:t>Key Features &amp; Capabilities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endParaRPr lang="en-IN" sz="1800"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dirty="0"/>
              <a:t>🔒 </a:t>
            </a:r>
            <a:r>
              <a:rPr lang="en-IN" b="1" dirty="0"/>
              <a:t>Security &amp; Compliance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dirty="0"/>
              <a:t>Automated security scans with Checkov, tfsec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dirty="0"/>
              <a:t>RBAC and IAM policy testing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dirty="0"/>
              <a:t>Encryption and network security verification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dirty="0"/>
              <a:t> 🚀 </a:t>
            </a:r>
            <a:r>
              <a:rPr lang="en-IN" b="1" dirty="0"/>
              <a:t>Performance &amp; Scalability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dirty="0"/>
              <a:t>-    Load testing on deployed infrastructure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dirty="0"/>
              <a:t>Auto-scaling validation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dirty="0"/>
              <a:t>Resource limit testing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dirty="0"/>
              <a:t>Network performance benchmarks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dirty="0"/>
              <a:t>💰 </a:t>
            </a:r>
            <a:r>
              <a:rPr lang="en-IN" b="1" dirty="0"/>
              <a:t>Cost Optimization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dirty="0"/>
              <a:t>Resource cost estimation with Infra cost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dirty="0"/>
              <a:t>Unused resource detection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dirty="0"/>
              <a:t> 📊 </a:t>
            </a:r>
            <a:r>
              <a:rPr lang="en-IN" b="1" dirty="0"/>
              <a:t>Monitoring &amp; Observability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dirty="0"/>
              <a:t>Health check validation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dirty="0"/>
              <a:t>Monitoring stack deployment testing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dirty="0"/>
              <a:t>Alert system testing</a:t>
            </a:r>
          </a:p>
        </p:txBody>
      </p:sp>
    </p:spTree>
    <p:extLst>
      <p:ext uri="{BB962C8B-B14F-4D97-AF65-F5344CB8AC3E}">
        <p14:creationId xmlns:p14="http://schemas.microsoft.com/office/powerpoint/2010/main" val="141304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F9912-B1E6-16B8-F310-73E4E2B580C1}"/>
              </a:ext>
            </a:extLst>
          </p:cNvPr>
          <p:cNvSpPr txBox="1"/>
          <p:nvPr/>
        </p:nvSpPr>
        <p:spPr>
          <a:xfrm>
            <a:off x="875072" y="920621"/>
            <a:ext cx="770849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800" dirty="0"/>
              <a:t>Workflow Automation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endParaRPr lang="en-IN" sz="2800"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400" b="1" dirty="0"/>
              <a:t>GitHub Actions Pipeline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sz="2400" dirty="0"/>
              <a:t>Pull Request: Validate changes before merge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sz="2400" dirty="0"/>
              <a:t>Scheduled: Nightly regression testing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sz="2400" dirty="0"/>
              <a:t>Manual: On-demand testing for hotfixes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sz="2400" dirty="0"/>
              <a:t>Deployment**: Post-deployment validation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endParaRPr lang="en-IN" sz="2400"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sz="2400" dirty="0"/>
              <a:t> </a:t>
            </a:r>
            <a:r>
              <a:rPr lang="en-IN" sz="2400" b="1" dirty="0"/>
              <a:t>Parallel Testing Strategy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sz="2400" dirty="0"/>
              <a:t>Cloud providers tested simultaneously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sz="2400" dirty="0"/>
              <a:t>Environment-specific test suites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sz="2400" dirty="0"/>
              <a:t>Resource isolation and cleanup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IN" sz="2400" dirty="0"/>
              <a:t>Consolidated reporting across all environments</a:t>
            </a:r>
          </a:p>
        </p:txBody>
      </p:sp>
    </p:spTree>
    <p:extLst>
      <p:ext uri="{BB962C8B-B14F-4D97-AF65-F5344CB8AC3E}">
        <p14:creationId xmlns:p14="http://schemas.microsoft.com/office/powerpoint/2010/main" val="419064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6A720B-C158-A5D2-E22B-F9E9B0F4F155}"/>
              </a:ext>
            </a:extLst>
          </p:cNvPr>
          <p:cNvSpPr txBox="1"/>
          <p:nvPr/>
        </p:nvSpPr>
        <p:spPr>
          <a:xfrm>
            <a:off x="737419" y="181957"/>
            <a:ext cx="7757652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Notification &amp; Alerting System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endParaRPr lang="en-US" sz="2800"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b="1" dirty="0"/>
              <a:t>Slack Integration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Immediate notifications for test failures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Rich formatted reports with test details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Team-specific channels (DevOps, Platform, SRE)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Escalation paths for critical failures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b="1" dirty="0"/>
              <a:t>Email Reporting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Executive dashboards sent weekly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Detailed failure reports for engineers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Compliance audit reports for security team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Cost optimization reports for finance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b="1" dirty="0"/>
              <a:t>Alert Prioritization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🚨 CRITICAL: Production failures, security violations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⚠️ WARNING: Staging issues, performance degradation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ℹ️ INFO: Development feedback, optimization suggestions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✅ SUCCESS: Deployment confirmations, weekly summaries, test cases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❌ Failed: Failure notifications for test cases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⏭️ Skipped: Test cases bypass to one stage to another</a:t>
            </a:r>
          </a:p>
        </p:txBody>
      </p:sp>
    </p:spTree>
    <p:extLst>
      <p:ext uri="{BB962C8B-B14F-4D97-AF65-F5344CB8AC3E}">
        <p14:creationId xmlns:p14="http://schemas.microsoft.com/office/powerpoint/2010/main" val="190836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736075-1DE7-55AE-3D0E-9F1893A406F6}"/>
              </a:ext>
            </a:extLst>
          </p:cNvPr>
          <p:cNvSpPr txBox="1"/>
          <p:nvPr/>
        </p:nvSpPr>
        <p:spPr>
          <a:xfrm>
            <a:off x="1140542" y="888910"/>
            <a:ext cx="731520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Competitive Advantage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endParaRPr lang="en-US" sz="1800"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b="1" dirty="0"/>
              <a:t>Market Positioning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First-mover advantage in comprehensive multi-cloud testing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Reduced time-to-market for new features and products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Enhanced customer trust through reliability improvements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Compliance readiness for enterprise customers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b="1" dirty="0"/>
              <a:t>Technology Leadership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Infrastructure as Code maturity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DevOps best practices implementation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Cloud-native architecture optimization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Security-first development culture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b="1" dirty="0"/>
              <a:t>Team Benefits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Reduced operational toil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Focus on high-value innovation</a:t>
            </a:r>
          </a:p>
          <a:p>
            <a:pPr marL="285750" indent="-285750">
              <a:buFontTx/>
              <a:buChar char="-"/>
              <a:defRPr sz="2000">
                <a:solidFill>
                  <a:srgbClr val="323232"/>
                </a:solidFill>
              </a:defRPr>
            </a:pPr>
            <a:r>
              <a:rPr lang="en-US" dirty="0"/>
              <a:t>Enhanced technical skills</a:t>
            </a:r>
          </a:p>
        </p:txBody>
      </p:sp>
    </p:spTree>
    <p:extLst>
      <p:ext uri="{BB962C8B-B14F-4D97-AF65-F5344CB8AC3E}">
        <p14:creationId xmlns:p14="http://schemas.microsoft.com/office/powerpoint/2010/main" val="81427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478</Words>
  <Application>Microsoft Office PowerPoint</Application>
  <PresentationFormat>On-screen Show (4:3)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Terratest Automation   Multi-Cloud &amp; Multi-Environment for Trunk based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alcor laptop</dc:creator>
  <cp:keywords/>
  <dc:description>generated using python-pptx</dc:description>
  <cp:lastModifiedBy>8333</cp:lastModifiedBy>
  <cp:revision>3</cp:revision>
  <dcterms:created xsi:type="dcterms:W3CDTF">2013-01-27T09:14:16Z</dcterms:created>
  <dcterms:modified xsi:type="dcterms:W3CDTF">2025-09-03T04:06:51Z</dcterms:modified>
  <cp:category/>
</cp:coreProperties>
</file>