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76" r:id="rId3"/>
    <p:sldId id="278" r:id="rId4"/>
    <p:sldId id="277" r:id="rId5"/>
    <p:sldId id="279" r:id="rId6"/>
    <p:sldId id="262" r:id="rId7"/>
    <p:sldId id="258" r:id="rId8"/>
    <p:sldId id="263" r:id="rId9"/>
    <p:sldId id="261" r:id="rId10"/>
    <p:sldId id="271" r:id="rId11"/>
    <p:sldId id="270" r:id="rId12"/>
    <p:sldId id="264" r:id="rId13"/>
    <p:sldId id="265" r:id="rId14"/>
    <p:sldId id="266" r:id="rId15"/>
    <p:sldId id="267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C2E"/>
    <a:srgbClr val="EE70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dha\AppData\Local\Packages\microsoft.windowscommunicationsapps_8wekyb3d8bbwe\LocalState\Files\S0\423\IAS%20Q1%20and%202%5b1553%5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e2cb4dc7102edca/Desktop/Total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Education\IAS%20challenge\Book1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dha\AppData\Local\Packages\microsoft.windowscommunicationsapps_8wekyb3d8bbwe\LocalState\Files\S0\423\IAS%20Q1%20and%202%5b1553%5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dha\AppData\Local\Packages\microsoft.windowscommunicationsapps_8wekyb3d8bbwe\LocalState\Files\S0\423\IAS%20Q1%20and%202%5b1553%5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Education\IAS%20challenge\Copy%20of%20IAS%20Q1%20and%202(1553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Education\IAS%20challenge\Book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Education\IAS%20challenge\Book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Education\IAS%20challenge\Book1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Education\IAS%20challenge\Book1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Education\IAS%20challenge\Book1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769702852623966"/>
          <c:y val="9.5088697834837393E-2"/>
          <c:w val="0.56767668277603556"/>
          <c:h val="0.80982260433032527"/>
        </c:manualLayout>
      </c:layout>
      <c:pieChart>
        <c:varyColors val="1"/>
        <c:ser>
          <c:idx val="1"/>
          <c:order val="0"/>
          <c:tx>
            <c:strRef>
              <c:f>'[IAS Q1 and 2(1553).xlsx]Q1 Summary'!$E$1</c:f>
              <c:strCache>
                <c:ptCount val="1"/>
                <c:pt idx="0">
                  <c:v>Hours Spent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9EB-44C3-B6BB-B2ACF9A2E04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9EB-44C3-B6BB-B2ACF9A2E04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9EB-44C3-B6BB-B2ACF9A2E04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9EB-44C3-B6BB-B2ACF9A2E04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9EB-44C3-B6BB-B2ACF9A2E04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9EB-44C3-B6BB-B2ACF9A2E04B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B9EB-44C3-B6BB-B2ACF9A2E04B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B9EB-44C3-B6BB-B2ACF9A2E04B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B9EB-44C3-B6BB-B2ACF9A2E04B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B9EB-44C3-B6BB-B2ACF9A2E04B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B9EB-44C3-B6BB-B2ACF9A2E04B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B9EB-44C3-B6BB-B2ACF9A2E04B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B9EB-44C3-B6BB-B2ACF9A2E04B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B9EB-44C3-B6BB-B2ACF9A2E04B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B9EB-44C3-B6BB-B2ACF9A2E04B}"/>
              </c:ext>
            </c:extLst>
          </c:dPt>
          <c:dLbls>
            <c:dLbl>
              <c:idx val="3"/>
              <c:layout>
                <c:manualLayout>
                  <c:x val="4.0013601815398078E-2"/>
                  <c:y val="-5.1229039643448188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9EB-44C3-B6BB-B2ACF9A2E04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'[IAS Q1 and 2(1553).xlsx]Q1 Summary'!$D$2:$D$6</c:f>
              <c:strCache>
                <c:ptCount val="5"/>
                <c:pt idx="0">
                  <c:v> Sleeping</c:v>
                </c:pt>
                <c:pt idx="1">
                  <c:v> Socializing &amp; Relaxing</c:v>
                </c:pt>
                <c:pt idx="2">
                  <c:v> Television</c:v>
                </c:pt>
                <c:pt idx="3">
                  <c:v> Eating and Drinking</c:v>
                </c:pt>
                <c:pt idx="4">
                  <c:v>Others</c:v>
                </c:pt>
              </c:strCache>
            </c:strRef>
          </c:cat>
          <c:val>
            <c:numRef>
              <c:f>'[IAS Q1 and 2(1553).xlsx]Q1 Summary'!$E$2:$E$6</c:f>
              <c:numCache>
                <c:formatCode>General</c:formatCode>
                <c:ptCount val="5"/>
                <c:pt idx="0">
                  <c:v>526.42378714100005</c:v>
                </c:pt>
                <c:pt idx="1">
                  <c:v>301.30569078399998</c:v>
                </c:pt>
                <c:pt idx="2">
                  <c:v>178.17248615099999</c:v>
                </c:pt>
                <c:pt idx="3">
                  <c:v>68.597951988999995</c:v>
                </c:pt>
                <c:pt idx="4">
                  <c:v>191.89642437399999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E-B9EB-44C3-B6BB-B2ACF9A2E0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[Total.xlsx]Sheet7!PivotTable2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Sheet7!$B$3:$B$4</c:f>
              <c:strCache>
                <c:ptCount val="1"/>
                <c:pt idx="0">
                  <c:v>Employed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Sheet7!$A$5:$A$13</c:f>
              <c:strCache>
                <c:ptCount val="8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</c:strCache>
            </c:strRef>
          </c:cat>
          <c:val>
            <c:numRef>
              <c:f>Sheet7!$B$5:$B$13</c:f>
              <c:numCache>
                <c:formatCode>0.00%</c:formatCode>
                <c:ptCount val="8"/>
                <c:pt idx="0">
                  <c:v>0.13110127013479975</c:v>
                </c:pt>
                <c:pt idx="1">
                  <c:v>0.12747578957613509</c:v>
                </c:pt>
                <c:pt idx="2">
                  <c:v>0.12920336756046524</c:v>
                </c:pt>
                <c:pt idx="3">
                  <c:v>0.12837607669472967</c:v>
                </c:pt>
                <c:pt idx="4">
                  <c:v>0.12409362986033384</c:v>
                </c:pt>
                <c:pt idx="5">
                  <c:v>0.12076013431310526</c:v>
                </c:pt>
                <c:pt idx="6">
                  <c:v>0.1187162392330527</c:v>
                </c:pt>
                <c:pt idx="7">
                  <c:v>0.12027349262737846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59-49B4-87E6-0646C527EDE0}"/>
            </c:ext>
          </c:extLst>
        </c:ser>
        <c:ser>
          <c:idx val="1"/>
          <c:order val="1"/>
          <c:tx>
            <c:strRef>
              <c:f>Sheet7!$C$3:$C$4</c:f>
              <c:strCache>
                <c:ptCount val="1"/>
                <c:pt idx="0">
                  <c:v>Not in labor force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Sheet7!$A$5:$A$13</c:f>
              <c:strCache>
                <c:ptCount val="8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</c:strCache>
            </c:strRef>
          </c:cat>
          <c:val>
            <c:numRef>
              <c:f>Sheet7!$C$5:$C$13</c:f>
              <c:numCache>
                <c:formatCode>0.00%</c:formatCode>
                <c:ptCount val="8"/>
                <c:pt idx="0">
                  <c:v>0.11726948548140601</c:v>
                </c:pt>
                <c:pt idx="1">
                  <c:v>0.12424859908303616</c:v>
                </c:pt>
                <c:pt idx="2">
                  <c:v>0.12103922567498726</c:v>
                </c:pt>
                <c:pt idx="3">
                  <c:v>0.12200713194090677</c:v>
                </c:pt>
                <c:pt idx="4">
                  <c:v>0.12302598064187469</c:v>
                </c:pt>
                <c:pt idx="5">
                  <c:v>0.12628629648497197</c:v>
                </c:pt>
                <c:pt idx="6">
                  <c:v>0.13158430973000509</c:v>
                </c:pt>
                <c:pt idx="7">
                  <c:v>0.13453897096281203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59-49B4-87E6-0646C527EDE0}"/>
            </c:ext>
          </c:extLst>
        </c:ser>
        <c:ser>
          <c:idx val="2"/>
          <c:order val="2"/>
          <c:tx>
            <c:strRef>
              <c:f>Sheet7!$D$3:$D$4</c:f>
              <c:strCache>
                <c:ptCount val="1"/>
                <c:pt idx="0">
                  <c:v>Unemployed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Sheet7!$A$5:$A$13</c:f>
              <c:strCache>
                <c:ptCount val="8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</c:strCache>
            </c:strRef>
          </c:cat>
          <c:val>
            <c:numRef>
              <c:f>Sheet7!$D$5:$D$13</c:f>
              <c:numCache>
                <c:formatCode>0.00%</c:formatCode>
                <c:ptCount val="8"/>
                <c:pt idx="0">
                  <c:v>9.4264795607077484E-2</c:v>
                </c:pt>
                <c:pt idx="1">
                  <c:v>9.8535692495424043E-2</c:v>
                </c:pt>
                <c:pt idx="2">
                  <c:v>9.6095179987797444E-2</c:v>
                </c:pt>
                <c:pt idx="3">
                  <c:v>0.10067114093959731</c:v>
                </c:pt>
                <c:pt idx="4">
                  <c:v>0.14826113483831604</c:v>
                </c:pt>
                <c:pt idx="5">
                  <c:v>0.1705308114704088</c:v>
                </c:pt>
                <c:pt idx="6">
                  <c:v>0.16442953020134229</c:v>
                </c:pt>
                <c:pt idx="7">
                  <c:v>0.1272117144600366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C59-49B4-87E6-0646C527ED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55024656"/>
        <c:axId val="1072965568"/>
      </c:barChart>
      <c:catAx>
        <c:axId val="1155024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2965568"/>
        <c:crosses val="autoZero"/>
        <c:auto val="1"/>
        <c:lblAlgn val="ctr"/>
        <c:lblOffset val="100"/>
        <c:noMultiLvlLbl val="0"/>
      </c:catAx>
      <c:valAx>
        <c:axId val="1072965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5024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5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'q7'!$C$23</c:f>
              <c:strCache>
                <c:ptCount val="1"/>
                <c:pt idx="0">
                  <c:v>rel.inf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'q7'!$B$24:$B$32</c:f>
              <c:strCache>
                <c:ptCount val="9"/>
                <c:pt idx="0">
                  <c:v>Grooming</c:v>
                </c:pt>
                <c:pt idx="1">
                  <c:v>Eating.and.Drinking</c:v>
                </c:pt>
                <c:pt idx="2">
                  <c:v>Housework</c:v>
                </c:pt>
                <c:pt idx="3">
                  <c:v>Food...Drink.Prep</c:v>
                </c:pt>
                <c:pt idx="4">
                  <c:v>Education.Level</c:v>
                </c:pt>
                <c:pt idx="5">
                  <c:v>Sleeping</c:v>
                </c:pt>
                <c:pt idx="6">
                  <c:v>Job.Searching</c:v>
                </c:pt>
                <c:pt idx="7">
                  <c:v>Socializing...Relaxing</c:v>
                </c:pt>
                <c:pt idx="8">
                  <c:v>Age</c:v>
                </c:pt>
              </c:strCache>
            </c:strRef>
          </c:cat>
          <c:val>
            <c:numRef>
              <c:f>'q7'!$C$24:$C$32</c:f>
              <c:numCache>
                <c:formatCode>General</c:formatCode>
                <c:ptCount val="9"/>
                <c:pt idx="0">
                  <c:v>2.4298962</c:v>
                </c:pt>
                <c:pt idx="1">
                  <c:v>4.1026319000000004</c:v>
                </c:pt>
                <c:pt idx="2">
                  <c:v>4.1576922999999999</c:v>
                </c:pt>
                <c:pt idx="3">
                  <c:v>4.7284385000000002</c:v>
                </c:pt>
                <c:pt idx="4">
                  <c:v>6.7736922000000002</c:v>
                </c:pt>
                <c:pt idx="5">
                  <c:v>7.8027487999999998</c:v>
                </c:pt>
                <c:pt idx="6">
                  <c:v>9.6394082000000001</c:v>
                </c:pt>
                <c:pt idx="7">
                  <c:v>16.228918100000001</c:v>
                </c:pt>
                <c:pt idx="8">
                  <c:v>37.351615500000001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5B-4951-A118-655004285A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22582160"/>
        <c:axId val="522585112"/>
      </c:barChart>
      <c:catAx>
        <c:axId val="5225821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2585112"/>
        <c:crosses val="autoZero"/>
        <c:auto val="1"/>
        <c:lblAlgn val="ctr"/>
        <c:lblOffset val="100"/>
        <c:noMultiLvlLbl val="0"/>
      </c:catAx>
      <c:valAx>
        <c:axId val="5225851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2582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803509252446064E-2"/>
          <c:y val="5.0037764022606332E-2"/>
          <c:w val="0.82593064234677505"/>
          <c:h val="0.68153502296587931"/>
        </c:manualLayout>
      </c:layout>
      <c:lineChart>
        <c:grouping val="standard"/>
        <c:varyColors val="0"/>
        <c:ser>
          <c:idx val="1"/>
          <c:order val="1"/>
          <c:tx>
            <c:strRef>
              <c:f>'[IAS Q1 and 2(1553).xlsx]Q2 Agewise Trend'!$C$1</c:f>
              <c:strCache>
                <c:ptCount val="1"/>
                <c:pt idx="0">
                  <c:v> Sleeping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'[IAS Q1 and 2(1553).xlsx]Q2 Agewise Trend'!$A$2:$A$9</c:f>
              <c:strCache>
                <c:ptCount val="8"/>
                <c:pt idx="0">
                  <c:v>0-19</c:v>
                </c:pt>
                <c:pt idx="1">
                  <c:v>20-29</c:v>
                </c:pt>
                <c:pt idx="2">
                  <c:v>30-39</c:v>
                </c:pt>
                <c:pt idx="3">
                  <c:v>40-49</c:v>
                </c:pt>
                <c:pt idx="4">
                  <c:v>50-59</c:v>
                </c:pt>
                <c:pt idx="5">
                  <c:v>60-69</c:v>
                </c:pt>
                <c:pt idx="6">
                  <c:v>70-79</c:v>
                </c:pt>
                <c:pt idx="7">
                  <c:v>80+</c:v>
                </c:pt>
              </c:strCache>
            </c:strRef>
          </c:cat>
          <c:val>
            <c:numRef>
              <c:f>'[IAS Q1 and 2(1553).xlsx]Q2 Agewise Trend'!$C$2:$C$9</c:f>
              <c:numCache>
                <c:formatCode>General</c:formatCode>
                <c:ptCount val="8"/>
                <c:pt idx="0">
                  <c:v>9.6638173559999991</c:v>
                </c:pt>
                <c:pt idx="1">
                  <c:v>9.0325911510000001</c:v>
                </c:pt>
                <c:pt idx="2">
                  <c:v>8.6133591109999994</c:v>
                </c:pt>
                <c:pt idx="3">
                  <c:v>8.4724559510000006</c:v>
                </c:pt>
                <c:pt idx="4">
                  <c:v>8.4434029049999992</c:v>
                </c:pt>
                <c:pt idx="5">
                  <c:v>8.57726392</c:v>
                </c:pt>
                <c:pt idx="6">
                  <c:v>8.8068096929999999</c:v>
                </c:pt>
                <c:pt idx="7">
                  <c:v>9.1085241420000003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0F5-49D5-B863-8ECB2847EDD1}"/>
            </c:ext>
          </c:extLst>
        </c:ser>
        <c:ser>
          <c:idx val="2"/>
          <c:order val="2"/>
          <c:tx>
            <c:strRef>
              <c:f>'[IAS Q1 and 2(1553).xlsx]Q2 Agewise Trend'!$D$1</c:f>
              <c:strCache>
                <c:ptCount val="1"/>
                <c:pt idx="0">
                  <c:v> Television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'[IAS Q1 and 2(1553).xlsx]Q2 Agewise Trend'!$A$2:$A$9</c:f>
              <c:strCache>
                <c:ptCount val="8"/>
                <c:pt idx="0">
                  <c:v>0-19</c:v>
                </c:pt>
                <c:pt idx="1">
                  <c:v>20-29</c:v>
                </c:pt>
                <c:pt idx="2">
                  <c:v>30-39</c:v>
                </c:pt>
                <c:pt idx="3">
                  <c:v>40-49</c:v>
                </c:pt>
                <c:pt idx="4">
                  <c:v>50-59</c:v>
                </c:pt>
                <c:pt idx="5">
                  <c:v>60-69</c:v>
                </c:pt>
                <c:pt idx="6">
                  <c:v>70-79</c:v>
                </c:pt>
                <c:pt idx="7">
                  <c:v>80+</c:v>
                </c:pt>
              </c:strCache>
            </c:strRef>
          </c:cat>
          <c:val>
            <c:numRef>
              <c:f>'[IAS Q1 and 2(1553).xlsx]Q2 Agewise Trend'!$D$2:$D$9</c:f>
              <c:numCache>
                <c:formatCode>General</c:formatCode>
                <c:ptCount val="8"/>
                <c:pt idx="0">
                  <c:v>2.299958465</c:v>
                </c:pt>
                <c:pt idx="1">
                  <c:v>2.355887015</c:v>
                </c:pt>
                <c:pt idx="2">
                  <c:v>2.189996244</c:v>
                </c:pt>
                <c:pt idx="3">
                  <c:v>2.4167214210000001</c:v>
                </c:pt>
                <c:pt idx="4">
                  <c:v>2.9316092650000001</c:v>
                </c:pt>
                <c:pt idx="5">
                  <c:v>3.624895403</c:v>
                </c:pt>
                <c:pt idx="6">
                  <c:v>4.0345107950000001</c:v>
                </c:pt>
                <c:pt idx="7">
                  <c:v>4.1674058010000001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0F5-49D5-B863-8ECB2847ED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12715352"/>
        <c:axId val="612715024"/>
      </c:lineChart>
      <c:lineChart>
        <c:grouping val="standard"/>
        <c:varyColors val="0"/>
        <c:ser>
          <c:idx val="0"/>
          <c:order val="0"/>
          <c:tx>
            <c:strRef>
              <c:f>'[IAS Q1 and 2(1553).xlsx]Q2 Agewise Trend'!$B$1</c:f>
              <c:strCache>
                <c:ptCount val="1"/>
                <c:pt idx="0">
                  <c:v> Running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'[IAS Q1 and 2(1553).xlsx]Q2 Agewise Trend'!$A$2:$A$9</c:f>
              <c:strCache>
                <c:ptCount val="8"/>
                <c:pt idx="0">
                  <c:v>0-19</c:v>
                </c:pt>
                <c:pt idx="1">
                  <c:v>20-29</c:v>
                </c:pt>
                <c:pt idx="2">
                  <c:v>30-39</c:v>
                </c:pt>
                <c:pt idx="3">
                  <c:v>40-49</c:v>
                </c:pt>
                <c:pt idx="4">
                  <c:v>50-59</c:v>
                </c:pt>
                <c:pt idx="5">
                  <c:v>60-69</c:v>
                </c:pt>
                <c:pt idx="6">
                  <c:v>70-79</c:v>
                </c:pt>
                <c:pt idx="7">
                  <c:v>80+</c:v>
                </c:pt>
              </c:strCache>
            </c:strRef>
          </c:cat>
          <c:val>
            <c:numRef>
              <c:f>'[IAS Q1 and 2(1553).xlsx]Q2 Agewise Trend'!$B$2:$B$9</c:f>
              <c:numCache>
                <c:formatCode>General</c:formatCode>
                <c:ptCount val="8"/>
                <c:pt idx="0">
                  <c:v>3.6747521999999998E-2</c:v>
                </c:pt>
                <c:pt idx="1">
                  <c:v>1.3549502999999999E-2</c:v>
                </c:pt>
                <c:pt idx="2">
                  <c:v>1.3734679E-2</c:v>
                </c:pt>
                <c:pt idx="3">
                  <c:v>1.3324997999999999E-2</c:v>
                </c:pt>
                <c:pt idx="4">
                  <c:v>7.9276699999999995E-3</c:v>
                </c:pt>
                <c:pt idx="5">
                  <c:v>3.4580069999999999E-3</c:v>
                </c:pt>
                <c:pt idx="6">
                  <c:v>1.7878289999999999E-3</c:v>
                </c:pt>
                <c:pt idx="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0F5-49D5-B863-8ECB2847ED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12670088"/>
        <c:axId val="612665824"/>
      </c:lineChart>
      <c:catAx>
        <c:axId val="612715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2715024"/>
        <c:crosses val="autoZero"/>
        <c:auto val="1"/>
        <c:lblAlgn val="ctr"/>
        <c:lblOffset val="100"/>
        <c:noMultiLvlLbl val="0"/>
      </c:catAx>
      <c:valAx>
        <c:axId val="612715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2715352"/>
        <c:crosses val="autoZero"/>
        <c:crossBetween val="between"/>
      </c:valAx>
      <c:valAx>
        <c:axId val="612665824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2670088"/>
        <c:crosses val="max"/>
        <c:crossBetween val="between"/>
      </c:valAx>
      <c:catAx>
        <c:axId val="6126700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1266582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6.6223161378355128E-2"/>
          <c:y val="0.84507027580758576"/>
          <c:w val="0.78265963944365946"/>
          <c:h val="0.1521968243495472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'[IAS Q1 and 2(1553).xlsx]Q2 Education Status '!$F$1</c:f>
              <c:strCache>
                <c:ptCount val="1"/>
                <c:pt idx="0">
                  <c:v>Socializing &amp; Drinking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'[IAS Q1 and 2(1553).xlsx]Q2 Education Status '!$E$2:$E$12</c:f>
              <c:strCache>
                <c:ptCount val="11"/>
                <c:pt idx="0">
                  <c:v>9th grade</c:v>
                </c:pt>
                <c:pt idx="1">
                  <c:v>10th grade</c:v>
                </c:pt>
                <c:pt idx="2">
                  <c:v>11th grade</c:v>
                </c:pt>
                <c:pt idx="3">
                  <c:v>12th grade</c:v>
                </c:pt>
                <c:pt idx="4">
                  <c:v>High School</c:v>
                </c:pt>
                <c:pt idx="5">
                  <c:v>Associate Degree</c:v>
                </c:pt>
                <c:pt idx="6">
                  <c:v>Some College</c:v>
                </c:pt>
                <c:pt idx="7">
                  <c:v>Bachelor</c:v>
                </c:pt>
                <c:pt idx="8">
                  <c:v>Master</c:v>
                </c:pt>
                <c:pt idx="9">
                  <c:v>Prof. Degree</c:v>
                </c:pt>
                <c:pt idx="10">
                  <c:v>Doctoral Degree</c:v>
                </c:pt>
              </c:strCache>
            </c:strRef>
          </c:cat>
          <c:val>
            <c:numRef>
              <c:f>'[IAS Q1 and 2(1553).xlsx]Q2 Education Status '!$F$2:$F$12</c:f>
              <c:numCache>
                <c:formatCode>General</c:formatCode>
                <c:ptCount val="11"/>
                <c:pt idx="0">
                  <c:v>5.4462260169999999</c:v>
                </c:pt>
                <c:pt idx="1">
                  <c:v>5.6518382349999996</c:v>
                </c:pt>
                <c:pt idx="2">
                  <c:v>5.555551017</c:v>
                </c:pt>
                <c:pt idx="3">
                  <c:v>5.4702675779999996</c:v>
                </c:pt>
                <c:pt idx="4">
                  <c:v>5.4454735940000001</c:v>
                </c:pt>
                <c:pt idx="5">
                  <c:v>4.4802026079999999</c:v>
                </c:pt>
                <c:pt idx="6">
                  <c:v>4.8611849969999996</c:v>
                </c:pt>
                <c:pt idx="7">
                  <c:v>4.1358939299999999</c:v>
                </c:pt>
                <c:pt idx="8">
                  <c:v>3.9924111259999999</c:v>
                </c:pt>
                <c:pt idx="9">
                  <c:v>3.8346216769999999</c:v>
                </c:pt>
                <c:pt idx="10">
                  <c:v>3.7399134200000002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64-4D4E-8619-E0D76BB54FD1}"/>
            </c:ext>
          </c:extLst>
        </c:ser>
        <c:ser>
          <c:idx val="1"/>
          <c:order val="1"/>
          <c:tx>
            <c:strRef>
              <c:f>'[IAS Q1 and 2(1553).xlsx]Q2 Education Status '!$G$1</c:f>
              <c:strCache>
                <c:ptCount val="1"/>
                <c:pt idx="0">
                  <c:v>Job Search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'[IAS Q1 and 2(1553).xlsx]Q2 Education Status '!$E$2:$E$12</c:f>
              <c:strCache>
                <c:ptCount val="11"/>
                <c:pt idx="0">
                  <c:v>9th grade</c:v>
                </c:pt>
                <c:pt idx="1">
                  <c:v>10th grade</c:v>
                </c:pt>
                <c:pt idx="2">
                  <c:v>11th grade</c:v>
                </c:pt>
                <c:pt idx="3">
                  <c:v>12th grade</c:v>
                </c:pt>
                <c:pt idx="4">
                  <c:v>High School</c:v>
                </c:pt>
                <c:pt idx="5">
                  <c:v>Associate Degree</c:v>
                </c:pt>
                <c:pt idx="6">
                  <c:v>Some College</c:v>
                </c:pt>
                <c:pt idx="7">
                  <c:v>Bachelor</c:v>
                </c:pt>
                <c:pt idx="8">
                  <c:v>Master</c:v>
                </c:pt>
                <c:pt idx="9">
                  <c:v>Prof. Degree</c:v>
                </c:pt>
                <c:pt idx="10">
                  <c:v>Doctoral Degree</c:v>
                </c:pt>
              </c:strCache>
            </c:strRef>
          </c:cat>
          <c:val>
            <c:numRef>
              <c:f>'[IAS Q1 and 2(1553).xlsx]Q2 Education Status '!$G$2:$G$12</c:f>
              <c:numCache>
                <c:formatCode>General</c:formatCode>
                <c:ptCount val="11"/>
                <c:pt idx="0">
                  <c:v>0.75932952000000009</c:v>
                </c:pt>
                <c:pt idx="1">
                  <c:v>0.89379083999999998</c:v>
                </c:pt>
                <c:pt idx="2">
                  <c:v>1.0136165400000001</c:v>
                </c:pt>
                <c:pt idx="3">
                  <c:v>1.1426131800000001</c:v>
                </c:pt>
                <c:pt idx="4">
                  <c:v>1.40216586</c:v>
                </c:pt>
                <c:pt idx="5">
                  <c:v>1.6949024399999999</c:v>
                </c:pt>
                <c:pt idx="6">
                  <c:v>2.1366370799999999</c:v>
                </c:pt>
                <c:pt idx="7">
                  <c:v>1.87482276</c:v>
                </c:pt>
                <c:pt idx="8">
                  <c:v>2.3021522399999998</c:v>
                </c:pt>
                <c:pt idx="9">
                  <c:v>0.40552146</c:v>
                </c:pt>
                <c:pt idx="10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E64-4D4E-8619-E0D76BB54F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12283640"/>
        <c:axId val="612282328"/>
      </c:barChart>
      <c:catAx>
        <c:axId val="61228364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2282328"/>
        <c:crosses val="autoZero"/>
        <c:auto val="1"/>
        <c:lblAlgn val="ctr"/>
        <c:lblOffset val="100"/>
        <c:noMultiLvlLbl val="0"/>
      </c:catAx>
      <c:valAx>
        <c:axId val="612282328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2283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540180391443366E-2"/>
          <c:y val="0.15146972369194592"/>
          <c:w val="0.93047180078099989"/>
          <c:h val="0.74837335147921324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'Q2 Gender'!$L$1</c:f>
              <c:strCache>
                <c:ptCount val="1"/>
                <c:pt idx="0">
                  <c:v>Male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4.1666666666666664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99EC-437A-ADF6-CAF707E5A750}"/>
                </c:ext>
              </c:extLst>
            </c:dLbl>
            <c:dLbl>
              <c:idx val="1"/>
              <c:layout>
                <c:manualLayout>
                  <c:x val="4.3402777777777776E-2"/>
                  <c:y val="-9.092682726620603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99EC-437A-ADF6-CAF707E5A750}"/>
                </c:ext>
              </c:extLst>
            </c:dLbl>
            <c:dLbl>
              <c:idx val="2"/>
              <c:layout>
                <c:manualLayout>
                  <c:x val="3.8194444444444448E-2"/>
                  <c:y val="2.4798512089273736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99EC-437A-ADF6-CAF707E5A750}"/>
                </c:ext>
              </c:extLst>
            </c:dLbl>
            <c:dLbl>
              <c:idx val="3"/>
              <c:layout>
                <c:manualLayout>
                  <c:x val="3.6458333333333336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99EC-437A-ADF6-CAF707E5A750}"/>
                </c:ext>
              </c:extLst>
            </c:dLbl>
            <c:dLbl>
              <c:idx val="4"/>
              <c:layout>
                <c:manualLayout>
                  <c:x val="4.5138888888888888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99EC-437A-ADF6-CAF707E5A750}"/>
                </c:ext>
              </c:extLst>
            </c:dLbl>
            <c:dLbl>
              <c:idx val="5"/>
              <c:layout>
                <c:manualLayout>
                  <c:x val="3.4722222222222224E-2"/>
                  <c:y val="-2.4798512089274642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99EC-437A-ADF6-CAF707E5A750}"/>
                </c:ext>
              </c:extLst>
            </c:dLbl>
            <c:dLbl>
              <c:idx val="6"/>
              <c:layout>
                <c:manualLayout>
                  <c:x val="3.8194444444444448E-2"/>
                  <c:y val="-2.4798512089274642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99EC-437A-ADF6-CAF707E5A750}"/>
                </c:ext>
              </c:extLst>
            </c:dLbl>
            <c:dLbl>
              <c:idx val="7"/>
              <c:layout>
                <c:manualLayout>
                  <c:x val="3.2986111111111112E-2"/>
                  <c:y val="4.9597024178549285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99EC-437A-ADF6-CAF707E5A750}"/>
                </c:ext>
              </c:extLst>
            </c:dLbl>
            <c:dLbl>
              <c:idx val="8"/>
              <c:layout>
                <c:manualLayout>
                  <c:x val="4.3402777777777776E-2"/>
                  <c:y val="-2.4798512089275098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99EC-437A-ADF6-CAF707E5A750}"/>
                </c:ext>
              </c:extLst>
            </c:dLbl>
            <c:dLbl>
              <c:idx val="9"/>
              <c:layout>
                <c:manualLayout>
                  <c:x val="8.5069444444444448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99EC-437A-ADF6-CAF707E5A750}"/>
                </c:ext>
              </c:extLst>
            </c:dLbl>
            <c:dLbl>
              <c:idx val="10"/>
              <c:layout>
                <c:manualLayout>
                  <c:x val="0.12499999999999988"/>
                  <c:y val="-2.4798512089275098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99EC-437A-ADF6-CAF707E5A750}"/>
                </c:ext>
              </c:extLst>
            </c:dLbl>
            <c:dLbl>
              <c:idx val="11"/>
              <c:layout>
                <c:manualLayout>
                  <c:x val="0.1875"/>
                  <c:y val="-2.2731706816551508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99EC-437A-ADF6-CAF707E5A75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'Q2 Gender'!$K$2:$K$13</c:f>
              <c:strCache>
                <c:ptCount val="12"/>
                <c:pt idx="0">
                  <c:v>Golfing</c:v>
                </c:pt>
                <c:pt idx="1">
                  <c:v>Grooming</c:v>
                </c:pt>
                <c:pt idx="2">
                  <c:v>Running</c:v>
                </c:pt>
                <c:pt idx="3">
                  <c:v>Job Search</c:v>
                </c:pt>
                <c:pt idx="4">
                  <c:v>Housework</c:v>
                </c:pt>
                <c:pt idx="5">
                  <c:v>Shopping</c:v>
                </c:pt>
                <c:pt idx="6">
                  <c:v>Time Spent With Children</c:v>
                </c:pt>
                <c:pt idx="7">
                  <c:v>Food and Drink Prep</c:v>
                </c:pt>
                <c:pt idx="8">
                  <c:v>Eating and Drinking</c:v>
                </c:pt>
                <c:pt idx="9">
                  <c:v>Television</c:v>
                </c:pt>
                <c:pt idx="10">
                  <c:v>Socializing and Drinking </c:v>
                </c:pt>
                <c:pt idx="11">
                  <c:v>Sleeping</c:v>
                </c:pt>
              </c:strCache>
            </c:strRef>
          </c:cat>
          <c:val>
            <c:numRef>
              <c:f>'Q2 Gender'!$L$2:$L$13</c:f>
              <c:numCache>
                <c:formatCode>General</c:formatCode>
                <c:ptCount val="12"/>
                <c:pt idx="0">
                  <c:v>0.03</c:v>
                </c:pt>
                <c:pt idx="1">
                  <c:v>3.9E-2</c:v>
                </c:pt>
                <c:pt idx="2">
                  <c:v>0.01</c:v>
                </c:pt>
                <c:pt idx="3">
                  <c:v>0.03</c:v>
                </c:pt>
                <c:pt idx="4">
                  <c:v>0.97</c:v>
                </c:pt>
                <c:pt idx="5">
                  <c:v>0.5</c:v>
                </c:pt>
                <c:pt idx="6">
                  <c:v>0.46500000000000002</c:v>
                </c:pt>
                <c:pt idx="7">
                  <c:v>0.33</c:v>
                </c:pt>
                <c:pt idx="8">
                  <c:v>1.17</c:v>
                </c:pt>
                <c:pt idx="9">
                  <c:v>3.05</c:v>
                </c:pt>
                <c:pt idx="10">
                  <c:v>5.05</c:v>
                </c:pt>
                <c:pt idx="11">
                  <c:v>8.61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EC-437A-ADF6-CAF707E5A750}"/>
            </c:ext>
          </c:extLst>
        </c:ser>
        <c:ser>
          <c:idx val="1"/>
          <c:order val="1"/>
          <c:tx>
            <c:strRef>
              <c:f>'Q2 Gender'!$M$1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3.6458333333333336E-2"/>
                  <c:y val="-"/>
                </c:manualLayout>
              </c:layout>
              <c:tx>
                <c:strRef>
                  <c:f>'Q2 Gender'!$H$5</c:f>
                  <c:strCache>
                    <c:ptCount val="1"/>
                    <c:pt idx="0">
                      <c:v>0.005</c:v>
                    </c:pt>
                  </c:strCache>
                </c:strRef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{C3BAC01B-EA47-4EA5-8D11-A3F76396E830}</c15:txfldGUID>
                      <c15:f>'Q2 Gender'!$H$5</c15:f>
                      <c15:dlblFieldTableCache>
                        <c:ptCount val="1"/>
                        <c:pt idx="0">
                          <c:v>0.005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1-99EC-437A-ADF6-CAF707E5A750}"/>
                </c:ext>
              </c:extLst>
            </c:dLbl>
            <c:dLbl>
              <c:idx val="1"/>
              <c:layout>
                <c:manualLayout>
                  <c:x val="-4.6875000000000062E-2"/>
                  <c:y val="2.4798512089274642E-3"/>
                </c:manualLayout>
              </c:layout>
              <c:tx>
                <c:strRef>
                  <c:f>'Q2 Gender'!$H$6</c:f>
                  <c:strCache>
                    <c:ptCount val="1"/>
                    <c:pt idx="0">
                      <c:v>0.005</c:v>
                    </c:pt>
                  </c:strCache>
                </c:strRef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{5BC58600-0DDF-4E2C-9CE2-C2C35237D178}</c15:txfldGUID>
                      <c15:f>'Q2 Gender'!$H$6</c15:f>
                      <c15:dlblFieldTableCache>
                        <c:ptCount val="1"/>
                        <c:pt idx="0">
                          <c:v>0.005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2-99EC-437A-ADF6-CAF707E5A750}"/>
                </c:ext>
              </c:extLst>
            </c:dLbl>
            <c:dLbl>
              <c:idx val="2"/>
              <c:layout>
                <c:manualLayout>
                  <c:x val="-4.1666666666666664E-2"/>
                  <c:y val="-"/>
                </c:manualLayout>
              </c:layout>
              <c:tx>
                <c:strRef>
                  <c:f>'Q2 Gender'!$H$9</c:f>
                  <c:strCache>
                    <c:ptCount val="1"/>
                    <c:pt idx="0">
                      <c:v>0.008</c:v>
                    </c:pt>
                  </c:strCache>
                </c:strRef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{E8142D81-5A25-4959-8024-EEE0FB0330FA}</c15:txfldGUID>
                      <c15:f>'Q2 Gender'!$H$9</c15:f>
                      <c15:dlblFieldTableCache>
                        <c:ptCount val="1"/>
                        <c:pt idx="0">
                          <c:v>0.008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3-99EC-437A-ADF6-CAF707E5A750}"/>
                </c:ext>
              </c:extLst>
            </c:dLbl>
            <c:dLbl>
              <c:idx val="3"/>
              <c:layout>
                <c:manualLayout>
                  <c:x val="-3.2986111111111174E-2"/>
                  <c:y val="1.9526387471869799E-7"/>
                </c:manualLayout>
              </c:layout>
              <c:tx>
                <c:strRef>
                  <c:f>'Q2 Gender'!$H$8</c:f>
                  <c:strCache>
                    <c:ptCount val="1"/>
                    <c:pt idx="0">
                      <c:v>0.02</c:v>
                    </c:pt>
                  </c:strCache>
                </c:strRef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{9E138DFF-CDD7-452A-A121-6383AF29AF13}</c15:txfldGUID>
                      <c15:f>'Q2 Gender'!$H$8</c15:f>
                      <c15:dlblFieldTableCache>
                        <c:ptCount val="1"/>
                        <c:pt idx="0">
                          <c:v>0.02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4-99EC-437A-ADF6-CAF707E5A750}"/>
                </c:ext>
              </c:extLst>
            </c:dLbl>
            <c:dLbl>
              <c:idx val="4"/>
              <c:layout>
                <c:manualLayout>
                  <c:x val="-3.2986111111111237E-2"/>
                  <c:y val="7.4395536267824842E-3"/>
                </c:manualLayout>
              </c:layout>
              <c:tx>
                <c:strRef>
                  <c:f>'Q2 Gender'!$H$7</c:f>
                  <c:strCache>
                    <c:ptCount val="1"/>
                    <c:pt idx="0">
                      <c:v>0.32</c:v>
                    </c:pt>
                  </c:strCache>
                </c:strRef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{04531E50-F03A-4C9A-89F5-A6E97C3DA510}</c15:txfldGUID>
                      <c15:f>'Q2 Gender'!$H$7</c15:f>
                      <c15:dlblFieldTableCache>
                        <c:ptCount val="1"/>
                        <c:pt idx="0">
                          <c:v>0.32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5-99EC-437A-ADF6-CAF707E5A750}"/>
                </c:ext>
              </c:extLst>
            </c:dLbl>
            <c:dLbl>
              <c:idx val="5"/>
              <c:layout>
                <c:manualLayout>
                  <c:x val="-3.4722222222222224E-2"/>
                  <c:y val="-"/>
                </c:manualLayout>
              </c:layout>
              <c:tx>
                <c:strRef>
                  <c:f>'Q2 Gender'!$H$10</c:f>
                  <c:strCache>
                    <c:ptCount val="1"/>
                    <c:pt idx="0">
                      <c:v>0.33</c:v>
                    </c:pt>
                  </c:strCache>
                </c:strRef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{7DED1B64-E20D-4A62-A8F8-F6ADE098E393}</c15:txfldGUID>
                      <c15:f>'Q2 Gender'!$H$10</c15:f>
                      <c15:dlblFieldTableCache>
                        <c:ptCount val="1"/>
                        <c:pt idx="0">
                          <c:v>0.33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6-99EC-437A-ADF6-CAF707E5A750}"/>
                </c:ext>
              </c:extLst>
            </c:dLbl>
            <c:dLbl>
              <c:idx val="6"/>
              <c:layout>
                <c:manualLayout>
                  <c:x val="-4.1666666666666734E-2"/>
                  <c:y val="-"/>
                </c:manualLayout>
              </c:layout>
              <c:tx>
                <c:strRef>
                  <c:f>'Q2 Gender'!$H$2</c:f>
                  <c:strCache>
                    <c:ptCount val="1"/>
                    <c:pt idx="0">
                      <c:v>0.76</c:v>
                    </c:pt>
                  </c:strCache>
                </c:strRef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{DB25D87A-55E6-4B9A-A53B-91040E2BCDD7}</c15:txfldGUID>
                      <c15:f>'Q2 Gender'!$H$2</c15:f>
                      <c15:dlblFieldTableCache>
                        <c:ptCount val="1"/>
                        <c:pt idx="0">
                          <c:v>0.76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7-99EC-437A-ADF6-CAF707E5A750}"/>
                </c:ext>
              </c:extLst>
            </c:dLbl>
            <c:dLbl>
              <c:idx val="7"/>
              <c:layout>
                <c:manualLayout>
                  <c:x val="-4.6875000000000125E-2"/>
                  <c:y val="2.4798512089274642E-3"/>
                </c:manualLayout>
              </c:layout>
              <c:tx>
                <c:strRef>
                  <c:f>'Q2 Gender'!$H$4</c:f>
                  <c:strCache>
                    <c:ptCount val="1"/>
                    <c:pt idx="0">
                      <c:v>0.76</c:v>
                    </c:pt>
                  </c:strCache>
                </c:strRef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{3EEB6009-2B4F-4D76-9623-797A6654E22B}</c15:txfldGUID>
                      <c15:f>'Q2 Gender'!$H$4</c15:f>
                      <c15:dlblFieldTableCache>
                        <c:ptCount val="1"/>
                        <c:pt idx="0">
                          <c:v>0.76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8-99EC-437A-ADF6-CAF707E5A750}"/>
                </c:ext>
              </c:extLst>
            </c:dLbl>
            <c:dLbl>
              <c:idx val="8"/>
              <c:layout>
                <c:manualLayout>
                  <c:x val="-4.1666666666666664E-2"/>
                  <c:y val="4.5463413633103015E-17"/>
                </c:manualLayout>
              </c:layout>
              <c:tx>
                <c:strRef>
                  <c:f>'Q2 Gender'!$H$3</c:f>
                  <c:strCache>
                    <c:ptCount val="1"/>
                    <c:pt idx="0">
                      <c:v>1.1</c:v>
                    </c:pt>
                  </c:strCache>
                </c:strRef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{9631D3E0-5AB3-4DE6-8AE0-98CE327735E1}</c15:txfldGUID>
                      <c15:f>'Q2 Gender'!$H$3</c15:f>
                      <c15:dlblFieldTableCache>
                        <c:ptCount val="1"/>
                        <c:pt idx="0">
                          <c:v>1.1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9-99EC-437A-ADF6-CAF707E5A750}"/>
                </c:ext>
              </c:extLst>
            </c:dLbl>
            <c:dLbl>
              <c:idx val="9"/>
              <c:layout>
                <c:manualLayout>
                  <c:x val="-7.4652777777777776E-2"/>
                  <c:y val="-"/>
                </c:manualLayout>
              </c:layout>
              <c:tx>
                <c:strRef>
                  <c:f>'Q2 Gender'!$H$12</c:f>
                  <c:strCache>
                    <c:ptCount val="1"/>
                    <c:pt idx="0">
                      <c:v>2.55</c:v>
                    </c:pt>
                  </c:strCache>
                </c:strRef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{32B380E1-1816-40A2-9427-B7480A8155B2}</c15:txfldGUID>
                      <c15:f>'Q2 Gender'!$H$12</c15:f>
                      <c15:dlblFieldTableCache>
                        <c:ptCount val="1"/>
                        <c:pt idx="0">
                          <c:v>2.55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A-99EC-437A-ADF6-CAF707E5A750}"/>
                </c:ext>
              </c:extLst>
            </c:dLbl>
            <c:dLbl>
              <c:idx val="10"/>
              <c:layout>
                <c:manualLayout>
                  <c:x val="-0.11284722222222235"/>
                  <c:y val="2.4798512089275098E-3"/>
                </c:manualLayout>
              </c:layout>
              <c:tx>
                <c:strRef>
                  <c:f>'Q2 Gender'!$H$11</c:f>
                  <c:strCache>
                    <c:ptCount val="1"/>
                    <c:pt idx="0">
                      <c:v>4.6</c:v>
                    </c:pt>
                  </c:strCache>
                </c:strRef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{C8F7DA7F-0FCF-498F-AD68-A8980A1352FD}</c15:txfldGUID>
                      <c15:f>'Q2 Gender'!$H$11</c15:f>
                      <c15:dlblFieldTableCache>
                        <c:ptCount val="1"/>
                        <c:pt idx="0">
                          <c:v>4.6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B-99EC-437A-ADF6-CAF707E5A750}"/>
                </c:ext>
              </c:extLst>
            </c:dLbl>
            <c:dLbl>
              <c:idx val="11"/>
              <c:layout>
                <c:manualLayout>
                  <c:x val="-0.19270833333333337"/>
                  <c:y val="2.2731706816551508E-17"/>
                </c:manualLayout>
              </c:layout>
              <c:tx>
                <c:strRef>
                  <c:f>'Q2 Gender'!$H$13</c:f>
                  <c:strCache>
                    <c:ptCount val="1"/>
                    <c:pt idx="0">
                      <c:v>8.76</c:v>
                    </c:pt>
                  </c:strCache>
                </c:strRef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{911C7512-820F-4B5A-BB33-17A21308ABD6}</c15:txfldGUID>
                      <c15:f>'Q2 Gender'!$H$13</c15:f>
                      <c15:dlblFieldTableCache>
                        <c:ptCount val="1"/>
                        <c:pt idx="0">
                          <c:v>8.76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C-99EC-437A-ADF6-CAF707E5A75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'Q2 Gender'!$K$2:$K$13</c:f>
              <c:strCache>
                <c:ptCount val="12"/>
                <c:pt idx="0">
                  <c:v>Golfing</c:v>
                </c:pt>
                <c:pt idx="1">
                  <c:v>Grooming</c:v>
                </c:pt>
                <c:pt idx="2">
                  <c:v>Running</c:v>
                </c:pt>
                <c:pt idx="3">
                  <c:v>Job Search</c:v>
                </c:pt>
                <c:pt idx="4">
                  <c:v>Housework</c:v>
                </c:pt>
                <c:pt idx="5">
                  <c:v>Shopping</c:v>
                </c:pt>
                <c:pt idx="6">
                  <c:v>Time Spent With Children</c:v>
                </c:pt>
                <c:pt idx="7">
                  <c:v>Food and Drink Prep</c:v>
                </c:pt>
                <c:pt idx="8">
                  <c:v>Eating and Drinking</c:v>
                </c:pt>
                <c:pt idx="9">
                  <c:v>Television</c:v>
                </c:pt>
                <c:pt idx="10">
                  <c:v>Socializing and Drinking </c:v>
                </c:pt>
                <c:pt idx="11">
                  <c:v>Sleeping</c:v>
                </c:pt>
              </c:strCache>
            </c:strRef>
          </c:cat>
          <c:val>
            <c:numRef>
              <c:f>'Q2 Gender'!$M$2:$M$13</c:f>
              <c:numCache>
                <c:formatCode>General</c:formatCode>
                <c:ptCount val="12"/>
                <c:pt idx="0">
                  <c:v>-5.0000000000000001E-3</c:v>
                </c:pt>
                <c:pt idx="1">
                  <c:v>-5.0000000000000001E-3</c:v>
                </c:pt>
                <c:pt idx="2">
                  <c:v>-8.0000000000000002E-3</c:v>
                </c:pt>
                <c:pt idx="3">
                  <c:v>-0.02</c:v>
                </c:pt>
                <c:pt idx="4">
                  <c:v>-0.32</c:v>
                </c:pt>
                <c:pt idx="5">
                  <c:v>-0.33</c:v>
                </c:pt>
                <c:pt idx="6">
                  <c:v>-0.76</c:v>
                </c:pt>
                <c:pt idx="7">
                  <c:v>-0.76</c:v>
                </c:pt>
                <c:pt idx="8">
                  <c:v>-1.1000000000000001</c:v>
                </c:pt>
                <c:pt idx="9">
                  <c:v>-2.5499999999999998</c:v>
                </c:pt>
                <c:pt idx="10">
                  <c:v>-4.5999999999999996</c:v>
                </c:pt>
                <c:pt idx="11">
                  <c:v>-8.76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99EC-437A-ADF6-CAF707E5A7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629927368"/>
        <c:axId val="629927696"/>
      </c:barChart>
      <c:catAx>
        <c:axId val="629927368"/>
        <c:scaling>
          <c:orientation val="minMax"/>
        </c:scaling>
        <c:delete val="0"/>
        <c:axPos val="l"/>
        <c:numFmt formatCode="###0;###0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9927696"/>
        <c:crossesAt val="0"/>
        <c:auto val="1"/>
        <c:lblAlgn val="ctr"/>
        <c:lblOffset val="100"/>
        <c:noMultiLvlLbl val="0"/>
      </c:catAx>
      <c:valAx>
        <c:axId val="629927696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##0;###0" sourceLinked="0"/>
        <c:majorTickMark val="none"/>
        <c:minorTickMark val="none"/>
        <c:tickLblPos val="low"/>
        <c:crossAx val="629927368"/>
        <c:crosses val="max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5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'child care - q3'!$AB$9</c:f>
              <c:strCache>
                <c:ptCount val="1"/>
                <c:pt idx="0">
                  <c:v>wk_hrs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'child care - q3'!$AA$10:$AA$15</c:f>
              <c:strCache>
                <c:ptCount val="6"/>
                <c:pt idx="0">
                  <c:v>0 hrs</c:v>
                </c:pt>
                <c:pt idx="1">
                  <c:v>1 to 20 hrs</c:v>
                </c:pt>
                <c:pt idx="2">
                  <c:v>21 to 30 hrs</c:v>
                </c:pt>
                <c:pt idx="3">
                  <c:v>31 to 40 hrs</c:v>
                </c:pt>
                <c:pt idx="4">
                  <c:v>41 to 50 hrs</c:v>
                </c:pt>
                <c:pt idx="5">
                  <c:v>50+ hrs</c:v>
                </c:pt>
              </c:strCache>
            </c:strRef>
          </c:cat>
          <c:val>
            <c:numRef>
              <c:f>'child care - q3'!$AB$10:$AB$15</c:f>
              <c:numCache>
                <c:formatCode>0.0%</c:formatCode>
                <c:ptCount val="6"/>
                <c:pt idx="0">
                  <c:v>5.457103E-2</c:v>
                </c:pt>
                <c:pt idx="1">
                  <c:v>5.2246590000000002E-2</c:v>
                </c:pt>
                <c:pt idx="2">
                  <c:v>4.4236820000000003E-2</c:v>
                </c:pt>
                <c:pt idx="3">
                  <c:v>4.3299830000000004E-2</c:v>
                </c:pt>
                <c:pt idx="4">
                  <c:v>3.9853939999999997E-2</c:v>
                </c:pt>
                <c:pt idx="5">
                  <c:v>3.6264660000000004E-2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A9-4462-ABB2-1C7EC89DAF1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51491832"/>
        <c:axId val="551487896"/>
      </c:barChart>
      <c:catAx>
        <c:axId val="551491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1487896"/>
        <c:crosses val="autoZero"/>
        <c:auto val="1"/>
        <c:lblAlgn val="ctr"/>
        <c:lblOffset val="100"/>
        <c:noMultiLvlLbl val="0"/>
      </c:catAx>
      <c:valAx>
        <c:axId val="551487896"/>
        <c:scaling>
          <c:orientation val="minMax"/>
        </c:scaling>
        <c:delete val="1"/>
        <c:axPos val="l"/>
        <c:numFmt formatCode="0.0%" sourceLinked="1"/>
        <c:majorTickMark val="none"/>
        <c:minorTickMark val="none"/>
        <c:tickLblPos val="nextTo"/>
        <c:crossAx val="551491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rot="5400000" vert="horz"/>
    <a:lstStyle/>
    <a:p>
      <a:pPr>
        <a:defRPr sz="1200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'child care - q3'!$AH$8</c:f>
              <c:strCache>
                <c:ptCount val="1"/>
                <c:pt idx="0">
                  <c:v>% of Child care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0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'child care - q3'!$AG$9:$AG$13</c:f>
              <c:strCache>
                <c:ptCount val="5"/>
                <c:pt idx="0">
                  <c:v>$0 </c:v>
                </c:pt>
                <c:pt idx="1">
                  <c:v>$1 to $100</c:v>
                </c:pt>
                <c:pt idx="2">
                  <c:v>$101 to $500</c:v>
                </c:pt>
                <c:pt idx="3">
                  <c:v>$501 to $1000</c:v>
                </c:pt>
                <c:pt idx="4">
                  <c:v>$1000 + </c:v>
                </c:pt>
              </c:strCache>
            </c:strRef>
          </c:cat>
          <c:val>
            <c:numRef>
              <c:f>'child care - q3'!$AH$9:$AH$13</c:f>
              <c:numCache>
                <c:formatCode>0.0%</c:formatCode>
                <c:ptCount val="5"/>
                <c:pt idx="0">
                  <c:v>4.2849989999999998E-2</c:v>
                </c:pt>
                <c:pt idx="1">
                  <c:v>4.3786220000000001E-2</c:v>
                </c:pt>
                <c:pt idx="2">
                  <c:v>4.2549820000000002E-2</c:v>
                </c:pt>
                <c:pt idx="3">
                  <c:v>3.9602900000000003E-2</c:v>
                </c:pt>
                <c:pt idx="4">
                  <c:v>4.3042689999999995E-2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7D-472A-B62B-1A3B09BFF3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0250800"/>
        <c:axId val="550251128"/>
      </c:barChart>
      <c:catAx>
        <c:axId val="550250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251128"/>
        <c:crosses val="autoZero"/>
        <c:auto val="1"/>
        <c:lblAlgn val="ctr"/>
        <c:lblOffset val="100"/>
        <c:noMultiLvlLbl val="0"/>
      </c:catAx>
      <c:valAx>
        <c:axId val="550251128"/>
        <c:scaling>
          <c:orientation val="minMax"/>
        </c:scaling>
        <c:delete val="1"/>
        <c:axPos val="l"/>
        <c:numFmt formatCode="0.0%" sourceLinked="1"/>
        <c:majorTickMark val="none"/>
        <c:minorTickMark val="none"/>
        <c:tickLblPos val="nextTo"/>
        <c:crossAx val="550250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'leisure time - q4'!$L$11</c:f>
              <c:strCache>
                <c:ptCount val="1"/>
                <c:pt idx="0">
                  <c:v>Young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'leisure time - q4'!$M$10:$S$10</c:f>
              <c:strCache>
                <c:ptCount val="7"/>
                <c:pt idx="0">
                  <c:v>Volunteering</c:v>
                </c:pt>
                <c:pt idx="1">
                  <c:v>Socializing...Relaxing</c:v>
                </c:pt>
                <c:pt idx="2">
                  <c:v>Television</c:v>
                </c:pt>
                <c:pt idx="3">
                  <c:v>Golfing</c:v>
                </c:pt>
                <c:pt idx="4">
                  <c:v>Playing.with.Children</c:v>
                </c:pt>
                <c:pt idx="5">
                  <c:v>Shopping</c:v>
                </c:pt>
                <c:pt idx="6">
                  <c:v>Running</c:v>
                </c:pt>
              </c:strCache>
            </c:strRef>
          </c:cat>
          <c:val>
            <c:numRef>
              <c:f>'leisure time - q4'!$M$11:$S$11</c:f>
              <c:numCache>
                <c:formatCode>0%</c:formatCode>
                <c:ptCount val="7"/>
                <c:pt idx="0">
                  <c:v>0.26462357101215972</c:v>
                </c:pt>
                <c:pt idx="1">
                  <c:v>0.31308594122925931</c:v>
                </c:pt>
                <c:pt idx="2">
                  <c:v>0.27931567042974859</c:v>
                </c:pt>
                <c:pt idx="3">
                  <c:v>0.27922682597242698</c:v>
                </c:pt>
                <c:pt idx="4">
                  <c:v>0.37592869768084658</c:v>
                </c:pt>
                <c:pt idx="5">
                  <c:v>0.28953202489818575</c:v>
                </c:pt>
                <c:pt idx="6">
                  <c:v>0.65679169823739214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3B-4DD7-BB6D-1A6B8632B9AD}"/>
            </c:ext>
          </c:extLst>
        </c:ser>
        <c:ser>
          <c:idx val="1"/>
          <c:order val="1"/>
          <c:tx>
            <c:strRef>
              <c:f>'leisure time - q4'!$L$12</c:f>
              <c:strCache>
                <c:ptCount val="1"/>
                <c:pt idx="0">
                  <c:v>Middle-Aged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'leisure time - q4'!$M$10:$S$10</c:f>
              <c:strCache>
                <c:ptCount val="7"/>
                <c:pt idx="0">
                  <c:v>Volunteering</c:v>
                </c:pt>
                <c:pt idx="1">
                  <c:v>Socializing...Relaxing</c:v>
                </c:pt>
                <c:pt idx="2">
                  <c:v>Television</c:v>
                </c:pt>
                <c:pt idx="3">
                  <c:v>Golfing</c:v>
                </c:pt>
                <c:pt idx="4">
                  <c:v>Playing.with.Children</c:v>
                </c:pt>
                <c:pt idx="5">
                  <c:v>Shopping</c:v>
                </c:pt>
                <c:pt idx="6">
                  <c:v>Running</c:v>
                </c:pt>
              </c:strCache>
            </c:strRef>
          </c:cat>
          <c:val>
            <c:numRef>
              <c:f>'leisure time - q4'!$M$12:$S$12</c:f>
              <c:numCache>
                <c:formatCode>0%</c:formatCode>
                <c:ptCount val="7"/>
                <c:pt idx="0">
                  <c:v>0.31867100548688398</c:v>
                </c:pt>
                <c:pt idx="1">
                  <c:v>0.27142214233412476</c:v>
                </c:pt>
                <c:pt idx="2">
                  <c:v>0.28323033847809403</c:v>
                </c:pt>
                <c:pt idx="3">
                  <c:v>0.26510693005624547</c:v>
                </c:pt>
                <c:pt idx="4">
                  <c:v>0.60026872770189421</c:v>
                </c:pt>
                <c:pt idx="5">
                  <c:v>0.37080076778144666</c:v>
                </c:pt>
                <c:pt idx="6">
                  <c:v>0.28188695355900717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3B-4DD7-BB6D-1A6B8632B9AD}"/>
            </c:ext>
          </c:extLst>
        </c:ser>
        <c:ser>
          <c:idx val="2"/>
          <c:order val="2"/>
          <c:tx>
            <c:strRef>
              <c:f>'leisure time - q4'!$L$13</c:f>
              <c:strCache>
                <c:ptCount val="1"/>
                <c:pt idx="0">
                  <c:v>Old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'leisure time - q4'!$M$10:$S$10</c:f>
              <c:strCache>
                <c:ptCount val="7"/>
                <c:pt idx="0">
                  <c:v>Volunteering</c:v>
                </c:pt>
                <c:pt idx="1">
                  <c:v>Socializing...Relaxing</c:v>
                </c:pt>
                <c:pt idx="2">
                  <c:v>Television</c:v>
                </c:pt>
                <c:pt idx="3">
                  <c:v>Golfing</c:v>
                </c:pt>
                <c:pt idx="4">
                  <c:v>Playing.with.Children</c:v>
                </c:pt>
                <c:pt idx="5">
                  <c:v>Shopping</c:v>
                </c:pt>
                <c:pt idx="6">
                  <c:v>Running</c:v>
                </c:pt>
              </c:strCache>
            </c:strRef>
          </c:cat>
          <c:val>
            <c:numRef>
              <c:f>'leisure time - q4'!$M$13:$S$13</c:f>
              <c:numCache>
                <c:formatCode>0%</c:formatCode>
                <c:ptCount val="7"/>
                <c:pt idx="0">
                  <c:v>0.4167054235009563</c:v>
                </c:pt>
                <c:pt idx="1">
                  <c:v>0.41549191643661593</c:v>
                </c:pt>
                <c:pt idx="2">
                  <c:v>0.43745399109215727</c:v>
                </c:pt>
                <c:pt idx="3">
                  <c:v>0.4556662439713276</c:v>
                </c:pt>
                <c:pt idx="4">
                  <c:v>2.3802574617259088E-2</c:v>
                </c:pt>
                <c:pt idx="5">
                  <c:v>0.33966720732036748</c:v>
                </c:pt>
                <c:pt idx="6">
                  <c:v>6.1321348203600794E-2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E3B-4DD7-BB6D-1A6B8632B9A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8"/>
        <c:overlap val="100"/>
        <c:axId val="551491176"/>
        <c:axId val="551482320"/>
      </c:barChart>
      <c:catAx>
        <c:axId val="5514911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1482320"/>
        <c:crosses val="autoZero"/>
        <c:auto val="1"/>
        <c:lblAlgn val="ctr"/>
        <c:lblOffset val="100"/>
        <c:noMultiLvlLbl val="0"/>
      </c:catAx>
      <c:valAx>
        <c:axId val="551482320"/>
        <c:scaling>
          <c:orientation val="minMax"/>
          <c:max val="1"/>
        </c:scaling>
        <c:delete val="1"/>
        <c:axPos val="b"/>
        <c:numFmt formatCode="0%" sourceLinked="1"/>
        <c:majorTickMark val="none"/>
        <c:minorTickMark val="none"/>
        <c:tickLblPos val="nextTo"/>
        <c:crossAx val="551491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flat" cmpd="sng" algn="ctr">
              <a:solidFill>
                <a:schemeClr val="accent6"/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06E-4F36-BB03-23803E4C62CE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06E-4F36-BB03-23803E4C62C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'leisure time - q4'!$Y$4:$Y$8</c:f>
              <c:strCache>
                <c:ptCount val="5"/>
                <c:pt idx="0">
                  <c:v>$0-$346</c:v>
                </c:pt>
                <c:pt idx="1">
                  <c:v>$347-$577</c:v>
                </c:pt>
                <c:pt idx="2">
                  <c:v>$578-$844</c:v>
                </c:pt>
                <c:pt idx="3">
                  <c:v>$845-$1250</c:v>
                </c:pt>
                <c:pt idx="4">
                  <c:v>$1251-$2885</c:v>
                </c:pt>
              </c:strCache>
            </c:strRef>
          </c:cat>
          <c:val>
            <c:numRef>
              <c:f>'leisure time - q4'!$Z$4:$Z$8</c:f>
              <c:numCache>
                <c:formatCode>0.0</c:formatCode>
                <c:ptCount val="5"/>
                <c:pt idx="0">
                  <c:v>7.4806566666666665</c:v>
                </c:pt>
                <c:pt idx="1">
                  <c:v>7.136001666666667</c:v>
                </c:pt>
                <c:pt idx="2">
                  <c:v>7.0566066666666671</c:v>
                </c:pt>
                <c:pt idx="3">
                  <c:v>6.6955150000000003</c:v>
                </c:pt>
                <c:pt idx="4">
                  <c:v>6.2791500000000005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06E-4F36-BB03-23803E4C62C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521117136"/>
        <c:axId val="521124024"/>
      </c:lineChart>
      <c:catAx>
        <c:axId val="5211171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21124024"/>
        <c:crosses val="autoZero"/>
        <c:auto val="1"/>
        <c:lblAlgn val="ctr"/>
        <c:lblOffset val="100"/>
        <c:noMultiLvlLbl val="0"/>
      </c:catAx>
      <c:valAx>
        <c:axId val="521124024"/>
        <c:scaling>
          <c:orientation val="minMax"/>
          <c:max val="8"/>
          <c:min val="6.25"/>
        </c:scaling>
        <c:delete val="1"/>
        <c:axPos val="l"/>
        <c:numFmt formatCode="0.0" sourceLinked="1"/>
        <c:majorTickMark val="out"/>
        <c:minorTickMark val="none"/>
        <c:tickLblPos val="nextTo"/>
        <c:crossAx val="521117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'leisure time - q4'!$N$50</c:f>
              <c:strCache>
                <c:ptCount val="1"/>
                <c:pt idx="0">
                  <c:v>$0-$495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'leisure time - q4'!$O$49:$U$49</c:f>
              <c:strCache>
                <c:ptCount val="7"/>
                <c:pt idx="0">
                  <c:v>Golfing</c:v>
                </c:pt>
                <c:pt idx="1">
                  <c:v>Running</c:v>
                </c:pt>
                <c:pt idx="2">
                  <c:v>Volunteering</c:v>
                </c:pt>
                <c:pt idx="3">
                  <c:v>Playing.with.Children</c:v>
                </c:pt>
                <c:pt idx="4">
                  <c:v>Shopping</c:v>
                </c:pt>
                <c:pt idx="5">
                  <c:v>Socializing...Relaxing</c:v>
                </c:pt>
                <c:pt idx="6">
                  <c:v>Television</c:v>
                </c:pt>
              </c:strCache>
            </c:strRef>
          </c:cat>
          <c:val>
            <c:numRef>
              <c:f>'leisure time - q4'!$O$50:$U$50</c:f>
              <c:numCache>
                <c:formatCode>0%</c:formatCode>
                <c:ptCount val="7"/>
                <c:pt idx="0">
                  <c:v>0.17125996982218497</c:v>
                </c:pt>
                <c:pt idx="1">
                  <c:v>0.23720334195864431</c:v>
                </c:pt>
                <c:pt idx="2">
                  <c:v>0.32074361906540017</c:v>
                </c:pt>
                <c:pt idx="3">
                  <c:v>0.27378550116446054</c:v>
                </c:pt>
                <c:pt idx="4">
                  <c:v>0.3204141841533486</c:v>
                </c:pt>
                <c:pt idx="5">
                  <c:v>0.35862202989084901</c:v>
                </c:pt>
                <c:pt idx="6">
                  <c:v>0.36016854832965317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DB-428C-912D-F3621A0844F7}"/>
            </c:ext>
          </c:extLst>
        </c:ser>
        <c:ser>
          <c:idx val="1"/>
          <c:order val="1"/>
          <c:tx>
            <c:strRef>
              <c:f>'leisure time - q4'!$N$51</c:f>
              <c:strCache>
                <c:ptCount val="1"/>
                <c:pt idx="0">
                  <c:v>$496-$956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'leisure time - q4'!$O$49:$U$49</c:f>
              <c:strCache>
                <c:ptCount val="7"/>
                <c:pt idx="0">
                  <c:v>Golfing</c:v>
                </c:pt>
                <c:pt idx="1">
                  <c:v>Running</c:v>
                </c:pt>
                <c:pt idx="2">
                  <c:v>Volunteering</c:v>
                </c:pt>
                <c:pt idx="3">
                  <c:v>Playing.with.Children</c:v>
                </c:pt>
                <c:pt idx="4">
                  <c:v>Shopping</c:v>
                </c:pt>
                <c:pt idx="5">
                  <c:v>Socializing...Relaxing</c:v>
                </c:pt>
                <c:pt idx="6">
                  <c:v>Television</c:v>
                </c:pt>
              </c:strCache>
            </c:strRef>
          </c:cat>
          <c:val>
            <c:numRef>
              <c:f>'leisure time - q4'!$O$51:$U$51</c:f>
              <c:numCache>
                <c:formatCode>0%</c:formatCode>
                <c:ptCount val="7"/>
                <c:pt idx="0">
                  <c:v>0.22275779919289795</c:v>
                </c:pt>
                <c:pt idx="1">
                  <c:v>0.23703962384596666</c:v>
                </c:pt>
                <c:pt idx="2">
                  <c:v>0.29848312290446294</c:v>
                </c:pt>
                <c:pt idx="3">
                  <c:v>0.32717508575340226</c:v>
                </c:pt>
                <c:pt idx="4">
                  <c:v>0.34138427621755557</c:v>
                </c:pt>
                <c:pt idx="5">
                  <c:v>0.33646272374834008</c:v>
                </c:pt>
                <c:pt idx="6">
                  <c:v>0.34459016944859949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DB-428C-912D-F3621A0844F7}"/>
            </c:ext>
          </c:extLst>
        </c:ser>
        <c:ser>
          <c:idx val="2"/>
          <c:order val="2"/>
          <c:tx>
            <c:strRef>
              <c:f>'leisure time - q4'!$N$52</c:f>
              <c:strCache>
                <c:ptCount val="1"/>
                <c:pt idx="0">
                  <c:v>&gt; $957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'leisure time - q4'!$O$49:$U$49</c:f>
              <c:strCache>
                <c:ptCount val="7"/>
                <c:pt idx="0">
                  <c:v>Golfing</c:v>
                </c:pt>
                <c:pt idx="1">
                  <c:v>Running</c:v>
                </c:pt>
                <c:pt idx="2">
                  <c:v>Volunteering</c:v>
                </c:pt>
                <c:pt idx="3">
                  <c:v>Playing.with.Children</c:v>
                </c:pt>
                <c:pt idx="4">
                  <c:v>Shopping</c:v>
                </c:pt>
                <c:pt idx="5">
                  <c:v>Socializing...Relaxing</c:v>
                </c:pt>
                <c:pt idx="6">
                  <c:v>Television</c:v>
                </c:pt>
              </c:strCache>
            </c:strRef>
          </c:cat>
          <c:val>
            <c:numRef>
              <c:f>'leisure time - q4'!$O$52:$U$52</c:f>
              <c:numCache>
                <c:formatCode>0%</c:formatCode>
                <c:ptCount val="7"/>
                <c:pt idx="0">
                  <c:v>0.60598223098491699</c:v>
                </c:pt>
                <c:pt idx="1">
                  <c:v>0.52575703419538899</c:v>
                </c:pt>
                <c:pt idx="2">
                  <c:v>0.38077325803013684</c:v>
                </c:pt>
                <c:pt idx="3">
                  <c:v>0.39903941308213731</c:v>
                </c:pt>
                <c:pt idx="4">
                  <c:v>0.33820153962909588</c:v>
                </c:pt>
                <c:pt idx="5">
                  <c:v>0.30491524636081097</c:v>
                </c:pt>
                <c:pt idx="6">
                  <c:v>0.29524128222174739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7DB-428C-912D-F3621A0844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"/>
        <c:overlap val="100"/>
        <c:axId val="522820376"/>
        <c:axId val="522821032"/>
      </c:barChart>
      <c:catAx>
        <c:axId val="5228203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2821032"/>
        <c:crosses val="autoZero"/>
        <c:auto val="1"/>
        <c:lblAlgn val="ctr"/>
        <c:lblOffset val="100"/>
        <c:noMultiLvlLbl val="0"/>
      </c:catAx>
      <c:valAx>
        <c:axId val="522821032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522820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3/18/2018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3/18/2018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3/18/2018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3/18/2018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3/18/2018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29.png"/><Relationship Id="rId18" Type="http://schemas.openxmlformats.org/officeDocument/2006/relationships/image" Target="../media/image34.svg"/><Relationship Id="rId26" Type="http://schemas.openxmlformats.org/officeDocument/2006/relationships/image" Target="../media/image42.svg"/><Relationship Id="rId3" Type="http://schemas.openxmlformats.org/officeDocument/2006/relationships/image" Target="../media/image19.png"/><Relationship Id="rId21" Type="http://schemas.openxmlformats.org/officeDocument/2006/relationships/image" Target="../media/image37.png"/><Relationship Id="rId34" Type="http://schemas.openxmlformats.org/officeDocument/2006/relationships/image" Target="../media/image50.sv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17" Type="http://schemas.openxmlformats.org/officeDocument/2006/relationships/image" Target="../media/image33.png"/><Relationship Id="rId25" Type="http://schemas.openxmlformats.org/officeDocument/2006/relationships/image" Target="../media/image41.png"/><Relationship Id="rId33" Type="http://schemas.openxmlformats.org/officeDocument/2006/relationships/image" Target="../media/image49.png"/><Relationship Id="rId2" Type="http://schemas.openxmlformats.org/officeDocument/2006/relationships/image" Target="../media/image18.jpeg"/><Relationship Id="rId16" Type="http://schemas.openxmlformats.org/officeDocument/2006/relationships/image" Target="../media/image32.svg"/><Relationship Id="rId20" Type="http://schemas.openxmlformats.org/officeDocument/2006/relationships/image" Target="../media/image36.svg"/><Relationship Id="rId29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24" Type="http://schemas.openxmlformats.org/officeDocument/2006/relationships/image" Target="../media/image40.svg"/><Relationship Id="rId32" Type="http://schemas.openxmlformats.org/officeDocument/2006/relationships/image" Target="../media/image48.sv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28" Type="http://schemas.openxmlformats.org/officeDocument/2006/relationships/image" Target="../media/image44.svg"/><Relationship Id="rId36" Type="http://schemas.openxmlformats.org/officeDocument/2006/relationships/image" Target="../media/image52.svg"/><Relationship Id="rId10" Type="http://schemas.openxmlformats.org/officeDocument/2006/relationships/image" Target="../media/image26.svg"/><Relationship Id="rId19" Type="http://schemas.openxmlformats.org/officeDocument/2006/relationships/image" Target="../media/image35.png"/><Relationship Id="rId31" Type="http://schemas.openxmlformats.org/officeDocument/2006/relationships/image" Target="../media/image47.png"/><Relationship Id="rId4" Type="http://schemas.openxmlformats.org/officeDocument/2006/relationships/image" Target="../media/image20.svg"/><Relationship Id="rId9" Type="http://schemas.openxmlformats.org/officeDocument/2006/relationships/image" Target="../media/image25.png"/><Relationship Id="rId14" Type="http://schemas.openxmlformats.org/officeDocument/2006/relationships/image" Target="../media/image30.svg"/><Relationship Id="rId22" Type="http://schemas.openxmlformats.org/officeDocument/2006/relationships/image" Target="../media/image38.svg"/><Relationship Id="rId27" Type="http://schemas.openxmlformats.org/officeDocument/2006/relationships/image" Target="../media/image43.png"/><Relationship Id="rId30" Type="http://schemas.openxmlformats.org/officeDocument/2006/relationships/image" Target="../media/image46.svg"/><Relationship Id="rId35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12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svg"/><Relationship Id="rId10" Type="http://schemas.openxmlformats.org/officeDocument/2006/relationships/image" Target="../media/image9.jpeg"/><Relationship Id="rId4" Type="http://schemas.openxmlformats.org/officeDocument/2006/relationships/image" Target="../media/image5.png"/><Relationship Id="rId9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F7F50-CE24-48EC-AAA5-21AD4430C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597277"/>
          </a:xfrm>
        </p:spPr>
        <p:txBody>
          <a:bodyPr/>
          <a:lstStyle/>
          <a:p>
            <a:r>
              <a:rPr lang="en-US" dirty="0"/>
              <a:t>ELEMENTARY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8C4AD4-8B74-4D41-820B-EA0C97B671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3895725"/>
            <a:ext cx="7315200" cy="168892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Ramkumar Subramanian</a:t>
            </a:r>
          </a:p>
          <a:p>
            <a:r>
              <a:rPr lang="en-US" dirty="0"/>
              <a:t>Sadhave Subathra Rajasekar</a:t>
            </a:r>
          </a:p>
          <a:p>
            <a:r>
              <a:rPr lang="en-US" dirty="0" err="1"/>
              <a:t>Sreeram</a:t>
            </a:r>
            <a:r>
              <a:rPr lang="en-US" dirty="0"/>
              <a:t> Jayaram</a:t>
            </a:r>
          </a:p>
          <a:p>
            <a:r>
              <a:rPr lang="en-US" dirty="0"/>
              <a:t>Rohit Sarkar</a:t>
            </a:r>
          </a:p>
        </p:txBody>
      </p:sp>
    </p:spTree>
    <p:extLst>
      <p:ext uri="{BB962C8B-B14F-4D97-AF65-F5344CB8AC3E}">
        <p14:creationId xmlns:p14="http://schemas.microsoft.com/office/powerpoint/2010/main" val="1730076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D31DA-045B-4480-B7AC-24391CB1B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5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RECESSION</a:t>
            </a:r>
            <a:br>
              <a:rPr lang="en-US" dirty="0"/>
            </a:br>
            <a:r>
              <a:rPr lang="en-US" sz="2400" dirty="0"/>
              <a:t>% Employment status across years</a:t>
            </a:r>
            <a:br>
              <a:rPr lang="en-US" sz="2400" dirty="0"/>
            </a:br>
            <a:br>
              <a:rPr lang="en-US" dirty="0"/>
            </a:br>
            <a:r>
              <a:rPr lang="en-US" sz="1800" dirty="0"/>
              <a:t>Employment Status &amp; Year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37E6A9-E32E-40C5-B63B-F8B6E2D8DE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3418828"/>
              </p:ext>
            </p:extLst>
          </p:nvPr>
        </p:nvGraphicFramePr>
        <p:xfrm>
          <a:off x="3677382" y="809815"/>
          <a:ext cx="7694734" cy="40462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0691525-A2D7-457D-BA27-1BA6AF0B9B20}"/>
              </a:ext>
            </a:extLst>
          </p:cNvPr>
          <p:cNvSpPr txBox="1"/>
          <p:nvPr/>
        </p:nvSpPr>
        <p:spPr>
          <a:xfrm>
            <a:off x="3677382" y="5401854"/>
            <a:ext cx="7694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Unemployment rate increases during recession and is on the rise post recession</a:t>
            </a:r>
          </a:p>
          <a:p>
            <a:r>
              <a:rPr lang="en-US" dirty="0"/>
              <a:t>Employment rate decreases during and post recession period</a:t>
            </a:r>
          </a:p>
        </p:txBody>
      </p:sp>
    </p:spTree>
    <p:extLst>
      <p:ext uri="{BB962C8B-B14F-4D97-AF65-F5344CB8AC3E}">
        <p14:creationId xmlns:p14="http://schemas.microsoft.com/office/powerpoint/2010/main" val="246557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42419-F3D7-47BD-8085-D68D329C6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US" dirty="0"/>
              <a:t>QUESTION 5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RECESSION</a:t>
            </a:r>
            <a:br>
              <a:rPr lang="en-US" dirty="0"/>
            </a:br>
            <a:r>
              <a:rPr lang="en-US" sz="2400" dirty="0"/>
              <a:t>Density curve</a:t>
            </a:r>
            <a:br>
              <a:rPr lang="en-US" sz="4400" dirty="0"/>
            </a:br>
            <a:br>
              <a:rPr lang="en-US" dirty="0"/>
            </a:br>
            <a:r>
              <a:rPr lang="en-US" sz="1800" dirty="0"/>
              <a:t>Employment Status &amp; Job Search Time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0FE000AE-0CB3-415C-A19D-95A995287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169" y="3424428"/>
            <a:ext cx="3633560" cy="2977842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179FACA-77BB-431B-9397-D68C3D5F42A3}"/>
              </a:ext>
            </a:extLst>
          </p:cNvPr>
          <p:cNvGrpSpPr/>
          <p:nvPr/>
        </p:nvGrpSpPr>
        <p:grpSpPr>
          <a:xfrm>
            <a:off x="3697138" y="625684"/>
            <a:ext cx="3633560" cy="2977842"/>
            <a:chOff x="7928175" y="3260396"/>
            <a:chExt cx="3633560" cy="297784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95AD170-7D22-4DDC-947F-D7D7B727D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8175" y="3260396"/>
              <a:ext cx="3633560" cy="2977842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2173CBF-6DB7-426E-860F-25EAA88001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4257" y="5416657"/>
              <a:ext cx="185980" cy="13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D72A62C-3738-4F7E-A835-4C14CEE80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23708" y="5096359"/>
              <a:ext cx="167002" cy="1343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1F93107-D909-48CD-80E5-F2C3231B22A3}"/>
              </a:ext>
            </a:extLst>
          </p:cNvPr>
          <p:cNvSpPr txBox="1"/>
          <p:nvPr/>
        </p:nvSpPr>
        <p:spPr>
          <a:xfrm>
            <a:off x="7446936" y="968643"/>
            <a:ext cx="42930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job search time during recession has increased tremendously compared to the previous years.</a:t>
            </a:r>
          </a:p>
          <a:p>
            <a:endParaRPr lang="en-US" dirty="0"/>
          </a:p>
          <a:p>
            <a:r>
              <a:rPr lang="en-US" dirty="0"/>
              <a:t>The increased job search time has almost remained the same post recession until 2012.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98B602-1693-407A-98AE-9AC9A9F4A7AB}"/>
              </a:ext>
            </a:extLst>
          </p:cNvPr>
          <p:cNvSpPr txBox="1"/>
          <p:nvPr/>
        </p:nvSpPr>
        <p:spPr>
          <a:xfrm>
            <a:off x="3582838" y="4431928"/>
            <a:ext cx="4293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 search time among the unemployed has slightly increased compared to the pre-recession period.</a:t>
            </a:r>
          </a:p>
        </p:txBody>
      </p:sp>
    </p:spTree>
    <p:extLst>
      <p:ext uri="{BB962C8B-B14F-4D97-AF65-F5344CB8AC3E}">
        <p14:creationId xmlns:p14="http://schemas.microsoft.com/office/powerpoint/2010/main" val="2877108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23E31-26BC-4863-BABA-17CAE9182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6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PRIMARY ACTIVITY</a:t>
            </a:r>
            <a:br>
              <a:rPr lang="en-US" dirty="0"/>
            </a:br>
            <a:r>
              <a:rPr lang="en-US" sz="2400" dirty="0"/>
              <a:t>Primary activity in the age group</a:t>
            </a:r>
            <a:br>
              <a:rPr lang="en-US" sz="4400" dirty="0"/>
            </a:br>
            <a:br>
              <a:rPr lang="en-US" dirty="0"/>
            </a:br>
            <a:r>
              <a:rPr lang="en-US" sz="1800" dirty="0"/>
              <a:t>Age &amp; Leisure Activities</a:t>
            </a:r>
            <a:endParaRPr lang="en-US" sz="3200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5C1714C-780C-4989-B2F3-2DE73FE8F1EA}"/>
              </a:ext>
            </a:extLst>
          </p:cNvPr>
          <p:cNvGrpSpPr/>
          <p:nvPr/>
        </p:nvGrpSpPr>
        <p:grpSpPr>
          <a:xfrm>
            <a:off x="3718547" y="1473479"/>
            <a:ext cx="7918995" cy="4012920"/>
            <a:chOff x="3718547" y="1473479"/>
            <a:chExt cx="7918995" cy="4012920"/>
          </a:xfrm>
        </p:grpSpPr>
        <p:pic>
          <p:nvPicPr>
            <p:cNvPr id="5" name="Picture 2" descr="Image result for age generations">
              <a:extLst>
                <a:ext uri="{FF2B5EF4-FFF2-40B4-BE49-F238E27FC236}">
                  <a16:creationId xmlns:a16="http://schemas.microsoft.com/office/drawing/2014/main" id="{1BBFFD2F-7171-4D1B-88E4-333C306FDC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73" t="22776" r="79801" b="45272"/>
            <a:stretch/>
          </p:blipFill>
          <p:spPr bwMode="auto">
            <a:xfrm>
              <a:off x="10398611" y="1473479"/>
              <a:ext cx="1080216" cy="1394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Image result for age generations">
              <a:extLst>
                <a:ext uri="{FF2B5EF4-FFF2-40B4-BE49-F238E27FC236}">
                  <a16:creationId xmlns:a16="http://schemas.microsoft.com/office/drawing/2014/main" id="{7EA989D5-9B1E-4D10-A9E4-55AD6ACA8BF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49" t="21371" r="60208" b="44521"/>
            <a:stretch/>
          </p:blipFill>
          <p:spPr bwMode="auto">
            <a:xfrm>
              <a:off x="8743385" y="1473479"/>
              <a:ext cx="1105487" cy="1394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Image result for age generations">
              <a:extLst>
                <a:ext uri="{FF2B5EF4-FFF2-40B4-BE49-F238E27FC236}">
                  <a16:creationId xmlns:a16="http://schemas.microsoft.com/office/drawing/2014/main" id="{F457B469-0750-4E57-9555-5B914431E6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927" t="22907" r="41747" b="45141"/>
            <a:stretch/>
          </p:blipFill>
          <p:spPr bwMode="auto">
            <a:xfrm>
              <a:off x="7111308" y="1473479"/>
              <a:ext cx="1080216" cy="1394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Image result for age generations">
              <a:extLst>
                <a:ext uri="{FF2B5EF4-FFF2-40B4-BE49-F238E27FC236}">
                  <a16:creationId xmlns:a16="http://schemas.microsoft.com/office/drawing/2014/main" id="{0EA67F9D-578F-46EF-A387-6CBB5D88A57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717" t="23054" r="22957" b="44994"/>
            <a:stretch/>
          </p:blipFill>
          <p:spPr bwMode="auto">
            <a:xfrm>
              <a:off x="5479230" y="1473479"/>
              <a:ext cx="1080216" cy="1394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Image result for age generations">
              <a:extLst>
                <a:ext uri="{FF2B5EF4-FFF2-40B4-BE49-F238E27FC236}">
                  <a16:creationId xmlns:a16="http://schemas.microsoft.com/office/drawing/2014/main" id="{BED1D199-5AEB-4F00-B7A2-8588FA8136C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508" t="23038" r="4167" b="45011"/>
            <a:stretch/>
          </p:blipFill>
          <p:spPr bwMode="auto">
            <a:xfrm>
              <a:off x="3847152" y="1473479"/>
              <a:ext cx="1080216" cy="1394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C723E4E-316E-42D5-9522-185EC9EFDC60}"/>
                </a:ext>
              </a:extLst>
            </p:cNvPr>
            <p:cNvSpPr/>
            <p:nvPr/>
          </p:nvSpPr>
          <p:spPr>
            <a:xfrm>
              <a:off x="3718547" y="3424426"/>
              <a:ext cx="1381549" cy="206197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Terminator 17">
              <a:extLst>
                <a:ext uri="{FF2B5EF4-FFF2-40B4-BE49-F238E27FC236}">
                  <a16:creationId xmlns:a16="http://schemas.microsoft.com/office/drawing/2014/main" id="{14E09894-1B14-4C13-8CBF-3D34C75AE830}"/>
                </a:ext>
              </a:extLst>
            </p:cNvPr>
            <p:cNvSpPr/>
            <p:nvPr/>
          </p:nvSpPr>
          <p:spPr>
            <a:xfrm>
              <a:off x="3718548" y="3206925"/>
              <a:ext cx="1381549" cy="435005"/>
            </a:xfrm>
            <a:prstGeom prst="flowChartTermina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0-19 </a:t>
              </a:r>
              <a:r>
                <a:rPr lang="en-US" dirty="0" err="1"/>
                <a:t>yrs</a:t>
              </a:r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EF36EEA-8BA6-40DE-9F50-EC834B5746AB}"/>
                </a:ext>
              </a:extLst>
            </p:cNvPr>
            <p:cNvSpPr/>
            <p:nvPr/>
          </p:nvSpPr>
          <p:spPr>
            <a:xfrm>
              <a:off x="5352777" y="3424427"/>
              <a:ext cx="1381549" cy="20619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Terminator 19">
              <a:extLst>
                <a:ext uri="{FF2B5EF4-FFF2-40B4-BE49-F238E27FC236}">
                  <a16:creationId xmlns:a16="http://schemas.microsoft.com/office/drawing/2014/main" id="{15C513CC-1AFC-42F0-A1AC-C9F8B8D432A7}"/>
                </a:ext>
              </a:extLst>
            </p:cNvPr>
            <p:cNvSpPr/>
            <p:nvPr/>
          </p:nvSpPr>
          <p:spPr>
            <a:xfrm>
              <a:off x="5352778" y="3206925"/>
              <a:ext cx="1381549" cy="435005"/>
            </a:xfrm>
            <a:prstGeom prst="flowChartTermina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20-29 </a:t>
              </a:r>
              <a:r>
                <a:rPr lang="en-US" dirty="0" err="1"/>
                <a:t>yrs</a:t>
              </a:r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EF30065-FB5C-4072-B406-682DD7481A59}"/>
                </a:ext>
              </a:extLst>
            </p:cNvPr>
            <p:cNvSpPr/>
            <p:nvPr/>
          </p:nvSpPr>
          <p:spPr>
            <a:xfrm>
              <a:off x="6987009" y="3424427"/>
              <a:ext cx="1381549" cy="20619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Terminator 21">
              <a:extLst>
                <a:ext uri="{FF2B5EF4-FFF2-40B4-BE49-F238E27FC236}">
                  <a16:creationId xmlns:a16="http://schemas.microsoft.com/office/drawing/2014/main" id="{5C70E42E-9A38-4139-8A92-D5E86002F24A}"/>
                </a:ext>
              </a:extLst>
            </p:cNvPr>
            <p:cNvSpPr/>
            <p:nvPr/>
          </p:nvSpPr>
          <p:spPr>
            <a:xfrm>
              <a:off x="6987010" y="3206925"/>
              <a:ext cx="1381549" cy="435005"/>
            </a:xfrm>
            <a:prstGeom prst="flowChartTermina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30-49 </a:t>
              </a:r>
              <a:r>
                <a:rPr lang="en-US" dirty="0" err="1"/>
                <a:t>yrs</a:t>
              </a:r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BC2E5F2-3088-4C77-92A1-C235621DC143}"/>
                </a:ext>
              </a:extLst>
            </p:cNvPr>
            <p:cNvSpPr/>
            <p:nvPr/>
          </p:nvSpPr>
          <p:spPr>
            <a:xfrm>
              <a:off x="8621501" y="3424427"/>
              <a:ext cx="1381549" cy="20619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lowchart: Terminator 23">
              <a:extLst>
                <a:ext uri="{FF2B5EF4-FFF2-40B4-BE49-F238E27FC236}">
                  <a16:creationId xmlns:a16="http://schemas.microsoft.com/office/drawing/2014/main" id="{72D19855-073C-4C55-B007-AE9DDFD792A5}"/>
                </a:ext>
              </a:extLst>
            </p:cNvPr>
            <p:cNvSpPr/>
            <p:nvPr/>
          </p:nvSpPr>
          <p:spPr>
            <a:xfrm>
              <a:off x="8621502" y="3206925"/>
              <a:ext cx="1381549" cy="435005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50-69 </a:t>
              </a:r>
              <a:r>
                <a:rPr lang="en-US" dirty="0" err="1"/>
                <a:t>yrs</a:t>
              </a:r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E9CE190-BB61-4EDC-A856-F20CD8CA57C8}"/>
                </a:ext>
              </a:extLst>
            </p:cNvPr>
            <p:cNvSpPr/>
            <p:nvPr/>
          </p:nvSpPr>
          <p:spPr>
            <a:xfrm>
              <a:off x="10255992" y="3424427"/>
              <a:ext cx="1381549" cy="206197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Terminator 25">
              <a:extLst>
                <a:ext uri="{FF2B5EF4-FFF2-40B4-BE49-F238E27FC236}">
                  <a16:creationId xmlns:a16="http://schemas.microsoft.com/office/drawing/2014/main" id="{3B9F9FE0-79C2-41A7-9A1C-247CD78A1A6A}"/>
                </a:ext>
              </a:extLst>
            </p:cNvPr>
            <p:cNvSpPr/>
            <p:nvPr/>
          </p:nvSpPr>
          <p:spPr>
            <a:xfrm>
              <a:off x="10255993" y="3206925"/>
              <a:ext cx="1381549" cy="435005"/>
            </a:xfrm>
            <a:prstGeom prst="flowChartTermina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70+ </a:t>
              </a:r>
              <a:r>
                <a:rPr lang="en-US" dirty="0" err="1"/>
                <a:t>yrs</a:t>
              </a:r>
              <a:endParaRPr lang="en-US" dirty="0"/>
            </a:p>
          </p:txBody>
        </p:sp>
        <p:pic>
          <p:nvPicPr>
            <p:cNvPr id="28" name="Graphic 27" descr="Sleep">
              <a:extLst>
                <a:ext uri="{FF2B5EF4-FFF2-40B4-BE49-F238E27FC236}">
                  <a16:creationId xmlns:a16="http://schemas.microsoft.com/office/drawing/2014/main" id="{B7FB5282-107C-482F-AE7A-26CBA49F4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47152" y="4376130"/>
              <a:ext cx="339706" cy="339706"/>
            </a:xfrm>
            <a:prstGeom prst="rect">
              <a:avLst/>
            </a:prstGeom>
          </p:spPr>
        </p:pic>
        <p:pic>
          <p:nvPicPr>
            <p:cNvPr id="29" name="Graphic 28" descr="Run">
              <a:extLst>
                <a:ext uri="{FF2B5EF4-FFF2-40B4-BE49-F238E27FC236}">
                  <a16:creationId xmlns:a16="http://schemas.microsoft.com/office/drawing/2014/main" id="{4EB15D4F-E815-4708-8B2F-3BCC38E72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847152" y="3819202"/>
              <a:ext cx="339706" cy="339706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200FAAB-1FCC-45C9-B226-8F61D1ECB148}"/>
                </a:ext>
              </a:extLst>
            </p:cNvPr>
            <p:cNvSpPr txBox="1"/>
            <p:nvPr/>
          </p:nvSpPr>
          <p:spPr>
            <a:xfrm>
              <a:off x="4269853" y="3859432"/>
              <a:ext cx="6543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Running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766FD40-DD92-4F9B-BDD4-E2E050D3E4B7}"/>
                </a:ext>
              </a:extLst>
            </p:cNvPr>
            <p:cNvSpPr txBox="1"/>
            <p:nvPr/>
          </p:nvSpPr>
          <p:spPr>
            <a:xfrm>
              <a:off x="4269853" y="4415178"/>
              <a:ext cx="6671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Sleeping</a:t>
              </a:r>
            </a:p>
          </p:txBody>
        </p:sp>
        <p:pic>
          <p:nvPicPr>
            <p:cNvPr id="32" name="Graphic 31" descr="Comb">
              <a:extLst>
                <a:ext uri="{FF2B5EF4-FFF2-40B4-BE49-F238E27FC236}">
                  <a16:creationId xmlns:a16="http://schemas.microsoft.com/office/drawing/2014/main" id="{627C0C50-EFA1-43AB-9C03-A524F90D8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3478">
              <a:off x="3779489" y="5019944"/>
              <a:ext cx="268121" cy="268121"/>
            </a:xfrm>
            <a:prstGeom prst="rect">
              <a:avLst/>
            </a:prstGeom>
          </p:spPr>
        </p:pic>
        <p:pic>
          <p:nvPicPr>
            <p:cNvPr id="33" name="Graphic 32" descr="Suit">
              <a:extLst>
                <a:ext uri="{FF2B5EF4-FFF2-40B4-BE49-F238E27FC236}">
                  <a16:creationId xmlns:a16="http://schemas.microsoft.com/office/drawing/2014/main" id="{F342B96A-CB82-45A2-BD71-70D1B60287F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904147" y="4970924"/>
              <a:ext cx="365706" cy="365706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0935798-DA4D-4E4B-8E85-D9509A8E7DFA}"/>
                </a:ext>
              </a:extLst>
            </p:cNvPr>
            <p:cNvSpPr txBox="1"/>
            <p:nvPr/>
          </p:nvSpPr>
          <p:spPr>
            <a:xfrm>
              <a:off x="4237108" y="4968537"/>
              <a:ext cx="75533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Grooming</a:t>
              </a:r>
            </a:p>
          </p:txBody>
        </p:sp>
        <p:pic>
          <p:nvPicPr>
            <p:cNvPr id="37" name="Graphic 36" descr="Diaper change">
              <a:extLst>
                <a:ext uri="{FF2B5EF4-FFF2-40B4-BE49-F238E27FC236}">
                  <a16:creationId xmlns:a16="http://schemas.microsoft.com/office/drawing/2014/main" id="{06F95302-66A5-4092-9A12-F99F7CF97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470454" y="4941465"/>
              <a:ext cx="414081" cy="414081"/>
            </a:xfrm>
            <a:prstGeom prst="rect">
              <a:avLst/>
            </a:prstGeom>
          </p:spPr>
        </p:pic>
        <p:pic>
          <p:nvPicPr>
            <p:cNvPr id="39" name="Graphic 38" descr="Employee Badge">
              <a:extLst>
                <a:ext uri="{FF2B5EF4-FFF2-40B4-BE49-F238E27FC236}">
                  <a16:creationId xmlns:a16="http://schemas.microsoft.com/office/drawing/2014/main" id="{0DED6278-0531-4F01-A9E3-64091484A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517917" y="3801886"/>
              <a:ext cx="319156" cy="319156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76427CF-6B40-4A7F-B1E4-1300BCEA27BE}"/>
                </a:ext>
              </a:extLst>
            </p:cNvPr>
            <p:cNvSpPr txBox="1"/>
            <p:nvPr/>
          </p:nvSpPr>
          <p:spPr>
            <a:xfrm>
              <a:off x="5963415" y="4968537"/>
              <a:ext cx="7505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Child care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DD841D8-5C22-40F3-9640-A4C2E0A07B67}"/>
                </a:ext>
              </a:extLst>
            </p:cNvPr>
            <p:cNvSpPr txBox="1"/>
            <p:nvPr/>
          </p:nvSpPr>
          <p:spPr>
            <a:xfrm>
              <a:off x="5934389" y="3859432"/>
              <a:ext cx="79380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Job Search</a:t>
              </a:r>
            </a:p>
          </p:txBody>
        </p:sp>
        <p:pic>
          <p:nvPicPr>
            <p:cNvPr id="43" name="Graphic 42" descr="Magnifying glass">
              <a:extLst>
                <a:ext uri="{FF2B5EF4-FFF2-40B4-BE49-F238E27FC236}">
                  <a16:creationId xmlns:a16="http://schemas.microsoft.com/office/drawing/2014/main" id="{5B9293BB-6FF8-4538-B1DC-81E51E6F3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701805" y="3932193"/>
              <a:ext cx="261610" cy="261610"/>
            </a:xfrm>
            <a:prstGeom prst="rect">
              <a:avLst/>
            </a:prstGeom>
          </p:spPr>
        </p:pic>
        <p:pic>
          <p:nvPicPr>
            <p:cNvPr id="44" name="Graphic 43" descr="Run">
              <a:extLst>
                <a:ext uri="{FF2B5EF4-FFF2-40B4-BE49-F238E27FC236}">
                  <a16:creationId xmlns:a16="http://schemas.microsoft.com/office/drawing/2014/main" id="{3347981B-B96D-433C-9623-131A77344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5507642" y="4389592"/>
              <a:ext cx="339706" cy="339706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35A5DC8-3BFD-474E-A7E6-10107E73193B}"/>
                </a:ext>
              </a:extLst>
            </p:cNvPr>
            <p:cNvSpPr txBox="1"/>
            <p:nvPr/>
          </p:nvSpPr>
          <p:spPr>
            <a:xfrm>
              <a:off x="6011505" y="4433359"/>
              <a:ext cx="6543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Running</a:t>
              </a:r>
            </a:p>
          </p:txBody>
        </p:sp>
        <p:pic>
          <p:nvPicPr>
            <p:cNvPr id="46" name="Graphic 45" descr="Employee Badge">
              <a:extLst>
                <a:ext uri="{FF2B5EF4-FFF2-40B4-BE49-F238E27FC236}">
                  <a16:creationId xmlns:a16="http://schemas.microsoft.com/office/drawing/2014/main" id="{5F55D5A7-98BB-4FBC-B55E-C5AA5DE5C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159114" y="3819202"/>
              <a:ext cx="318467" cy="318467"/>
            </a:xfrm>
            <a:prstGeom prst="rect">
              <a:avLst/>
            </a:prstGeom>
          </p:spPr>
        </p:pic>
        <p:pic>
          <p:nvPicPr>
            <p:cNvPr id="48" name="Graphic 47" descr="Shopping cart">
              <a:extLst>
                <a:ext uri="{FF2B5EF4-FFF2-40B4-BE49-F238E27FC236}">
                  <a16:creationId xmlns:a16="http://schemas.microsoft.com/office/drawing/2014/main" id="{D4683DBC-5AD5-4445-894A-13FD68490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7159113" y="4989271"/>
              <a:ext cx="318467" cy="318467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4E7CB8A-2442-46E8-B1AE-D1AC261D9FCD}"/>
                </a:ext>
              </a:extLst>
            </p:cNvPr>
            <p:cNvSpPr txBox="1"/>
            <p:nvPr/>
          </p:nvSpPr>
          <p:spPr>
            <a:xfrm>
              <a:off x="7605826" y="5017699"/>
              <a:ext cx="7152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Shopping</a:t>
              </a:r>
            </a:p>
          </p:txBody>
        </p:sp>
        <p:pic>
          <p:nvPicPr>
            <p:cNvPr id="51" name="Graphic 50" descr="Diaper change">
              <a:extLst>
                <a:ext uri="{FF2B5EF4-FFF2-40B4-BE49-F238E27FC236}">
                  <a16:creationId xmlns:a16="http://schemas.microsoft.com/office/drawing/2014/main" id="{9DD6EB18-7605-4049-9CBB-ED389AECC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7111308" y="4338942"/>
              <a:ext cx="414081" cy="414081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C247018-B195-4A28-BAA9-6220AA287B32}"/>
                </a:ext>
              </a:extLst>
            </p:cNvPr>
            <p:cNvSpPr txBox="1"/>
            <p:nvPr/>
          </p:nvSpPr>
          <p:spPr>
            <a:xfrm>
              <a:off x="7605826" y="4433359"/>
              <a:ext cx="7505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Child care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1C9AE65-9336-4A70-B304-8566204A7839}"/>
                </a:ext>
              </a:extLst>
            </p:cNvPr>
            <p:cNvSpPr txBox="1"/>
            <p:nvPr/>
          </p:nvSpPr>
          <p:spPr>
            <a:xfrm>
              <a:off x="7730263" y="3858250"/>
              <a:ext cx="3770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Job</a:t>
              </a:r>
            </a:p>
          </p:txBody>
        </p:sp>
        <p:pic>
          <p:nvPicPr>
            <p:cNvPr id="56" name="Graphic 55" descr="Person in wheelchair">
              <a:extLst>
                <a:ext uri="{FF2B5EF4-FFF2-40B4-BE49-F238E27FC236}">
                  <a16:creationId xmlns:a16="http://schemas.microsoft.com/office/drawing/2014/main" id="{E9A99E48-217E-4F73-9D35-502BAD55F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8776570" y="4389592"/>
              <a:ext cx="322678" cy="322678"/>
            </a:xfrm>
            <a:prstGeom prst="rect">
              <a:avLst/>
            </a:prstGeom>
          </p:spPr>
        </p:pic>
        <p:pic>
          <p:nvPicPr>
            <p:cNvPr id="57" name="Graphic 56" descr="Golf">
              <a:extLst>
                <a:ext uri="{FF2B5EF4-FFF2-40B4-BE49-F238E27FC236}">
                  <a16:creationId xmlns:a16="http://schemas.microsoft.com/office/drawing/2014/main" id="{3EE6D9F4-9218-4411-BB36-5E4E53F62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8743385" y="3783910"/>
              <a:ext cx="389049" cy="389049"/>
            </a:xfrm>
            <a:prstGeom prst="rect">
              <a:avLst/>
            </a:prstGeom>
          </p:spPr>
        </p:pic>
        <p:pic>
          <p:nvPicPr>
            <p:cNvPr id="58" name="Graphic 57" descr="Pasta">
              <a:extLst>
                <a:ext uri="{FF2B5EF4-FFF2-40B4-BE49-F238E27FC236}">
                  <a16:creationId xmlns:a16="http://schemas.microsoft.com/office/drawing/2014/main" id="{37D1D217-0486-43CA-BFAA-0F7C78D24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8743385" y="4915046"/>
              <a:ext cx="389049" cy="389049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32D4A60-E9E1-4E51-B78B-ACBEC3F76063}"/>
                </a:ext>
              </a:extLst>
            </p:cNvPr>
            <p:cNvSpPr txBox="1"/>
            <p:nvPr/>
          </p:nvSpPr>
          <p:spPr>
            <a:xfrm>
              <a:off x="9099248" y="4394366"/>
              <a:ext cx="9268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Volunteering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7C449F8-18C8-4244-B606-C0B81702019A}"/>
                </a:ext>
              </a:extLst>
            </p:cNvPr>
            <p:cNvSpPr txBox="1"/>
            <p:nvPr/>
          </p:nvSpPr>
          <p:spPr>
            <a:xfrm>
              <a:off x="9296128" y="3830659"/>
              <a:ext cx="4235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Golf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49424B6-F491-4A54-B5F5-24488AB4092A}"/>
                </a:ext>
              </a:extLst>
            </p:cNvPr>
            <p:cNvSpPr txBox="1"/>
            <p:nvPr/>
          </p:nvSpPr>
          <p:spPr>
            <a:xfrm>
              <a:off x="9212447" y="5017699"/>
              <a:ext cx="7697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Food prep</a:t>
              </a:r>
            </a:p>
          </p:txBody>
        </p:sp>
        <p:pic>
          <p:nvPicPr>
            <p:cNvPr id="62" name="Graphic 61" descr="Users">
              <a:extLst>
                <a:ext uri="{FF2B5EF4-FFF2-40B4-BE49-F238E27FC236}">
                  <a16:creationId xmlns:a16="http://schemas.microsoft.com/office/drawing/2014/main" id="{68CFA2FB-16C0-425C-A606-42CD66F61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10397533" y="3816556"/>
              <a:ext cx="323756" cy="323756"/>
            </a:xfrm>
            <a:prstGeom prst="rect">
              <a:avLst/>
            </a:prstGeom>
          </p:spPr>
        </p:pic>
        <p:pic>
          <p:nvPicPr>
            <p:cNvPr id="63" name="Graphic 62" descr="Television">
              <a:extLst>
                <a:ext uri="{FF2B5EF4-FFF2-40B4-BE49-F238E27FC236}">
                  <a16:creationId xmlns:a16="http://schemas.microsoft.com/office/drawing/2014/main" id="{6E9E600C-51B0-48A6-B256-24FBBE3F0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10397533" y="4357814"/>
              <a:ext cx="288840" cy="288840"/>
            </a:xfrm>
            <a:prstGeom prst="rect">
              <a:avLst/>
            </a:prstGeom>
          </p:spPr>
        </p:pic>
        <p:pic>
          <p:nvPicPr>
            <p:cNvPr id="65" name="Graphic 64" descr="Person in wheelchair">
              <a:extLst>
                <a:ext uri="{FF2B5EF4-FFF2-40B4-BE49-F238E27FC236}">
                  <a16:creationId xmlns:a16="http://schemas.microsoft.com/office/drawing/2014/main" id="{65449248-EEA4-4194-BBBD-4A9E32A9F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10398611" y="4968537"/>
              <a:ext cx="322678" cy="322678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6ACA004-D715-4EF1-9405-B8C8933591EE}"/>
                </a:ext>
              </a:extLst>
            </p:cNvPr>
            <p:cNvSpPr txBox="1"/>
            <p:nvPr/>
          </p:nvSpPr>
          <p:spPr>
            <a:xfrm>
              <a:off x="10722839" y="4385659"/>
              <a:ext cx="7729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Television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6D3C1F7-02EF-45CA-932D-E8494DA40460}"/>
                </a:ext>
              </a:extLst>
            </p:cNvPr>
            <p:cNvSpPr txBox="1"/>
            <p:nvPr/>
          </p:nvSpPr>
          <p:spPr>
            <a:xfrm>
              <a:off x="10686373" y="5017699"/>
              <a:ext cx="9268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Volunteering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B2791B0-AD1B-447B-98D6-291C7003CB84}"/>
                </a:ext>
              </a:extLst>
            </p:cNvPr>
            <p:cNvSpPr txBox="1"/>
            <p:nvPr/>
          </p:nvSpPr>
          <p:spPr>
            <a:xfrm>
              <a:off x="10762112" y="3847629"/>
              <a:ext cx="80502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Socializing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610E628F-8185-440B-8788-2D859EBF89BE}"/>
              </a:ext>
            </a:extLst>
          </p:cNvPr>
          <p:cNvSpPr txBox="1"/>
          <p:nvPr/>
        </p:nvSpPr>
        <p:spPr>
          <a:xfrm>
            <a:off x="0" y="6140647"/>
            <a:ext cx="4683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Notes: </a:t>
            </a:r>
          </a:p>
          <a:p>
            <a:r>
              <a:rPr lang="en-US" sz="1200" dirty="0"/>
              <a:t>Predominant activity for every age group is categorized and mentioned</a:t>
            </a:r>
          </a:p>
          <a:p>
            <a:r>
              <a:rPr lang="en-US" sz="1200" dirty="0"/>
              <a:t>Age groups with similar activities are grouped together</a:t>
            </a:r>
          </a:p>
        </p:txBody>
      </p:sp>
    </p:spTree>
    <p:extLst>
      <p:ext uri="{BB962C8B-B14F-4D97-AF65-F5344CB8AC3E}">
        <p14:creationId xmlns:p14="http://schemas.microsoft.com/office/powerpoint/2010/main" val="2975555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23E31-26BC-4863-BABA-17CAE9182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7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SIGNIFICANT VARIABLES</a:t>
            </a:r>
            <a:br>
              <a:rPr lang="en-US" dirty="0"/>
            </a:br>
            <a:r>
              <a:rPr lang="en-US" sz="2400" dirty="0"/>
              <a:t>Spearman Correlation</a:t>
            </a:r>
            <a:br>
              <a:rPr lang="en-US" sz="4400" dirty="0"/>
            </a:br>
            <a:br>
              <a:rPr lang="en-US" dirty="0"/>
            </a:b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FA544A-DF24-4C42-BA83-E3D36FBB2046}"/>
              </a:ext>
            </a:extLst>
          </p:cNvPr>
          <p:cNvSpPr txBox="1"/>
          <p:nvPr/>
        </p:nvSpPr>
        <p:spPr>
          <a:xfrm>
            <a:off x="0" y="6140647"/>
            <a:ext cx="3828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Notes: </a:t>
            </a:r>
          </a:p>
          <a:p>
            <a:r>
              <a:rPr lang="en-US" sz="1200" dirty="0"/>
              <a:t>Spearman correlation used as the variables are not normal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9A2D677-DEA7-4AF8-A02B-6EDB42C56275}"/>
              </a:ext>
            </a:extLst>
          </p:cNvPr>
          <p:cNvSpPr txBox="1"/>
          <p:nvPr/>
        </p:nvSpPr>
        <p:spPr>
          <a:xfrm>
            <a:off x="3676835" y="131944"/>
            <a:ext cx="7801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Point to Note:</a:t>
            </a:r>
          </a:p>
          <a:p>
            <a:r>
              <a:rPr lang="en-US" sz="1200" dirty="0"/>
              <a:t>Weekly Income and Weekly hours worked are outcomes of the Employment Status variable. Hence these variables are not taken into consideration for the modelling techniques.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A8CDAB-5913-4F77-B5C7-A4A62706450F}"/>
              </a:ext>
            </a:extLst>
          </p:cNvPr>
          <p:cNvGrpSpPr/>
          <p:nvPr/>
        </p:nvGrpSpPr>
        <p:grpSpPr>
          <a:xfrm>
            <a:off x="4762685" y="778275"/>
            <a:ext cx="5175681" cy="4601183"/>
            <a:chOff x="3605813" y="1423315"/>
            <a:chExt cx="4712563" cy="430170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43342AE-5BD9-49C0-B190-3152FCFC5F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885" r="7611" b="1924"/>
            <a:stretch/>
          </p:blipFill>
          <p:spPr>
            <a:xfrm>
              <a:off x="3605813" y="1423315"/>
              <a:ext cx="4712563" cy="430170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B29CF7E-CC93-40B8-AA52-9DB8AF023123}"/>
                </a:ext>
              </a:extLst>
            </p:cNvPr>
            <p:cNvSpPr/>
            <p:nvPr/>
          </p:nvSpPr>
          <p:spPr>
            <a:xfrm>
              <a:off x="6676008" y="2130641"/>
              <a:ext cx="461639" cy="479394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2DBBCB2-5EC3-47E7-A375-4FE3FC3D8F10}"/>
                </a:ext>
              </a:extLst>
            </p:cNvPr>
            <p:cNvSpPr/>
            <p:nvPr/>
          </p:nvSpPr>
          <p:spPr>
            <a:xfrm>
              <a:off x="5572218" y="3259585"/>
              <a:ext cx="461639" cy="479394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E1517EE-514C-4242-BB18-D97070E15480}"/>
                </a:ext>
              </a:extLst>
            </p:cNvPr>
            <p:cNvSpPr/>
            <p:nvPr/>
          </p:nvSpPr>
          <p:spPr>
            <a:xfrm>
              <a:off x="4215414" y="4610470"/>
              <a:ext cx="461639" cy="479394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6978D59-44C0-438D-B586-9D87D84CF04E}"/>
              </a:ext>
            </a:extLst>
          </p:cNvPr>
          <p:cNvSpPr txBox="1"/>
          <p:nvPr/>
        </p:nvSpPr>
        <p:spPr>
          <a:xfrm>
            <a:off x="5059860" y="5479560"/>
            <a:ext cx="53223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Correlated variables: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 and Number of Children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Playing with Children and Caring for Children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Television and Socializing</a:t>
            </a:r>
          </a:p>
        </p:txBody>
      </p:sp>
    </p:spTree>
    <p:extLst>
      <p:ext uri="{BB962C8B-B14F-4D97-AF65-F5344CB8AC3E}">
        <p14:creationId xmlns:p14="http://schemas.microsoft.com/office/powerpoint/2010/main" val="2379049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23E31-26BC-4863-BABA-17CAE9182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7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SIGNIFICANT VARIABLES</a:t>
            </a:r>
            <a:br>
              <a:rPr lang="en-US" dirty="0"/>
            </a:br>
            <a:r>
              <a:rPr lang="en-US" sz="2400" dirty="0"/>
              <a:t>Variable Importance</a:t>
            </a:r>
            <a:br>
              <a:rPr lang="en-US" dirty="0"/>
            </a:br>
            <a:br>
              <a:rPr lang="en-US" dirty="0"/>
            </a:br>
            <a:r>
              <a:rPr lang="en-US" sz="1800" dirty="0"/>
              <a:t>Random Forest &amp; Gradient Boosting</a:t>
            </a:r>
            <a:endParaRPr lang="en-US" sz="2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FA544A-DF24-4C42-BA83-E3D36FBB2046}"/>
              </a:ext>
            </a:extLst>
          </p:cNvPr>
          <p:cNvSpPr txBox="1"/>
          <p:nvPr/>
        </p:nvSpPr>
        <p:spPr>
          <a:xfrm>
            <a:off x="0" y="6140647"/>
            <a:ext cx="5880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Notes: 75% validation train split made on the training dataset</a:t>
            </a:r>
          </a:p>
          <a:p>
            <a:r>
              <a:rPr lang="en-US" sz="1200" dirty="0"/>
              <a:t>Random forest and Gradient Boosting techniques used to arrive at the significant variables</a:t>
            </a:r>
          </a:p>
          <a:p>
            <a:r>
              <a:rPr lang="en-US" sz="1200" dirty="0"/>
              <a:t>Both yielded similar results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9A2D677-DEA7-4AF8-A02B-6EDB42C56275}"/>
              </a:ext>
            </a:extLst>
          </p:cNvPr>
          <p:cNvSpPr txBox="1"/>
          <p:nvPr/>
        </p:nvSpPr>
        <p:spPr>
          <a:xfrm>
            <a:off x="3676835" y="131944"/>
            <a:ext cx="7801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Point to Note:</a:t>
            </a:r>
          </a:p>
          <a:p>
            <a:r>
              <a:rPr lang="en-US" sz="1200" dirty="0"/>
              <a:t>Weekly Income and Weekly hours worked are outcomes of the Employment Status variable. Hence these variables are not taken into consideration for the modelling techniques.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5813F2-B53B-4AA4-B232-BCCC34AC32FE}"/>
              </a:ext>
            </a:extLst>
          </p:cNvPr>
          <p:cNvSpPr txBox="1"/>
          <p:nvPr/>
        </p:nvSpPr>
        <p:spPr>
          <a:xfrm>
            <a:off x="4027236" y="816060"/>
            <a:ext cx="3263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Mean Decrease Accuracy- Random Forest</a:t>
            </a: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A49196DC-B746-470E-9CB1-27EF350707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0647210"/>
              </p:ext>
            </p:extLst>
          </p:nvPr>
        </p:nvGraphicFramePr>
        <p:xfrm>
          <a:off x="3866558" y="3694768"/>
          <a:ext cx="3848137" cy="2478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86FD45A8-B316-4E30-883D-C687133464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418"/>
          <a:stretch/>
        </p:blipFill>
        <p:spPr>
          <a:xfrm rot="5400000">
            <a:off x="4526544" y="615447"/>
            <a:ext cx="2133703" cy="31397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4248448-582F-4046-B691-A040F22F5F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4431"/>
          <a:stretch/>
        </p:blipFill>
        <p:spPr>
          <a:xfrm rot="5400000">
            <a:off x="8712842" y="615446"/>
            <a:ext cx="2133704" cy="31397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AF06AD-C402-46B7-A51E-CA54348DEE1B}"/>
              </a:ext>
            </a:extLst>
          </p:cNvPr>
          <p:cNvSpPr txBox="1"/>
          <p:nvPr/>
        </p:nvSpPr>
        <p:spPr>
          <a:xfrm>
            <a:off x="8164765" y="4183818"/>
            <a:ext cx="32298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5 Significant Variables: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 spent for socializing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 spent for Job Searching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 spent for sleeping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Education Level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026897-132D-4DAA-BFB7-4F3E093AA443}"/>
              </a:ext>
            </a:extLst>
          </p:cNvPr>
          <p:cNvSpPr txBox="1"/>
          <p:nvPr/>
        </p:nvSpPr>
        <p:spPr>
          <a:xfrm>
            <a:off x="8164765" y="819102"/>
            <a:ext cx="2922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Mean Decrease Gini - Random Forest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C2A0C5-51E3-4724-9622-462EA01122AA}"/>
              </a:ext>
            </a:extLst>
          </p:cNvPr>
          <p:cNvSpPr txBox="1"/>
          <p:nvPr/>
        </p:nvSpPr>
        <p:spPr>
          <a:xfrm>
            <a:off x="4199132" y="3386991"/>
            <a:ext cx="3182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Relative Importance – Gradient Boosting</a:t>
            </a:r>
          </a:p>
        </p:txBody>
      </p:sp>
    </p:spTree>
    <p:extLst>
      <p:ext uri="{BB962C8B-B14F-4D97-AF65-F5344CB8AC3E}">
        <p14:creationId xmlns:p14="http://schemas.microsoft.com/office/powerpoint/2010/main" val="1956809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DDA1-9696-486A-810B-0EAD46387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8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PREDICTION</a:t>
            </a:r>
            <a:br>
              <a:rPr lang="en-US" dirty="0"/>
            </a:br>
            <a:r>
              <a:rPr lang="en-US" sz="2400" dirty="0"/>
              <a:t>Confusion Matrix</a:t>
            </a:r>
            <a:br>
              <a:rPr lang="en-US" dirty="0"/>
            </a:br>
            <a:br>
              <a:rPr lang="en-US" dirty="0"/>
            </a:br>
            <a:r>
              <a:rPr lang="en-US" sz="1800" dirty="0"/>
              <a:t>Random Forest &amp; Gradient Boosting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2D44D2-EFCE-4453-94D0-1A40EDDB4652}"/>
              </a:ext>
            </a:extLst>
          </p:cNvPr>
          <p:cNvSpPr txBox="1"/>
          <p:nvPr/>
        </p:nvSpPr>
        <p:spPr>
          <a:xfrm>
            <a:off x="6624682" y="849868"/>
            <a:ext cx="1985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RANDOM FOREST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4C8FFFC-9172-469B-B416-6319B0C35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834446"/>
              </p:ext>
            </p:extLst>
          </p:nvPr>
        </p:nvGraphicFramePr>
        <p:xfrm>
          <a:off x="5897560" y="1516514"/>
          <a:ext cx="5426075" cy="15089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6259">
                  <a:extLst>
                    <a:ext uri="{9D8B030D-6E8A-4147-A177-3AD203B41FA5}">
                      <a16:colId xmlns:a16="http://schemas.microsoft.com/office/drawing/2014/main" val="3958462439"/>
                    </a:ext>
                  </a:extLst>
                </a:gridCol>
                <a:gridCol w="1169366">
                  <a:extLst>
                    <a:ext uri="{9D8B030D-6E8A-4147-A177-3AD203B41FA5}">
                      <a16:colId xmlns:a16="http://schemas.microsoft.com/office/drawing/2014/main" val="1869730875"/>
                    </a:ext>
                  </a:extLst>
                </a:gridCol>
                <a:gridCol w="1027490">
                  <a:extLst>
                    <a:ext uri="{9D8B030D-6E8A-4147-A177-3AD203B41FA5}">
                      <a16:colId xmlns:a16="http://schemas.microsoft.com/office/drawing/2014/main" val="2980315492"/>
                    </a:ext>
                  </a:extLst>
                </a:gridCol>
                <a:gridCol w="988432">
                  <a:extLst>
                    <a:ext uri="{9D8B030D-6E8A-4147-A177-3AD203B41FA5}">
                      <a16:colId xmlns:a16="http://schemas.microsoft.com/office/drawing/2014/main" val="626402933"/>
                    </a:ext>
                  </a:extLst>
                </a:gridCol>
                <a:gridCol w="1124528">
                  <a:extLst>
                    <a:ext uri="{9D8B030D-6E8A-4147-A177-3AD203B41FA5}">
                      <a16:colId xmlns:a16="http://schemas.microsoft.com/office/drawing/2014/main" val="1172666055"/>
                    </a:ext>
                  </a:extLst>
                </a:gridCol>
              </a:tblGrid>
              <a:tr h="339969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TRAIN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VALIDATION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79086"/>
                  </a:ext>
                </a:extLst>
              </a:tr>
              <a:tr h="489028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Employed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Unemployed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Employed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Unemployed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937532"/>
                  </a:ext>
                </a:extLst>
              </a:tr>
              <a:tr h="3399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Employed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3%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12%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3%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12%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84737"/>
                  </a:ext>
                </a:extLst>
              </a:tr>
              <a:tr h="3399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Unemployed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2%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82%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2%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83%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4011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4DD24DF-7BEB-456B-AC21-3C63BF55A9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77969"/>
              </p:ext>
            </p:extLst>
          </p:nvPr>
        </p:nvGraphicFramePr>
        <p:xfrm>
          <a:off x="3946138" y="1516513"/>
          <a:ext cx="1196160" cy="150893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96160">
                  <a:extLst>
                    <a:ext uri="{9D8B030D-6E8A-4147-A177-3AD203B41FA5}">
                      <a16:colId xmlns:a16="http://schemas.microsoft.com/office/drawing/2014/main" val="3115118352"/>
                    </a:ext>
                  </a:extLst>
                </a:gridCol>
              </a:tblGrid>
              <a:tr h="3772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</a:rPr>
                        <a:t>Accuracy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191004"/>
                  </a:ext>
                </a:extLst>
              </a:tr>
              <a:tr h="3772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86%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46902943"/>
                  </a:ext>
                </a:extLst>
              </a:tr>
              <a:tr h="3772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</a:rPr>
                        <a:t>Precision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104667"/>
                  </a:ext>
                </a:extLst>
              </a:tr>
              <a:tr h="3772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20%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4933355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C44CF6B3-DD06-4614-A284-738AC9CCBEA4}"/>
              </a:ext>
            </a:extLst>
          </p:cNvPr>
          <p:cNvSpPr txBox="1"/>
          <p:nvPr/>
        </p:nvSpPr>
        <p:spPr>
          <a:xfrm>
            <a:off x="0" y="6140647"/>
            <a:ext cx="58805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Notes: </a:t>
            </a:r>
          </a:p>
          <a:p>
            <a:r>
              <a:rPr lang="en-US" sz="1200" dirty="0"/>
              <a:t>75% validation train split made on the training dataset</a:t>
            </a:r>
          </a:p>
          <a:p>
            <a:r>
              <a:rPr lang="en-US" sz="1200" dirty="0"/>
              <a:t>Random forest and Gradient Boosting techniques used to arrive at the significant variables</a:t>
            </a:r>
          </a:p>
          <a:p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D5A565-86EE-4358-A597-49F75A86FB38}"/>
              </a:ext>
            </a:extLst>
          </p:cNvPr>
          <p:cNvSpPr txBox="1"/>
          <p:nvPr/>
        </p:nvSpPr>
        <p:spPr>
          <a:xfrm>
            <a:off x="6562726" y="3532185"/>
            <a:ext cx="253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GRADIENT BOOSTING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931D82C3-7681-42CA-ACA9-F2077D13C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722176"/>
              </p:ext>
            </p:extLst>
          </p:nvPr>
        </p:nvGraphicFramePr>
        <p:xfrm>
          <a:off x="6011859" y="4515499"/>
          <a:ext cx="5426075" cy="15089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6259">
                  <a:extLst>
                    <a:ext uri="{9D8B030D-6E8A-4147-A177-3AD203B41FA5}">
                      <a16:colId xmlns:a16="http://schemas.microsoft.com/office/drawing/2014/main" val="3958462439"/>
                    </a:ext>
                  </a:extLst>
                </a:gridCol>
                <a:gridCol w="1169366">
                  <a:extLst>
                    <a:ext uri="{9D8B030D-6E8A-4147-A177-3AD203B41FA5}">
                      <a16:colId xmlns:a16="http://schemas.microsoft.com/office/drawing/2014/main" val="1869730875"/>
                    </a:ext>
                  </a:extLst>
                </a:gridCol>
                <a:gridCol w="1027490">
                  <a:extLst>
                    <a:ext uri="{9D8B030D-6E8A-4147-A177-3AD203B41FA5}">
                      <a16:colId xmlns:a16="http://schemas.microsoft.com/office/drawing/2014/main" val="2980315492"/>
                    </a:ext>
                  </a:extLst>
                </a:gridCol>
                <a:gridCol w="988432">
                  <a:extLst>
                    <a:ext uri="{9D8B030D-6E8A-4147-A177-3AD203B41FA5}">
                      <a16:colId xmlns:a16="http://schemas.microsoft.com/office/drawing/2014/main" val="626402933"/>
                    </a:ext>
                  </a:extLst>
                </a:gridCol>
                <a:gridCol w="1124528">
                  <a:extLst>
                    <a:ext uri="{9D8B030D-6E8A-4147-A177-3AD203B41FA5}">
                      <a16:colId xmlns:a16="http://schemas.microsoft.com/office/drawing/2014/main" val="1172666055"/>
                    </a:ext>
                  </a:extLst>
                </a:gridCol>
              </a:tblGrid>
              <a:tr h="339969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TRAIN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VALIDATION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79086"/>
                  </a:ext>
                </a:extLst>
              </a:tr>
              <a:tr h="489028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Employed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Unemployed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Employed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Unemployed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937532"/>
                  </a:ext>
                </a:extLst>
              </a:tr>
              <a:tr h="3399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Employed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3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4%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3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11%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3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3%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3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84737"/>
                  </a:ext>
                </a:extLst>
              </a:tr>
              <a:tr h="3399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Unemployed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3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2%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3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83%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3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2%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3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83%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40113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3A18D9A2-5819-43A2-B775-A951B9C78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480846"/>
              </p:ext>
            </p:extLst>
          </p:nvPr>
        </p:nvGraphicFramePr>
        <p:xfrm>
          <a:off x="3946138" y="4515499"/>
          <a:ext cx="1196160" cy="150893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96160">
                  <a:extLst>
                    <a:ext uri="{9D8B030D-6E8A-4147-A177-3AD203B41FA5}">
                      <a16:colId xmlns:a16="http://schemas.microsoft.com/office/drawing/2014/main" val="3115118352"/>
                    </a:ext>
                  </a:extLst>
                </a:gridCol>
              </a:tblGrid>
              <a:tr h="3772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</a:rPr>
                        <a:t>Accuracy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191004"/>
                  </a:ext>
                </a:extLst>
              </a:tr>
              <a:tr h="3772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87%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46902943"/>
                  </a:ext>
                </a:extLst>
              </a:tr>
              <a:tr h="3772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</a:rPr>
                        <a:t>Precision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104667"/>
                  </a:ext>
                </a:extLst>
              </a:tr>
              <a:tr h="3772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28%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49333559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2749E9AB-B26C-4B83-BE2D-F71742C2C2C6}"/>
              </a:ext>
            </a:extLst>
          </p:cNvPr>
          <p:cNvSpPr txBox="1"/>
          <p:nvPr/>
        </p:nvSpPr>
        <p:spPr>
          <a:xfrm>
            <a:off x="3676835" y="131944"/>
            <a:ext cx="7801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Point to Note:</a:t>
            </a:r>
          </a:p>
          <a:p>
            <a:r>
              <a:rPr lang="en-US" sz="1200" dirty="0"/>
              <a:t>Weekly Income and Weekly hours worked are outcomes of the Employment Status variable. Hence these variables are not taken into consideration for the modelling techniques.</a:t>
            </a:r>
          </a:p>
        </p:txBody>
      </p:sp>
    </p:spTree>
    <p:extLst>
      <p:ext uri="{BB962C8B-B14F-4D97-AF65-F5344CB8AC3E}">
        <p14:creationId xmlns:p14="http://schemas.microsoft.com/office/powerpoint/2010/main" val="1768520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E5DD8-B598-4207-B514-15BB68F34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8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PREDICTION</a:t>
            </a:r>
            <a:br>
              <a:rPr lang="en-US" dirty="0"/>
            </a:br>
            <a:r>
              <a:rPr lang="en-US" sz="2400" dirty="0"/>
              <a:t>Gains Chart</a:t>
            </a:r>
            <a:br>
              <a:rPr lang="en-US" sz="2400" dirty="0"/>
            </a:br>
            <a:br>
              <a:rPr lang="en-US" dirty="0"/>
            </a:br>
            <a:r>
              <a:rPr lang="en-US" sz="1800" dirty="0"/>
              <a:t>Random Forest &amp; Gradient Boosting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FD9403-082D-4C56-A307-FFB8FBD831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8800" y="734883"/>
            <a:ext cx="6741149" cy="523923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AF74CC2-6510-4FE2-A512-35FBB0E05DB5}"/>
              </a:ext>
            </a:extLst>
          </p:cNvPr>
          <p:cNvSpPr txBox="1"/>
          <p:nvPr/>
        </p:nvSpPr>
        <p:spPr>
          <a:xfrm rot="18996390">
            <a:off x="6176770" y="3216000"/>
            <a:ext cx="13420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Gradient Boosting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02D30B-6045-4D6A-949B-A408C42802F4}"/>
              </a:ext>
            </a:extLst>
          </p:cNvPr>
          <p:cNvSpPr txBox="1"/>
          <p:nvPr/>
        </p:nvSpPr>
        <p:spPr>
          <a:xfrm rot="19183480">
            <a:off x="7589073" y="2314293"/>
            <a:ext cx="1157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Random Forest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57AFDD-D245-4C67-AF05-867F3207C07F}"/>
              </a:ext>
            </a:extLst>
          </p:cNvPr>
          <p:cNvSpPr txBox="1"/>
          <p:nvPr/>
        </p:nvSpPr>
        <p:spPr>
          <a:xfrm rot="19485759">
            <a:off x="9030063" y="1773946"/>
            <a:ext cx="1152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Baseline Model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14FA8A-5372-449F-9B82-EF2B155601E8}"/>
              </a:ext>
            </a:extLst>
          </p:cNvPr>
          <p:cNvSpPr txBox="1"/>
          <p:nvPr/>
        </p:nvSpPr>
        <p:spPr>
          <a:xfrm>
            <a:off x="3676835" y="131944"/>
            <a:ext cx="7801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Point to Note:</a:t>
            </a:r>
          </a:p>
          <a:p>
            <a:r>
              <a:rPr lang="en-US" sz="1200" dirty="0"/>
              <a:t>Weekly Income and Weekly hours worked are outcomes of the Employment Status variable. Hence these variables are not taken into consideration for the modelling techniques.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07A2C7-557C-4A68-9D07-3F9D266D9727}"/>
              </a:ext>
            </a:extLst>
          </p:cNvPr>
          <p:cNvSpPr txBox="1"/>
          <p:nvPr/>
        </p:nvSpPr>
        <p:spPr>
          <a:xfrm>
            <a:off x="0" y="6140647"/>
            <a:ext cx="3587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Notes: </a:t>
            </a:r>
          </a:p>
          <a:p>
            <a:r>
              <a:rPr lang="en-US" sz="1200" dirty="0"/>
              <a:t>75% validation train split made on the training dataset</a:t>
            </a:r>
          </a:p>
          <a:p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500DCA-8D91-4DF2-8935-1721DADBE147}"/>
              </a:ext>
            </a:extLst>
          </p:cNvPr>
          <p:cNvSpPr txBox="1"/>
          <p:nvPr/>
        </p:nvSpPr>
        <p:spPr>
          <a:xfrm>
            <a:off x="4213816" y="6094480"/>
            <a:ext cx="7378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Gradient Boosting chosen as the best modelling and used to predict the test </a:t>
            </a:r>
          </a:p>
        </p:txBody>
      </p:sp>
    </p:spTree>
    <p:extLst>
      <p:ext uri="{BB962C8B-B14F-4D97-AF65-F5344CB8AC3E}">
        <p14:creationId xmlns:p14="http://schemas.microsoft.com/office/powerpoint/2010/main" val="1694018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0EE70-87FE-4623-B4E7-7A0179A66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1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TIME SPENDING PATTERN </a:t>
            </a:r>
            <a:br>
              <a:rPr lang="en-US" dirty="0"/>
            </a:br>
            <a:r>
              <a:rPr lang="en-US" sz="2400" dirty="0"/>
              <a:t>Summary in 2012</a:t>
            </a:r>
            <a:br>
              <a:rPr lang="en-US" sz="2400" dirty="0"/>
            </a:br>
            <a:br>
              <a:rPr lang="en-US" dirty="0"/>
            </a:br>
            <a:r>
              <a:rPr lang="en-US" sz="1800" dirty="0"/>
              <a:t>Time Spent in a day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CA3A5DF-27B3-414B-83E5-7671F2B60D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0539255"/>
              </p:ext>
            </p:extLst>
          </p:nvPr>
        </p:nvGraphicFramePr>
        <p:xfrm>
          <a:off x="2876319" y="1285627"/>
          <a:ext cx="6115282" cy="42867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C5F6572-B3B1-439F-A4CD-7CBBCCDB663A}"/>
              </a:ext>
            </a:extLst>
          </p:cNvPr>
          <p:cNvSpPr txBox="1"/>
          <p:nvPr/>
        </p:nvSpPr>
        <p:spPr>
          <a:xfrm>
            <a:off x="0" y="6140647"/>
            <a:ext cx="58053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Notes:</a:t>
            </a:r>
          </a:p>
          <a:p>
            <a:r>
              <a:rPr lang="en-US" sz="1200" dirty="0"/>
              <a:t>Others include  Housework, Grooming, Food &amp; Drink Prep, Caring for Children, Shopping,</a:t>
            </a:r>
          </a:p>
          <a:p>
            <a:r>
              <a:rPr lang="en-US" sz="1200" dirty="0"/>
              <a:t> Volunteering, Playing with Children, Job Searching, Golfing and Running</a:t>
            </a:r>
          </a:p>
          <a:p>
            <a:r>
              <a:rPr lang="en-US" sz="1200" dirty="0"/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10F5CE-01D4-4F0B-9CB8-1E8D0C601599}"/>
              </a:ext>
            </a:extLst>
          </p:cNvPr>
          <p:cNvSpPr/>
          <p:nvPr/>
        </p:nvSpPr>
        <p:spPr>
          <a:xfrm>
            <a:off x="8877301" y="2425183"/>
            <a:ext cx="26811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Most of the time spent 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Sleeping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Socializing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Television</a:t>
            </a:r>
          </a:p>
        </p:txBody>
      </p:sp>
    </p:spTree>
    <p:extLst>
      <p:ext uri="{BB962C8B-B14F-4D97-AF65-F5344CB8AC3E}">
        <p14:creationId xmlns:p14="http://schemas.microsoft.com/office/powerpoint/2010/main" val="1152708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CA2CB-C16E-4342-BDE0-A03AE1730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TIME SPENDING PATTERN </a:t>
            </a:r>
            <a:br>
              <a:rPr lang="en-US" dirty="0"/>
            </a:br>
            <a:br>
              <a:rPr lang="en-US" sz="2400" dirty="0"/>
            </a:br>
            <a:br>
              <a:rPr lang="en-US" dirty="0"/>
            </a:br>
            <a:r>
              <a:rPr lang="en-US" sz="1800" dirty="0"/>
              <a:t>Age &amp; Average Time Spent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DED3592-314A-484B-AB2E-4C14EF1F1A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4801358"/>
              </p:ext>
            </p:extLst>
          </p:nvPr>
        </p:nvGraphicFramePr>
        <p:xfrm>
          <a:off x="3600451" y="1771840"/>
          <a:ext cx="4991100" cy="3305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D90845AD-2B2D-460A-99A1-B2F4933CF561}"/>
              </a:ext>
            </a:extLst>
          </p:cNvPr>
          <p:cNvSpPr/>
          <p:nvPr/>
        </p:nvSpPr>
        <p:spPr>
          <a:xfrm>
            <a:off x="8743950" y="2025551"/>
            <a:ext cx="28151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Adults sleep less compared to the other age group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Time spent on watching television increases as age increases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Young people run more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A91D8E-5DB4-4BE9-AC1E-E4194E195132}"/>
              </a:ext>
            </a:extLst>
          </p:cNvPr>
          <p:cNvSpPr/>
          <p:nvPr/>
        </p:nvSpPr>
        <p:spPr>
          <a:xfrm>
            <a:off x="8153400" y="1866900"/>
            <a:ext cx="390525" cy="24669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17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C1B9E-226C-47B4-B13D-FF4686DE2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TIME SPENDING PATTERN </a:t>
            </a:r>
            <a:br>
              <a:rPr lang="en-US" dirty="0"/>
            </a:br>
            <a:r>
              <a:rPr lang="en-US" sz="2400" dirty="0"/>
              <a:t>Summary in 2012</a:t>
            </a:r>
            <a:br>
              <a:rPr lang="en-US" sz="2400" dirty="0"/>
            </a:br>
            <a:br>
              <a:rPr lang="en-US" dirty="0"/>
            </a:br>
            <a:r>
              <a:rPr lang="en-US" sz="1800" dirty="0"/>
              <a:t>Education &amp; Activity  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85A5021-5724-4346-B867-918200981A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0178782"/>
              </p:ext>
            </p:extLst>
          </p:nvPr>
        </p:nvGraphicFramePr>
        <p:xfrm>
          <a:off x="3484709" y="1260666"/>
          <a:ext cx="5599112" cy="43275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33BF318-4CA1-4BE3-8A85-ED458033E18D}"/>
              </a:ext>
            </a:extLst>
          </p:cNvPr>
          <p:cNvSpPr/>
          <p:nvPr/>
        </p:nvSpPr>
        <p:spPr>
          <a:xfrm>
            <a:off x="9234777" y="2657386"/>
            <a:ext cx="24238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Time for job search increases as the person gets more education</a:t>
            </a:r>
          </a:p>
        </p:txBody>
      </p:sp>
    </p:spTree>
    <p:extLst>
      <p:ext uri="{BB962C8B-B14F-4D97-AF65-F5344CB8AC3E}">
        <p14:creationId xmlns:p14="http://schemas.microsoft.com/office/powerpoint/2010/main" val="3783813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9A268-1D49-4FEF-A1CF-14E98015B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TIME SPENDING PATTERN </a:t>
            </a:r>
            <a:br>
              <a:rPr lang="en-US" dirty="0"/>
            </a:br>
            <a:r>
              <a:rPr lang="en-US" sz="2400" dirty="0"/>
              <a:t>Summary in 2012</a:t>
            </a:r>
            <a:br>
              <a:rPr lang="en-US" sz="2400" dirty="0"/>
            </a:br>
            <a:br>
              <a:rPr lang="en-US" dirty="0"/>
            </a:br>
            <a:r>
              <a:rPr lang="en-US" sz="1800" dirty="0"/>
              <a:t>Activity Average Time Spent &amp; Gender  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78330B1-D162-477A-BF1D-EA50D4D9F1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9502171"/>
              </p:ext>
            </p:extLst>
          </p:nvPr>
        </p:nvGraphicFramePr>
        <p:xfrm>
          <a:off x="3868738" y="603745"/>
          <a:ext cx="7315200" cy="5121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27EE545-A4D4-4876-B7A6-25F40F4E4536}"/>
              </a:ext>
            </a:extLst>
          </p:cNvPr>
          <p:cNvSpPr txBox="1"/>
          <p:nvPr/>
        </p:nvSpPr>
        <p:spPr>
          <a:xfrm>
            <a:off x="0" y="6140647"/>
            <a:ext cx="2078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Notes:</a:t>
            </a:r>
          </a:p>
          <a:p>
            <a:r>
              <a:rPr lang="en-US" sz="1200" dirty="0"/>
              <a:t>Average Time is given in hours</a:t>
            </a:r>
          </a:p>
        </p:txBody>
      </p:sp>
      <p:pic>
        <p:nvPicPr>
          <p:cNvPr id="8" name="Graphic 7" descr="Woman">
            <a:extLst>
              <a:ext uri="{FF2B5EF4-FFF2-40B4-BE49-F238E27FC236}">
                <a16:creationId xmlns:a16="http://schemas.microsoft.com/office/drawing/2014/main" id="{498EDC06-616F-4153-A212-3305B6CB1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97518" y="3287564"/>
            <a:ext cx="1090706" cy="1090706"/>
          </a:xfrm>
          <a:prstGeom prst="rect">
            <a:avLst/>
          </a:prstGeom>
        </p:spPr>
      </p:pic>
      <p:pic>
        <p:nvPicPr>
          <p:cNvPr id="10" name="Graphic 9" descr="Man">
            <a:extLst>
              <a:ext uri="{FF2B5EF4-FFF2-40B4-BE49-F238E27FC236}">
                <a16:creationId xmlns:a16="http://schemas.microsoft.com/office/drawing/2014/main" id="{61739CFA-9D9E-4640-AC1D-3A79A28FA9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05100" y="3287564"/>
            <a:ext cx="1090707" cy="109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58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Man">
            <a:extLst>
              <a:ext uri="{FF2B5EF4-FFF2-40B4-BE49-F238E27FC236}">
                <a16:creationId xmlns:a16="http://schemas.microsoft.com/office/drawing/2014/main" id="{F13E236A-8609-46D0-8AD6-89A09C1A4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9880" y="1103391"/>
            <a:ext cx="1498516" cy="1627057"/>
          </a:xfrm>
          <a:prstGeom prst="rect">
            <a:avLst/>
          </a:prstGeom>
        </p:spPr>
      </p:pic>
      <p:pic>
        <p:nvPicPr>
          <p:cNvPr id="6" name="Graphic 5" descr="Woman">
            <a:extLst>
              <a:ext uri="{FF2B5EF4-FFF2-40B4-BE49-F238E27FC236}">
                <a16:creationId xmlns:a16="http://schemas.microsoft.com/office/drawing/2014/main" id="{ACF67140-BCC2-43C7-A3FC-2C83113415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9667" y="1128619"/>
            <a:ext cx="1576603" cy="15766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2EA6CF-30FA-4494-B2E4-D21E50142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BABY CARE</a:t>
            </a:r>
            <a:br>
              <a:rPr lang="en-US" dirty="0"/>
            </a:br>
            <a:r>
              <a:rPr lang="en-US" sz="2400" dirty="0"/>
              <a:t>% of time spent in a day per child</a:t>
            </a:r>
            <a:br>
              <a:rPr lang="en-US" sz="2400" dirty="0"/>
            </a:br>
            <a:br>
              <a:rPr lang="en-US" dirty="0"/>
            </a:br>
            <a:r>
              <a:rPr lang="en-US" sz="1800" dirty="0"/>
              <a:t>Education &amp; Gender  </a:t>
            </a:r>
            <a:br>
              <a:rPr lang="en-US" dirty="0"/>
            </a:b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75050C-4A14-4717-86B8-F46C6376DD0D}"/>
              </a:ext>
            </a:extLst>
          </p:cNvPr>
          <p:cNvSpPr txBox="1"/>
          <p:nvPr/>
        </p:nvSpPr>
        <p:spPr>
          <a:xfrm>
            <a:off x="6843759" y="669020"/>
            <a:ext cx="142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300ED9-5FDD-413D-AC23-DC83B7D9B369}"/>
              </a:ext>
            </a:extLst>
          </p:cNvPr>
          <p:cNvSpPr txBox="1"/>
          <p:nvPr/>
        </p:nvSpPr>
        <p:spPr>
          <a:xfrm>
            <a:off x="4846244" y="3424107"/>
            <a:ext cx="142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EDUCATION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4BDBEF-9016-43E4-A863-31E0E1EF0A92}"/>
              </a:ext>
            </a:extLst>
          </p:cNvPr>
          <p:cNvSpPr txBox="1"/>
          <p:nvPr/>
        </p:nvSpPr>
        <p:spPr>
          <a:xfrm>
            <a:off x="3538705" y="3987452"/>
            <a:ext cx="39239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People with an associate degree or who went to college significantly spend more time than every one else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College graduates spend more time than a graduate degree holder</a:t>
            </a:r>
          </a:p>
          <a:p>
            <a:pPr marL="342900" indent="-342900" algn="ctr">
              <a:buFont typeface="+mj-lt"/>
              <a:buAutoNum type="arabicPeriod"/>
            </a:pP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10DE2C-09A3-4F06-9269-0AE64D32D3F8}"/>
              </a:ext>
            </a:extLst>
          </p:cNvPr>
          <p:cNvSpPr txBox="1"/>
          <p:nvPr/>
        </p:nvSpPr>
        <p:spPr>
          <a:xfrm>
            <a:off x="0" y="6140647"/>
            <a:ext cx="4187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Notes: 95% significance tests</a:t>
            </a:r>
          </a:p>
          <a:p>
            <a:r>
              <a:rPr lang="en-US" sz="1200" dirty="0"/>
              <a:t>Kruskal Wallis test – more than 2 category non normal variables </a:t>
            </a:r>
          </a:p>
          <a:p>
            <a:r>
              <a:rPr lang="en-US" sz="1200" dirty="0"/>
              <a:t>Wilcox test – 2 category non normal variables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F3CFC60-659B-4435-AB27-543200BA45BC}"/>
              </a:ext>
            </a:extLst>
          </p:cNvPr>
          <p:cNvSpPr/>
          <p:nvPr/>
        </p:nvSpPr>
        <p:spPr>
          <a:xfrm>
            <a:off x="7808514" y="1445116"/>
            <a:ext cx="3327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Women spend 74% more time to take care of children than men</a:t>
            </a:r>
          </a:p>
        </p:txBody>
      </p:sp>
      <p:pic>
        <p:nvPicPr>
          <p:cNvPr id="22" name="Graphic 21" descr="Man">
            <a:extLst>
              <a:ext uri="{FF2B5EF4-FFF2-40B4-BE49-F238E27FC236}">
                <a16:creationId xmlns:a16="http://schemas.microsoft.com/office/drawing/2014/main" id="{39347834-C946-4651-82C0-872DBAA5543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9779"/>
          <a:stretch/>
        </p:blipFill>
        <p:spPr>
          <a:xfrm>
            <a:off x="5649880" y="1916921"/>
            <a:ext cx="1498516" cy="809298"/>
          </a:xfrm>
          <a:prstGeom prst="rect">
            <a:avLst/>
          </a:prstGeom>
        </p:spPr>
      </p:pic>
      <p:pic>
        <p:nvPicPr>
          <p:cNvPr id="23" name="Graphic 22" descr="Woman">
            <a:extLst>
              <a:ext uri="{FF2B5EF4-FFF2-40B4-BE49-F238E27FC236}">
                <a16:creationId xmlns:a16="http://schemas.microsoft.com/office/drawing/2014/main" id="{A1E4B7BC-9AEC-4DE8-AD06-D05936A40BE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t="32703"/>
          <a:stretch/>
        </p:blipFill>
        <p:spPr>
          <a:xfrm>
            <a:off x="4049666" y="1639428"/>
            <a:ext cx="1576603" cy="10610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6CD533-23FA-4087-AF3C-50CA005536F8}"/>
              </a:ext>
            </a:extLst>
          </p:cNvPr>
          <p:cNvSpPr txBox="1"/>
          <p:nvPr/>
        </p:nvSpPr>
        <p:spPr>
          <a:xfrm>
            <a:off x="4669760" y="1164033"/>
            <a:ext cx="3545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dirty="0"/>
              <a:t>3%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19A91C-2A20-4BE6-A6AC-4BF9307FEFB6}"/>
              </a:ext>
            </a:extLst>
          </p:cNvPr>
          <p:cNvSpPr txBox="1"/>
          <p:nvPr/>
        </p:nvSpPr>
        <p:spPr>
          <a:xfrm>
            <a:off x="6213831" y="1156339"/>
            <a:ext cx="3706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2%</a:t>
            </a:r>
          </a:p>
        </p:txBody>
      </p:sp>
      <p:pic>
        <p:nvPicPr>
          <p:cNvPr id="2052" name="Picture 4" descr="Image result for education icon">
            <a:extLst>
              <a:ext uri="{FF2B5EF4-FFF2-40B4-BE49-F238E27FC236}">
                <a16:creationId xmlns:a16="http://schemas.microsoft.com/office/drawing/2014/main" id="{4D8AB7C6-4E2F-4B75-A7A8-73B9EC3CF4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75" t="82047" r="3375" b="5218"/>
          <a:stretch/>
        </p:blipFill>
        <p:spPr bwMode="auto">
          <a:xfrm>
            <a:off x="10821083" y="4475753"/>
            <a:ext cx="832287" cy="460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education icon">
            <a:extLst>
              <a:ext uri="{FF2B5EF4-FFF2-40B4-BE49-F238E27FC236}">
                <a16:creationId xmlns:a16="http://schemas.microsoft.com/office/drawing/2014/main" id="{80608B18-3290-4633-911F-65D0F06C0B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00" t="79834" r="40359" b="5334"/>
          <a:stretch/>
        </p:blipFill>
        <p:spPr bwMode="auto">
          <a:xfrm>
            <a:off x="7637310" y="4390836"/>
            <a:ext cx="914401" cy="54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Image result for education icon">
            <a:extLst>
              <a:ext uri="{FF2B5EF4-FFF2-40B4-BE49-F238E27FC236}">
                <a16:creationId xmlns:a16="http://schemas.microsoft.com/office/drawing/2014/main" id="{3D79E957-BF3B-45DF-B781-87B747E116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29" t="26120" r="60164" b="51895"/>
          <a:stretch/>
        </p:blipFill>
        <p:spPr bwMode="auto">
          <a:xfrm>
            <a:off x="9874085" y="4359039"/>
            <a:ext cx="590903" cy="57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1456AE9F-0274-4188-BBF3-B37445B82CD2}"/>
              </a:ext>
            </a:extLst>
          </p:cNvPr>
          <p:cNvGrpSpPr/>
          <p:nvPr/>
        </p:nvGrpSpPr>
        <p:grpSpPr>
          <a:xfrm>
            <a:off x="8806778" y="4290230"/>
            <a:ext cx="711212" cy="723480"/>
            <a:chOff x="6964175" y="2611853"/>
            <a:chExt cx="996920" cy="996920"/>
          </a:xfrm>
        </p:grpSpPr>
        <p:pic>
          <p:nvPicPr>
            <p:cNvPr id="29" name="Graphic 28" descr="Tools">
              <a:extLst>
                <a:ext uri="{FF2B5EF4-FFF2-40B4-BE49-F238E27FC236}">
                  <a16:creationId xmlns:a16="http://schemas.microsoft.com/office/drawing/2014/main" id="{917EEDD7-FE68-43B1-8A6C-F842155D4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005435" y="2657425"/>
              <a:ext cx="914400" cy="914400"/>
            </a:xfrm>
            <a:prstGeom prst="rect">
              <a:avLst/>
            </a:prstGeom>
          </p:spPr>
        </p:pic>
        <p:pic>
          <p:nvPicPr>
            <p:cNvPr id="2060" name="Picture 12" descr="Image result for scholar icon">
              <a:extLst>
                <a:ext uri="{FF2B5EF4-FFF2-40B4-BE49-F238E27FC236}">
                  <a16:creationId xmlns:a16="http://schemas.microsoft.com/office/drawing/2014/main" id="{2225F265-1C57-444F-BCD8-53960A6072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4175" y="2611853"/>
              <a:ext cx="996920" cy="996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5EE6E6F-2F63-4F3B-821E-A322C61383D7}"/>
              </a:ext>
            </a:extLst>
          </p:cNvPr>
          <p:cNvSpPr txBox="1"/>
          <p:nvPr/>
        </p:nvSpPr>
        <p:spPr>
          <a:xfrm>
            <a:off x="7901991" y="3843748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116CC1-E824-4A4C-BFD7-3862FF11BBA1}"/>
              </a:ext>
            </a:extLst>
          </p:cNvPr>
          <p:cNvSpPr txBox="1"/>
          <p:nvPr/>
        </p:nvSpPr>
        <p:spPr>
          <a:xfrm>
            <a:off x="9884547" y="3843916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3%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F78FF7-222F-4359-93CF-03C1C40D6F3B}"/>
              </a:ext>
            </a:extLst>
          </p:cNvPr>
          <p:cNvSpPr txBox="1"/>
          <p:nvPr/>
        </p:nvSpPr>
        <p:spPr>
          <a:xfrm>
            <a:off x="8890338" y="3843748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4%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9BC51FD-5192-4155-8A8E-D3AFA6C20876}"/>
              </a:ext>
            </a:extLst>
          </p:cNvPr>
          <p:cNvSpPr txBox="1"/>
          <p:nvPr/>
        </p:nvSpPr>
        <p:spPr>
          <a:xfrm>
            <a:off x="10999821" y="3843748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2%</a:t>
            </a:r>
          </a:p>
        </p:txBody>
      </p:sp>
      <p:sp>
        <p:nvSpPr>
          <p:cNvPr id="2048" name="TextBox 2047">
            <a:extLst>
              <a:ext uri="{FF2B5EF4-FFF2-40B4-BE49-F238E27FC236}">
                <a16:creationId xmlns:a16="http://schemas.microsoft.com/office/drawing/2014/main" id="{28551ED9-0E24-4F0E-8E71-199120858037}"/>
              </a:ext>
            </a:extLst>
          </p:cNvPr>
          <p:cNvSpPr txBox="1"/>
          <p:nvPr/>
        </p:nvSpPr>
        <p:spPr>
          <a:xfrm rot="18849285">
            <a:off x="7461122" y="5197154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&lt; High School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55BB30A-B868-4872-BB91-9C0BB1235B85}"/>
              </a:ext>
            </a:extLst>
          </p:cNvPr>
          <p:cNvSpPr txBox="1"/>
          <p:nvPr/>
        </p:nvSpPr>
        <p:spPr>
          <a:xfrm rot="19114853">
            <a:off x="8717593" y="5149454"/>
            <a:ext cx="7713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GED / </a:t>
            </a:r>
            <a:r>
              <a:rPr lang="en-US" sz="1100" dirty="0" err="1"/>
              <a:t>Voc</a:t>
            </a:r>
            <a:endParaRPr lang="en-US" sz="11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2FB68C-9062-4170-A976-6193D2FFE9A7}"/>
              </a:ext>
            </a:extLst>
          </p:cNvPr>
          <p:cNvSpPr txBox="1"/>
          <p:nvPr/>
        </p:nvSpPr>
        <p:spPr>
          <a:xfrm rot="19180224">
            <a:off x="9581610" y="5197155"/>
            <a:ext cx="11817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College graduate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61C3AB-638F-466E-B696-62F7CCFC5901}"/>
              </a:ext>
            </a:extLst>
          </p:cNvPr>
          <p:cNvSpPr txBox="1"/>
          <p:nvPr/>
        </p:nvSpPr>
        <p:spPr>
          <a:xfrm rot="19340356">
            <a:off x="10288442" y="5243622"/>
            <a:ext cx="15712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Masters/ PHD/ Prof </a:t>
            </a:r>
            <a:r>
              <a:rPr lang="en-US" sz="1100" dirty="0" err="1"/>
              <a:t>Deg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99930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0D781-E3DB-493D-BD91-075699AB6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3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BABY CARE</a:t>
            </a:r>
            <a:br>
              <a:rPr lang="en-US" dirty="0"/>
            </a:br>
            <a:r>
              <a:rPr lang="en-US" sz="2400" dirty="0"/>
              <a:t>% of time spent in a day per child</a:t>
            </a:r>
            <a:br>
              <a:rPr lang="en-US" sz="2800" dirty="0"/>
            </a:br>
            <a:br>
              <a:rPr lang="en-US" dirty="0"/>
            </a:br>
            <a:r>
              <a:rPr lang="en-US" sz="1800" dirty="0"/>
              <a:t>Working hours &amp; Income  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EB231E-92D9-4323-BFAF-83AF2EE38076}"/>
              </a:ext>
            </a:extLst>
          </p:cNvPr>
          <p:cNvSpPr txBox="1"/>
          <p:nvPr/>
        </p:nvSpPr>
        <p:spPr>
          <a:xfrm>
            <a:off x="0" y="6140647"/>
            <a:ext cx="4217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Notes: </a:t>
            </a:r>
          </a:p>
          <a:p>
            <a:r>
              <a:rPr lang="en-US" sz="1200" dirty="0"/>
              <a:t>95% significance tests</a:t>
            </a:r>
          </a:p>
          <a:p>
            <a:r>
              <a:rPr lang="en-US" sz="1200" dirty="0"/>
              <a:t>Kruskal Wallis test – more than 2 category non normal variables 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109FE758-BB15-42E1-A740-EE1F697EB0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2080604"/>
              </p:ext>
            </p:extLst>
          </p:nvPr>
        </p:nvGraphicFramePr>
        <p:xfrm>
          <a:off x="3673429" y="961256"/>
          <a:ext cx="3851321" cy="2620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25A2143-B6D5-4FCB-BCC9-0C4C509985F3}"/>
              </a:ext>
            </a:extLst>
          </p:cNvPr>
          <p:cNvSpPr txBox="1"/>
          <p:nvPr/>
        </p:nvSpPr>
        <p:spPr>
          <a:xfrm>
            <a:off x="7848600" y="1762125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 spent for child care decreases as the work hour increases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ABE2D4-6134-43E8-A3A7-820E5EA16D34}"/>
              </a:ext>
            </a:extLst>
          </p:cNvPr>
          <p:cNvCxnSpPr/>
          <p:nvPr/>
        </p:nvCxnSpPr>
        <p:spPr>
          <a:xfrm>
            <a:off x="4010024" y="1123837"/>
            <a:ext cx="3175246" cy="540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0131C31-A340-4575-BBA7-19E4AD636943}"/>
              </a:ext>
            </a:extLst>
          </p:cNvPr>
          <p:cNvSpPr txBox="1"/>
          <p:nvPr/>
        </p:nvSpPr>
        <p:spPr>
          <a:xfrm>
            <a:off x="4604690" y="754505"/>
            <a:ext cx="1985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WORKING HOURS</a:t>
            </a:r>
          </a:p>
        </p:txBody>
      </p:sp>
      <p:graphicFrame>
        <p:nvGraphicFramePr>
          <p:cNvPr id="15" name="Content Placeholder 3">
            <a:extLst>
              <a:ext uri="{FF2B5EF4-FFF2-40B4-BE49-F238E27FC236}">
                <a16:creationId xmlns:a16="http://schemas.microsoft.com/office/drawing/2014/main" id="{3E2CF008-39F6-44B6-AF61-A867FCEB2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545787"/>
              </p:ext>
            </p:extLst>
          </p:nvPr>
        </p:nvGraphicFramePr>
        <p:xfrm>
          <a:off x="3671987" y="3968452"/>
          <a:ext cx="3851321" cy="2620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811D2D41-6A60-4D15-8358-945559CF3EE8}"/>
              </a:ext>
            </a:extLst>
          </p:cNvPr>
          <p:cNvSpPr txBox="1"/>
          <p:nvPr/>
        </p:nvSpPr>
        <p:spPr>
          <a:xfrm>
            <a:off x="4604689" y="3878705"/>
            <a:ext cx="1985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WEEKLY INCOME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107331-EB8A-4C0B-BC78-7EC317921B66}"/>
              </a:ext>
            </a:extLst>
          </p:cNvPr>
          <p:cNvSpPr txBox="1"/>
          <p:nvPr/>
        </p:nvSpPr>
        <p:spPr>
          <a:xfrm>
            <a:off x="7994894" y="4632192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significant difference among categories of weekly income and time spent with children</a:t>
            </a:r>
          </a:p>
        </p:txBody>
      </p:sp>
    </p:spTree>
    <p:extLst>
      <p:ext uri="{BB962C8B-B14F-4D97-AF65-F5344CB8AC3E}">
        <p14:creationId xmlns:p14="http://schemas.microsoft.com/office/powerpoint/2010/main" val="3596765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633D4-586B-4EFF-AE0F-26D745C76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4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LEISURE TIME</a:t>
            </a:r>
            <a:br>
              <a:rPr lang="en-US" dirty="0"/>
            </a:br>
            <a:r>
              <a:rPr lang="en-US" sz="2000" dirty="0"/>
              <a:t>% of time spent in leisure activities per day</a:t>
            </a:r>
            <a:br>
              <a:rPr lang="en-US" sz="2800" dirty="0"/>
            </a:br>
            <a:br>
              <a:rPr lang="en-US" dirty="0"/>
            </a:br>
            <a:r>
              <a:rPr lang="en-US" sz="1800" dirty="0"/>
              <a:t>Age  &amp; Leisure Time</a:t>
            </a:r>
            <a:br>
              <a:rPr lang="en-US" sz="1800" dirty="0"/>
            </a:b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0F0647-7498-443B-B646-4F235B49DBD0}"/>
              </a:ext>
            </a:extLst>
          </p:cNvPr>
          <p:cNvSpPr txBox="1"/>
          <p:nvPr/>
        </p:nvSpPr>
        <p:spPr>
          <a:xfrm>
            <a:off x="6647787" y="837535"/>
            <a:ext cx="1985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EDFC73-6339-49C5-94F7-266EA6F66042}"/>
              </a:ext>
            </a:extLst>
          </p:cNvPr>
          <p:cNvSpPr txBox="1"/>
          <p:nvPr/>
        </p:nvSpPr>
        <p:spPr>
          <a:xfrm>
            <a:off x="7850294" y="1515957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Middle Aged (25-55 </a:t>
            </a:r>
            <a:r>
              <a:rPr lang="en-US" dirty="0" err="1"/>
              <a:t>yrs</a:t>
            </a:r>
            <a:r>
              <a:rPr lang="en-US" dirty="0"/>
              <a:t>) spend less time for leisure activities compared to other ages</a:t>
            </a:r>
          </a:p>
        </p:txBody>
      </p:sp>
      <p:pic>
        <p:nvPicPr>
          <p:cNvPr id="7" name="Picture 8" descr="Image result for ageing icon">
            <a:extLst>
              <a:ext uri="{FF2B5EF4-FFF2-40B4-BE49-F238E27FC236}">
                <a16:creationId xmlns:a16="http://schemas.microsoft.com/office/drawing/2014/main" id="{0153FEBC-E188-4AE9-9E34-C00D9E8EBF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18" t="4041" r="4445" b="68937"/>
          <a:stretch/>
        </p:blipFill>
        <p:spPr bwMode="auto">
          <a:xfrm>
            <a:off x="5123147" y="2026865"/>
            <a:ext cx="373524" cy="69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Image result for ageing icon">
            <a:extLst>
              <a:ext uri="{FF2B5EF4-FFF2-40B4-BE49-F238E27FC236}">
                <a16:creationId xmlns:a16="http://schemas.microsoft.com/office/drawing/2014/main" id="{E277B8A2-AC61-45C6-BE09-7E8D45D732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60" t="17951" r="71487" b="69048"/>
          <a:stretch/>
        </p:blipFill>
        <p:spPr bwMode="auto">
          <a:xfrm>
            <a:off x="4100039" y="2081052"/>
            <a:ext cx="443749" cy="58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Image result for old age  icon">
            <a:extLst>
              <a:ext uri="{FF2B5EF4-FFF2-40B4-BE49-F238E27FC236}">
                <a16:creationId xmlns:a16="http://schemas.microsoft.com/office/drawing/2014/main" id="{5F9E62B0-4DF2-4718-8BB9-D8F542617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993" y="2081052"/>
            <a:ext cx="373524" cy="58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941817D8-C9E7-4924-BDB4-9A7A963707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0523626"/>
              </p:ext>
            </p:extLst>
          </p:nvPr>
        </p:nvGraphicFramePr>
        <p:xfrm>
          <a:off x="3716338" y="3277264"/>
          <a:ext cx="5275263" cy="3028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1A2F09B-4954-45C0-8200-5F69D86327AE}"/>
              </a:ext>
            </a:extLst>
          </p:cNvPr>
          <p:cNvCxnSpPr>
            <a:cxnSpLocks/>
          </p:cNvCxnSpPr>
          <p:nvPr/>
        </p:nvCxnSpPr>
        <p:spPr>
          <a:xfrm>
            <a:off x="9078913" y="4505325"/>
            <a:ext cx="0" cy="1314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3CAFCE3-2DFD-476C-A064-B8445CF8CCF4}"/>
              </a:ext>
            </a:extLst>
          </p:cNvPr>
          <p:cNvCxnSpPr/>
          <p:nvPr/>
        </p:nvCxnSpPr>
        <p:spPr>
          <a:xfrm flipH="1">
            <a:off x="8886825" y="4505325"/>
            <a:ext cx="1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D9FCB9F-8FF8-4D45-9F68-182A68C3423A}"/>
              </a:ext>
            </a:extLst>
          </p:cNvPr>
          <p:cNvCxnSpPr/>
          <p:nvPr/>
        </p:nvCxnSpPr>
        <p:spPr>
          <a:xfrm flipH="1">
            <a:off x="8858250" y="5810745"/>
            <a:ext cx="2206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CEB5DD8-2A1E-43D2-8725-DED979C30756}"/>
              </a:ext>
            </a:extLst>
          </p:cNvPr>
          <p:cNvCxnSpPr/>
          <p:nvPr/>
        </p:nvCxnSpPr>
        <p:spPr>
          <a:xfrm>
            <a:off x="9078913" y="5162550"/>
            <a:ext cx="169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1A43018-7C2F-404D-B1DB-18042271A078}"/>
              </a:ext>
            </a:extLst>
          </p:cNvPr>
          <p:cNvCxnSpPr>
            <a:cxnSpLocks/>
          </p:cNvCxnSpPr>
          <p:nvPr/>
        </p:nvCxnSpPr>
        <p:spPr>
          <a:xfrm>
            <a:off x="9078913" y="3800475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65D1677-167A-432F-9188-726CD734E187}"/>
              </a:ext>
            </a:extLst>
          </p:cNvPr>
          <p:cNvCxnSpPr>
            <a:cxnSpLocks/>
          </p:cNvCxnSpPr>
          <p:nvPr/>
        </p:nvCxnSpPr>
        <p:spPr>
          <a:xfrm flipH="1">
            <a:off x="8886825" y="3810000"/>
            <a:ext cx="1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83A539C-8612-47B5-9DB2-F7885FE47F8D}"/>
              </a:ext>
            </a:extLst>
          </p:cNvPr>
          <p:cNvCxnSpPr>
            <a:cxnSpLocks/>
          </p:cNvCxnSpPr>
          <p:nvPr/>
        </p:nvCxnSpPr>
        <p:spPr>
          <a:xfrm flipH="1">
            <a:off x="8886825" y="4401045"/>
            <a:ext cx="192088" cy="9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F75BBA3-8918-483D-80A2-7AD67D0FEA51}"/>
              </a:ext>
            </a:extLst>
          </p:cNvPr>
          <p:cNvCxnSpPr>
            <a:cxnSpLocks/>
          </p:cNvCxnSpPr>
          <p:nvPr/>
        </p:nvCxnSpPr>
        <p:spPr>
          <a:xfrm>
            <a:off x="9078913" y="4105275"/>
            <a:ext cx="169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A946ED0-FD52-4B53-8825-4C78554951D7}"/>
              </a:ext>
            </a:extLst>
          </p:cNvPr>
          <p:cNvCxnSpPr/>
          <p:nvPr/>
        </p:nvCxnSpPr>
        <p:spPr>
          <a:xfrm>
            <a:off x="8886825" y="3571875"/>
            <a:ext cx="361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E5325BA-E775-47D7-AAF7-2F0609DAC7A7}"/>
              </a:ext>
            </a:extLst>
          </p:cNvPr>
          <p:cNvSpPr txBox="1"/>
          <p:nvPr/>
        </p:nvSpPr>
        <p:spPr>
          <a:xfrm>
            <a:off x="4062774" y="141576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32%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CD60D83-E354-4F5C-B561-5C34B54B7FED}"/>
              </a:ext>
            </a:extLst>
          </p:cNvPr>
          <p:cNvSpPr txBox="1"/>
          <p:nvPr/>
        </p:nvSpPr>
        <p:spPr>
          <a:xfrm>
            <a:off x="5035776" y="141576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30%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2C9DBB-347E-43E9-8D4C-24E4D1C281DF}"/>
              </a:ext>
            </a:extLst>
          </p:cNvPr>
          <p:cNvSpPr txBox="1"/>
          <p:nvPr/>
        </p:nvSpPr>
        <p:spPr>
          <a:xfrm>
            <a:off x="5886825" y="141576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44%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CCBA662-9C37-4918-821F-C1E7F9BBF70F}"/>
              </a:ext>
            </a:extLst>
          </p:cNvPr>
          <p:cNvSpPr txBox="1"/>
          <p:nvPr/>
        </p:nvSpPr>
        <p:spPr>
          <a:xfrm>
            <a:off x="0" y="6140647"/>
            <a:ext cx="6147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Notes: 95% significance tests</a:t>
            </a:r>
          </a:p>
          <a:p>
            <a:r>
              <a:rPr lang="en-US" sz="1200" dirty="0"/>
              <a:t>Kruskal Wallis test – more than 2 category non normal variables </a:t>
            </a:r>
          </a:p>
          <a:p>
            <a:r>
              <a:rPr lang="en-US" sz="1200" dirty="0"/>
              <a:t>Age is segmented to three equal groups – Young (0-25 </a:t>
            </a:r>
            <a:r>
              <a:rPr lang="en-US" sz="1200" dirty="0" err="1"/>
              <a:t>yr</a:t>
            </a:r>
            <a:r>
              <a:rPr lang="en-US" sz="1200" dirty="0"/>
              <a:t>) ; Middle-aged (25-55 </a:t>
            </a:r>
            <a:r>
              <a:rPr lang="en-US" sz="1200" dirty="0" err="1"/>
              <a:t>yr</a:t>
            </a:r>
            <a:r>
              <a:rPr lang="en-US" sz="1200" dirty="0"/>
              <a:t>) ; Old (55+ </a:t>
            </a:r>
            <a:r>
              <a:rPr lang="en-US" sz="1200" dirty="0" err="1"/>
              <a:t>yr</a:t>
            </a:r>
            <a:r>
              <a:rPr lang="en-US" sz="1200" dirty="0"/>
              <a:t>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BDB7BBD-0EDB-47C1-8060-DDBB2EC3D649}"/>
              </a:ext>
            </a:extLst>
          </p:cNvPr>
          <p:cNvSpPr txBox="1"/>
          <p:nvPr/>
        </p:nvSpPr>
        <p:spPr>
          <a:xfrm>
            <a:off x="9336194" y="3387209"/>
            <a:ext cx="142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Young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E13F596-E8A5-4F37-8452-0FF41244B602}"/>
              </a:ext>
            </a:extLst>
          </p:cNvPr>
          <p:cNvSpPr txBox="1"/>
          <p:nvPr/>
        </p:nvSpPr>
        <p:spPr>
          <a:xfrm>
            <a:off x="9336194" y="3920609"/>
            <a:ext cx="142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Middle Aged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91606D0-8B4D-4964-8452-BC1739EF7541}"/>
              </a:ext>
            </a:extLst>
          </p:cNvPr>
          <p:cNvSpPr txBox="1"/>
          <p:nvPr/>
        </p:nvSpPr>
        <p:spPr>
          <a:xfrm>
            <a:off x="9336194" y="4972711"/>
            <a:ext cx="142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Old</a:t>
            </a:r>
          </a:p>
        </p:txBody>
      </p:sp>
    </p:spTree>
    <p:extLst>
      <p:ext uri="{BB962C8B-B14F-4D97-AF65-F5344CB8AC3E}">
        <p14:creationId xmlns:p14="http://schemas.microsoft.com/office/powerpoint/2010/main" val="2835394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BEA72-6C4E-445D-8EB2-A16307A04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4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LEISURE TIME</a:t>
            </a:r>
            <a:br>
              <a:rPr lang="en-US" dirty="0"/>
            </a:br>
            <a:r>
              <a:rPr lang="en-US" sz="2000" dirty="0"/>
              <a:t>% of time spent in leisure activities per day</a:t>
            </a:r>
            <a:br>
              <a:rPr lang="en-US" sz="2800" dirty="0"/>
            </a:br>
            <a:br>
              <a:rPr lang="en-US" dirty="0"/>
            </a:br>
            <a:r>
              <a:rPr lang="en-US" sz="1800" dirty="0"/>
              <a:t>Weekly Income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A60154-2395-489F-9CDB-3F2314B98CAE}"/>
              </a:ext>
            </a:extLst>
          </p:cNvPr>
          <p:cNvSpPr txBox="1"/>
          <p:nvPr/>
        </p:nvSpPr>
        <p:spPr>
          <a:xfrm>
            <a:off x="6834309" y="559292"/>
            <a:ext cx="1985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WEEKLY INCOME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B4091E-CA21-472C-AD61-D4901E8971EF}"/>
              </a:ext>
            </a:extLst>
          </p:cNvPr>
          <p:cNvSpPr txBox="1"/>
          <p:nvPr/>
        </p:nvSpPr>
        <p:spPr>
          <a:xfrm>
            <a:off x="7953890" y="1676971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 income increases, time spent for leisure activity decreases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25D5BCA-5EF1-4D1A-8682-74221426170F}"/>
              </a:ext>
            </a:extLst>
          </p:cNvPr>
          <p:cNvGrpSpPr/>
          <p:nvPr/>
        </p:nvGrpSpPr>
        <p:grpSpPr>
          <a:xfrm>
            <a:off x="3744913" y="1123836"/>
            <a:ext cx="3933825" cy="2127251"/>
            <a:chOff x="3868738" y="4124325"/>
            <a:chExt cx="3933825" cy="2127251"/>
          </a:xfrm>
        </p:grpSpPr>
        <p:graphicFrame>
          <p:nvGraphicFramePr>
            <p:cNvPr id="7" name="Chart 6">
              <a:extLst>
                <a:ext uri="{FF2B5EF4-FFF2-40B4-BE49-F238E27FC236}">
                  <a16:creationId xmlns:a16="http://schemas.microsoft.com/office/drawing/2014/main" id="{DBBEC1BD-DA21-401E-A484-E3C9AE70AF3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6740022"/>
                </p:ext>
              </p:extLst>
            </p:nvPr>
          </p:nvGraphicFramePr>
          <p:xfrm>
            <a:off x="3868738" y="4124325"/>
            <a:ext cx="3933825" cy="212725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pic>
          <p:nvPicPr>
            <p:cNvPr id="8" name="Picture 2" descr="Image result for coin icon">
              <a:extLst>
                <a:ext uri="{FF2B5EF4-FFF2-40B4-BE49-F238E27FC236}">
                  <a16:creationId xmlns:a16="http://schemas.microsoft.com/office/drawing/2014/main" id="{9ECB4045-E971-4F6D-8C17-33FD1E159A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0854" y="4837917"/>
              <a:ext cx="325414" cy="325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Image result for coin icon">
              <a:extLst>
                <a:ext uri="{FF2B5EF4-FFF2-40B4-BE49-F238E27FC236}">
                  <a16:creationId xmlns:a16="http://schemas.microsoft.com/office/drawing/2014/main" id="{35C6F6A9-7C86-4DF1-97DC-293B4EC926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5605" y="4647633"/>
              <a:ext cx="325414" cy="325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Image result for coin icon">
              <a:extLst>
                <a:ext uri="{FF2B5EF4-FFF2-40B4-BE49-F238E27FC236}">
                  <a16:creationId xmlns:a16="http://schemas.microsoft.com/office/drawing/2014/main" id="{339C73ED-8576-46F4-B0EC-F21031F4B9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6868" y="5506475"/>
              <a:ext cx="325414" cy="325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Image result for coin icon">
              <a:extLst>
                <a:ext uri="{FF2B5EF4-FFF2-40B4-BE49-F238E27FC236}">
                  <a16:creationId xmlns:a16="http://schemas.microsoft.com/office/drawing/2014/main" id="{343E0E84-A60A-4353-B8F9-CA425ADEFB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1619" y="5316191"/>
              <a:ext cx="325414" cy="325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Image result for coin icon">
              <a:extLst>
                <a:ext uri="{FF2B5EF4-FFF2-40B4-BE49-F238E27FC236}">
                  <a16:creationId xmlns:a16="http://schemas.microsoft.com/office/drawing/2014/main" id="{55C985A0-3A45-453E-A79A-1405DC1A64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2569" y="5125907"/>
              <a:ext cx="325414" cy="325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Image result for coin icon">
              <a:extLst>
                <a:ext uri="{FF2B5EF4-FFF2-40B4-BE49-F238E27FC236}">
                  <a16:creationId xmlns:a16="http://schemas.microsoft.com/office/drawing/2014/main" id="{7F404A0D-22E5-4817-80D2-A2B78B6C4F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1627" y="4934625"/>
              <a:ext cx="325414" cy="325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Image result for coin icon">
              <a:extLst>
                <a:ext uri="{FF2B5EF4-FFF2-40B4-BE49-F238E27FC236}">
                  <a16:creationId xmlns:a16="http://schemas.microsoft.com/office/drawing/2014/main" id="{E936B814-6BC4-41A4-A4FE-CE3064596B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5704" y="4406395"/>
              <a:ext cx="325414" cy="325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9B03E913-81FF-481E-A568-2E26B32B58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0736642"/>
              </p:ext>
            </p:extLst>
          </p:nvPr>
        </p:nvGraphicFramePr>
        <p:xfrm>
          <a:off x="3716338" y="3606913"/>
          <a:ext cx="527526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570AFA6-5743-4A72-A8F6-1A89CEB82682}"/>
              </a:ext>
            </a:extLst>
          </p:cNvPr>
          <p:cNvCxnSpPr>
            <a:cxnSpLocks/>
          </p:cNvCxnSpPr>
          <p:nvPr/>
        </p:nvCxnSpPr>
        <p:spPr>
          <a:xfrm>
            <a:off x="9078913" y="4724400"/>
            <a:ext cx="0" cy="1095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2DA71B-4769-4751-A142-4A49DA4FF756}"/>
              </a:ext>
            </a:extLst>
          </p:cNvPr>
          <p:cNvCxnSpPr>
            <a:cxnSpLocks/>
          </p:cNvCxnSpPr>
          <p:nvPr/>
        </p:nvCxnSpPr>
        <p:spPr>
          <a:xfrm flipH="1">
            <a:off x="8858251" y="4714875"/>
            <a:ext cx="22860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526AE3-614B-46C1-8BCD-000A85DA766C}"/>
              </a:ext>
            </a:extLst>
          </p:cNvPr>
          <p:cNvCxnSpPr>
            <a:cxnSpLocks/>
          </p:cNvCxnSpPr>
          <p:nvPr/>
        </p:nvCxnSpPr>
        <p:spPr>
          <a:xfrm flipH="1">
            <a:off x="8858251" y="5810745"/>
            <a:ext cx="2206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DAC5574-D279-481C-9155-776E191EDF6C}"/>
              </a:ext>
            </a:extLst>
          </p:cNvPr>
          <p:cNvCxnSpPr>
            <a:cxnSpLocks/>
          </p:cNvCxnSpPr>
          <p:nvPr/>
        </p:nvCxnSpPr>
        <p:spPr>
          <a:xfrm>
            <a:off x="9078913" y="5162550"/>
            <a:ext cx="169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BE8639B-EDDC-4776-ACC1-06E1E541BD39}"/>
              </a:ext>
            </a:extLst>
          </p:cNvPr>
          <p:cNvCxnSpPr>
            <a:cxnSpLocks/>
          </p:cNvCxnSpPr>
          <p:nvPr/>
        </p:nvCxnSpPr>
        <p:spPr>
          <a:xfrm>
            <a:off x="9078913" y="3738411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AB618D7-2243-44BE-9961-4D0407C7EF8A}"/>
              </a:ext>
            </a:extLst>
          </p:cNvPr>
          <p:cNvCxnSpPr>
            <a:cxnSpLocks/>
          </p:cNvCxnSpPr>
          <p:nvPr/>
        </p:nvCxnSpPr>
        <p:spPr>
          <a:xfrm flipH="1">
            <a:off x="8886825" y="3747936"/>
            <a:ext cx="1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1B7E11D-FA13-47AE-A3D4-51587BDBDE3F}"/>
              </a:ext>
            </a:extLst>
          </p:cNvPr>
          <p:cNvCxnSpPr>
            <a:cxnSpLocks/>
          </p:cNvCxnSpPr>
          <p:nvPr/>
        </p:nvCxnSpPr>
        <p:spPr>
          <a:xfrm flipH="1">
            <a:off x="8886825" y="4338981"/>
            <a:ext cx="192088" cy="9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2AFE4F7-C817-4465-9733-9184FCB5E16B}"/>
              </a:ext>
            </a:extLst>
          </p:cNvPr>
          <p:cNvCxnSpPr>
            <a:cxnSpLocks/>
          </p:cNvCxnSpPr>
          <p:nvPr/>
        </p:nvCxnSpPr>
        <p:spPr>
          <a:xfrm>
            <a:off x="9078913" y="4043211"/>
            <a:ext cx="169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B129D8-98A2-4426-B5DE-BDBCE083CA41}"/>
              </a:ext>
            </a:extLst>
          </p:cNvPr>
          <p:cNvCxnSpPr/>
          <p:nvPr/>
        </p:nvCxnSpPr>
        <p:spPr>
          <a:xfrm>
            <a:off x="8858251" y="4514850"/>
            <a:ext cx="361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0BA043E-9193-42EC-B1EC-291A67A53362}"/>
              </a:ext>
            </a:extLst>
          </p:cNvPr>
          <p:cNvSpPr txBox="1"/>
          <p:nvPr/>
        </p:nvSpPr>
        <p:spPr>
          <a:xfrm>
            <a:off x="0" y="6140647"/>
            <a:ext cx="4301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Notes: 95% significance tests</a:t>
            </a:r>
          </a:p>
          <a:p>
            <a:r>
              <a:rPr lang="en-US" sz="1200" dirty="0"/>
              <a:t>Kruskal Wallis test – more than 2 category non normal variables </a:t>
            </a:r>
          </a:p>
          <a:p>
            <a:r>
              <a:rPr lang="en-US" sz="1200" dirty="0"/>
              <a:t>Weekly income categorized to three equal groups using quantiles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223A8-3F73-42ED-B1AF-8B3C4B659CD2}"/>
              </a:ext>
            </a:extLst>
          </p:cNvPr>
          <p:cNvSpPr txBox="1"/>
          <p:nvPr/>
        </p:nvSpPr>
        <p:spPr>
          <a:xfrm>
            <a:off x="9336087" y="3858545"/>
            <a:ext cx="142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income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8BA773C-8DDE-4D96-83C2-E1299563382C}"/>
              </a:ext>
            </a:extLst>
          </p:cNvPr>
          <p:cNvSpPr txBox="1"/>
          <p:nvPr/>
        </p:nvSpPr>
        <p:spPr>
          <a:xfrm>
            <a:off x="9336086" y="4330184"/>
            <a:ext cx="1912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Medium Income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D93354B-734D-48B9-9F20-73BFC7F49411}"/>
              </a:ext>
            </a:extLst>
          </p:cNvPr>
          <p:cNvSpPr txBox="1"/>
          <p:nvPr/>
        </p:nvSpPr>
        <p:spPr>
          <a:xfrm>
            <a:off x="9336087" y="4996363"/>
            <a:ext cx="142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Income</a:t>
            </a:r>
          </a:p>
        </p:txBody>
      </p:sp>
    </p:spTree>
    <p:extLst>
      <p:ext uri="{BB962C8B-B14F-4D97-AF65-F5344CB8AC3E}">
        <p14:creationId xmlns:p14="http://schemas.microsoft.com/office/powerpoint/2010/main" val="146701527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4359</TotalTime>
  <Words>843</Words>
  <Application>Microsoft Office PowerPoint</Application>
  <PresentationFormat>Widescreen</PresentationFormat>
  <Paragraphs>200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Corbel</vt:lpstr>
      <vt:lpstr>Wingdings 2</vt:lpstr>
      <vt:lpstr>Frame</vt:lpstr>
      <vt:lpstr>ELEMENTARY</vt:lpstr>
      <vt:lpstr>QUESTION 1   TIME SPENDING PATTERN  Summary in 2012  Time Spent in a day </vt:lpstr>
      <vt:lpstr>QUESTION 2  TIME SPENDING PATTERN    Age &amp; Average Time Spent </vt:lpstr>
      <vt:lpstr>QUESTION 2  TIME SPENDING PATTERN  Summary in 2012  Education &amp; Activity   </vt:lpstr>
      <vt:lpstr>QUESTION 2  TIME SPENDING PATTERN  Summary in 2012  Activity Average Time Spent &amp; Gender   </vt:lpstr>
      <vt:lpstr>QUESTION 3   BABY CARE % of time spent in a day per child  Education &amp; Gender   </vt:lpstr>
      <vt:lpstr>QUESTION 3   BABY CARE % of time spent in a day per child  Working hours &amp; Income   </vt:lpstr>
      <vt:lpstr>QUESTION 4   LEISURE TIME % of time spent in leisure activities per day  Age  &amp; Leisure Time </vt:lpstr>
      <vt:lpstr>QUESTION 4   LEISURE TIME % of time spent in leisure activities per day  Weekly Income</vt:lpstr>
      <vt:lpstr>QUESTION 5   RECESSION % Employment status across years  Employment Status &amp; Year</vt:lpstr>
      <vt:lpstr>QUESTION 5   RECESSION Density curve  Employment Status &amp; Job Search Time</vt:lpstr>
      <vt:lpstr>QUESTION 6   PRIMARY ACTIVITY Primary activity in the age group  Age &amp; Leisure Activities</vt:lpstr>
      <vt:lpstr>QUESTION 7   SIGNIFICANT VARIABLES Spearman Correlation  </vt:lpstr>
      <vt:lpstr>QUESTION 7   SIGNIFICANT VARIABLES Variable Importance  Random Forest &amp; Gradient Boosting</vt:lpstr>
      <vt:lpstr>QUESTION 8   PREDICTION Confusion Matrix  Random Forest &amp; Gradient Boosting</vt:lpstr>
      <vt:lpstr>QUESTION 8   PREDICTION Gains Chart  Random Forest &amp; Gradient Boosting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Sadhave Rajasekar</dc:creator>
  <cp:lastModifiedBy>Sadhave Rajasekar</cp:lastModifiedBy>
  <cp:revision>159</cp:revision>
  <dcterms:created xsi:type="dcterms:W3CDTF">2018-03-15T23:46:44Z</dcterms:created>
  <dcterms:modified xsi:type="dcterms:W3CDTF">2018-03-19T00:26:46Z</dcterms:modified>
</cp:coreProperties>
</file>