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72" r:id="rId6"/>
    <p:sldId id="273" r:id="rId7"/>
    <p:sldId id="270" r:id="rId8"/>
    <p:sldId id="258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hamzasafwan/credit-card-fraud-detection/inpu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rmAutofit/>
          </a:bodyPr>
          <a:lstStyle/>
          <a:p>
            <a:r>
              <a:rPr lang="en-US" b="1" dirty="0"/>
              <a:t>Credit Card Fraud Detection </a:t>
            </a:r>
            <a:br>
              <a:rPr lang="en-US" b="1" dirty="0"/>
            </a:br>
            <a:r>
              <a:rPr lang="en-US" sz="3300" b="1" dirty="0"/>
              <a:t>using Machine Learning &amp; Big Data Concepts</a:t>
            </a:r>
            <a:endParaRPr lang="de-CH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Machine Learning &amp; Big Data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Philipp Denzel &amp; Dr. Pavel Sulimov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Date: 28. Oct. 2024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Future Extensions: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46789"/>
            <a:ext cx="9733111" cy="4392539"/>
          </a:xfrm>
        </p:spPr>
        <p:txBody>
          <a:bodyPr>
            <a:normAutofit fontScale="70000" lnSpcReduction="20000"/>
          </a:bodyPr>
          <a:lstStyle/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Graph-Based Analysis</a:t>
            </a:r>
            <a:r>
              <a:rPr lang="en-GB" sz="2400" dirty="0">
                <a:solidFill>
                  <a:schemeClr val="tx1"/>
                </a:solidFill>
              </a:rPr>
              <a:t>: Expand community detection and centrality metrics for deeper fraud insights.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Real-Time Detection</a:t>
            </a:r>
            <a:r>
              <a:rPr lang="en-GB" sz="2400" dirty="0">
                <a:solidFill>
                  <a:schemeClr val="tx1"/>
                </a:solidFill>
              </a:rPr>
              <a:t>: Integrate data streaming for real-time fraud detection, aligning with machine learning at scale concepts.</a:t>
            </a:r>
          </a:p>
          <a:p>
            <a:r>
              <a:rPr lang="en-GB" sz="2400" b="1" dirty="0" err="1">
                <a:solidFill>
                  <a:schemeClr val="tx1"/>
                </a:solidFill>
              </a:rPr>
              <a:t>Dask</a:t>
            </a:r>
            <a:r>
              <a:rPr lang="en-GB" sz="2400" b="1" dirty="0">
                <a:solidFill>
                  <a:schemeClr val="tx1"/>
                </a:solidFill>
              </a:rPr>
              <a:t> for Feature Engineering &amp; Hyperparameter Tuning</a:t>
            </a:r>
            <a:r>
              <a:rPr lang="en-GB" sz="2400" dirty="0">
                <a:solidFill>
                  <a:schemeClr val="tx1"/>
                </a:solidFill>
              </a:rPr>
              <a:t>: Use </a:t>
            </a:r>
            <a:r>
              <a:rPr lang="en-GB" sz="2400" dirty="0" err="1">
                <a:solidFill>
                  <a:schemeClr val="tx1"/>
                </a:solidFill>
              </a:rPr>
              <a:t>Dask</a:t>
            </a:r>
            <a:r>
              <a:rPr lang="en-GB" sz="2400" dirty="0">
                <a:solidFill>
                  <a:schemeClr val="tx1"/>
                </a:solidFill>
              </a:rPr>
              <a:t> to efficiently scale feature engineering and accelerate model tuning.</a:t>
            </a:r>
          </a:p>
          <a:p>
            <a:r>
              <a:rPr lang="en-GB" sz="2300" b="1" dirty="0">
                <a:solidFill>
                  <a:schemeClr val="tx1"/>
                </a:solidFill>
              </a:rPr>
              <a:t>Exploring Further</a:t>
            </a:r>
            <a:r>
              <a:rPr lang="en-GB" sz="2300" dirty="0">
                <a:solidFill>
                  <a:schemeClr val="tx1"/>
                </a:solidFill>
              </a:rPr>
              <a:t>: Random Forest, </a:t>
            </a:r>
            <a:r>
              <a:rPr lang="en-GB" sz="2300" dirty="0" err="1">
                <a:solidFill>
                  <a:schemeClr val="tx1"/>
                </a:solidFill>
              </a:rPr>
              <a:t>XGBoost</a:t>
            </a:r>
            <a:r>
              <a:rPr lang="en-GB" sz="2300" dirty="0">
                <a:solidFill>
                  <a:schemeClr val="tx1"/>
                </a:solidFill>
              </a:rPr>
              <a:t> with refined hyperparameters and enhanced feature engineering to further improve fraud detection performance.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Async I/O for Production</a:t>
            </a:r>
            <a:r>
              <a:rPr lang="en-GB" sz="2400" dirty="0">
                <a:solidFill>
                  <a:schemeClr val="tx1"/>
                </a:solidFill>
              </a:rPr>
              <a:t>: Explore async I/O for non-blocking data processing in real-world deployments.</a:t>
            </a:r>
          </a:p>
          <a:p>
            <a:endParaRPr lang="en-GB" sz="7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Learning Alignment: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extensions leverage advanced machine learning techniques and real-time data handling from the CAS in Machine Intelligence, reinforcing the theoretical and practical skills acquired.</a:t>
            </a:r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6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9836644" cy="4380948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Objective: </a:t>
            </a:r>
          </a:p>
          <a:p>
            <a:r>
              <a:rPr lang="en-US" dirty="0">
                <a:solidFill>
                  <a:schemeClr val="tx1"/>
                </a:solidFill>
              </a:rPr>
              <a:t>To showcase our learnings, I have chosen Credit Card Fraud detection as the focus, aligning with my role in the Business Intelligence department within the Finance domain.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Project Highlights: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ML Models for Fraud Detection:</a:t>
            </a:r>
            <a:r>
              <a:rPr lang="en-GB" sz="1800" dirty="0">
                <a:solidFill>
                  <a:schemeClr val="tx1"/>
                </a:solidFill>
              </a:rPr>
              <a:t> Multiple machine learning models have been implemented, optimizing accuracy through 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Feature Engineering:</a:t>
            </a:r>
            <a:r>
              <a:rPr lang="en-GB" sz="1800" dirty="0">
                <a:solidFill>
                  <a:schemeClr val="tx1"/>
                </a:solidFill>
              </a:rPr>
              <a:t> Developed essential features, such as transaction patterns and </a:t>
            </a:r>
            <a:r>
              <a:rPr lang="en-GB" sz="1800" dirty="0" err="1">
                <a:solidFill>
                  <a:schemeClr val="tx1"/>
                </a:solidFill>
              </a:rPr>
              <a:t>behavioral</a:t>
            </a:r>
            <a:r>
              <a:rPr lang="en-GB" sz="1800" dirty="0">
                <a:solidFill>
                  <a:schemeClr val="tx1"/>
                </a:solidFill>
              </a:rPr>
              <a:t> indicators, to improve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Graph Analysis:</a:t>
            </a:r>
            <a:r>
              <a:rPr lang="en-GB" sz="1800" dirty="0">
                <a:solidFill>
                  <a:schemeClr val="tx1"/>
                </a:solidFill>
              </a:rPr>
              <a:t> Used </a:t>
            </a:r>
            <a:r>
              <a:rPr lang="en-GB" sz="1800" dirty="0" err="1">
                <a:solidFill>
                  <a:schemeClr val="tx1"/>
                </a:solidFill>
              </a:rPr>
              <a:t>Networkx</a:t>
            </a:r>
            <a:r>
              <a:rPr lang="en-GB" sz="1800" dirty="0">
                <a:solidFill>
                  <a:schemeClr val="tx1"/>
                </a:solidFill>
              </a:rPr>
              <a:t> for relationship analysis within transaction data, uncovering complex fraud-related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Big Data Processing:</a:t>
            </a:r>
            <a:r>
              <a:rPr lang="en-GB" sz="1800" dirty="0">
                <a:solidFill>
                  <a:schemeClr val="tx1"/>
                </a:solidFill>
              </a:rPr>
              <a:t> Implemented multiprocessing and </a:t>
            </a:r>
            <a:r>
              <a:rPr lang="en-GB" sz="1800" dirty="0" err="1">
                <a:solidFill>
                  <a:schemeClr val="tx1"/>
                </a:solidFill>
              </a:rPr>
              <a:t>dask</a:t>
            </a:r>
            <a:r>
              <a:rPr lang="en-GB" sz="1800" dirty="0">
                <a:solidFill>
                  <a:schemeClr val="tx1"/>
                </a:solidFill>
              </a:rPr>
              <a:t> for scalable and efficient handling of large datasets.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Learning Alignment: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This project reflects essential Big Data &amp; ML concepts from the CAS syllabus, </a:t>
            </a:r>
            <a:r>
              <a:rPr lang="en-GB" sz="1800" dirty="0" err="1">
                <a:solidFill>
                  <a:schemeClr val="tx1"/>
                </a:solidFill>
              </a:rPr>
              <a:t>sowcasing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thier</a:t>
            </a:r>
            <a:r>
              <a:rPr lang="en-GB" sz="1800" dirty="0">
                <a:solidFill>
                  <a:schemeClr val="tx1"/>
                </a:solidFill>
              </a:rPr>
              <a:t> practical applications in relevant to real-world fraud detection scenarios.</a:t>
            </a:r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638798"/>
          </a:xfrm>
        </p:spPr>
        <p:txBody>
          <a:bodyPr>
            <a:normAutofit/>
          </a:bodyPr>
          <a:lstStyle/>
          <a:p>
            <a:r>
              <a:rPr lang="de-CH" sz="3200" b="1" u="sng" dirty="0">
                <a:solidFill>
                  <a:schemeClr val="tx1"/>
                </a:solidFill>
              </a:rPr>
              <a:t>Dataset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444239"/>
            <a:ext cx="9733111" cy="43469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Source: </a:t>
            </a:r>
            <a:r>
              <a:rPr lang="de-CH" sz="2000" dirty="0" err="1">
                <a:solidFill>
                  <a:schemeClr val="tx1"/>
                </a:solidFill>
              </a:rPr>
              <a:t>Kaggle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Credit</a:t>
            </a:r>
            <a:r>
              <a:rPr lang="de-CH" sz="2000" dirty="0">
                <a:solidFill>
                  <a:schemeClr val="tx1"/>
                </a:solidFill>
              </a:rPr>
              <a:t> Card Fraud </a:t>
            </a:r>
            <a:r>
              <a:rPr lang="de-CH" sz="2000" dirty="0" err="1">
                <a:solidFill>
                  <a:schemeClr val="tx1"/>
                </a:solidFill>
              </a:rPr>
              <a:t>Detection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https://www.kaggle.com/code/hamzasafwan/credit-card-fraud-detection/input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fraudTrain.csv: ~1.2 </a:t>
            </a:r>
            <a:r>
              <a:rPr lang="de-CH" sz="2000" dirty="0" err="1">
                <a:solidFill>
                  <a:schemeClr val="tx1"/>
                </a:solidFill>
              </a:rPr>
              <a:t>million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fraudTest.csv: ~550k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Class Imbalance: </a:t>
            </a:r>
            <a:r>
              <a:rPr lang="de-CH" sz="2000" dirty="0" err="1">
                <a:solidFill>
                  <a:schemeClr val="tx1"/>
                </a:solidFill>
              </a:rPr>
              <a:t>Majority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of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transactions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are</a:t>
            </a:r>
            <a:r>
              <a:rPr lang="de-CH" sz="2000" dirty="0">
                <a:solidFill>
                  <a:schemeClr val="tx1"/>
                </a:solidFill>
              </a:rPr>
              <a:t> non-</a:t>
            </a:r>
            <a:r>
              <a:rPr lang="de-CH" sz="2000" dirty="0" err="1">
                <a:solidFill>
                  <a:schemeClr val="tx1"/>
                </a:solidFill>
              </a:rPr>
              <a:t>fraudulent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challenging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fraud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detection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endParaRPr lang="de-CH" sz="2000" dirty="0">
              <a:solidFill>
                <a:schemeClr val="tx1"/>
              </a:solidFill>
            </a:endParaRPr>
          </a:p>
          <a:p>
            <a:r>
              <a:rPr lang="de-CH" sz="2000" b="1" u="sng" dirty="0">
                <a:solidFill>
                  <a:schemeClr val="tx1"/>
                </a:solidFill>
              </a:rPr>
              <a:t>Key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Transaction Attributes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  <a:r>
              <a:rPr lang="de-CH" sz="2000" dirty="0" err="1">
                <a:solidFill>
                  <a:schemeClr val="tx1"/>
                </a:solidFill>
              </a:rPr>
              <a:t>TransactionAmount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LogTransactionAmount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HighValueTransactionFlag</a:t>
            </a:r>
            <a:r>
              <a:rPr lang="de-CH" sz="2000" dirty="0">
                <a:solidFill>
                  <a:schemeClr val="tx1"/>
                </a:solidFill>
              </a:rPr>
              <a:t>, TransactionCountLast7/14/30Days, AverageTransactionAmountLast7/14/30Days.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Temporal Features</a:t>
            </a:r>
            <a:r>
              <a:rPr lang="de-CH" sz="2000" dirty="0">
                <a:solidFill>
                  <a:schemeClr val="tx1"/>
                </a:solidFill>
              </a:rPr>
              <a:t>: Hour, </a:t>
            </a:r>
            <a:r>
              <a:rPr lang="de-CH" sz="2000" dirty="0" err="1">
                <a:solidFill>
                  <a:schemeClr val="tx1"/>
                </a:solidFill>
              </a:rPr>
              <a:t>HighRiskHour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DayOfWeek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IsWeekend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Behavioral &amp; Geolocation</a:t>
            </a:r>
            <a:r>
              <a:rPr lang="de-CH" sz="2000" dirty="0">
                <a:solidFill>
                  <a:schemeClr val="tx1"/>
                </a:solidFill>
              </a:rPr>
              <a:t>: Transaction </a:t>
            </a:r>
            <a:r>
              <a:rPr lang="de-CH" sz="2000" dirty="0" err="1">
                <a:solidFill>
                  <a:schemeClr val="tx1"/>
                </a:solidFill>
              </a:rPr>
              <a:t>Frequency</a:t>
            </a:r>
            <a:r>
              <a:rPr lang="de-CH" sz="2000" dirty="0">
                <a:solidFill>
                  <a:schemeClr val="tx1"/>
                </a:solidFill>
              </a:rPr>
              <a:t>, </a:t>
            </a:r>
            <a:r>
              <a:rPr lang="de-CH" sz="2000" dirty="0" err="1">
                <a:solidFill>
                  <a:schemeClr val="tx1"/>
                </a:solidFill>
              </a:rPr>
              <a:t>Distance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between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cardholder</a:t>
            </a:r>
            <a:r>
              <a:rPr lang="de-CH" sz="2000" dirty="0">
                <a:solidFill>
                  <a:schemeClr val="tx1"/>
                </a:solidFill>
              </a:rPr>
              <a:t> and </a:t>
            </a:r>
            <a:r>
              <a:rPr lang="de-CH" sz="2000" dirty="0" err="1">
                <a:solidFill>
                  <a:schemeClr val="tx1"/>
                </a:solidFill>
              </a:rPr>
              <a:t>merchant</a:t>
            </a:r>
            <a:r>
              <a:rPr lang="de-CH" sz="2000" dirty="0">
                <a:solidFill>
                  <a:schemeClr val="tx1"/>
                </a:solidFill>
              </a:rPr>
              <a:t>, City </a:t>
            </a:r>
            <a:r>
              <a:rPr lang="de-CH" sz="2000" dirty="0" err="1">
                <a:solidFill>
                  <a:schemeClr val="tx1"/>
                </a:solidFill>
              </a:rPr>
              <a:t>population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u="sng" dirty="0">
                <a:solidFill>
                  <a:schemeClr val="tx1"/>
                </a:solidFill>
              </a:rPr>
              <a:t>Network </a:t>
            </a:r>
            <a:r>
              <a:rPr lang="de-CH" sz="2000" u="sng" dirty="0" err="1">
                <a:solidFill>
                  <a:schemeClr val="tx1"/>
                </a:solidFill>
              </a:rPr>
              <a:t>Metrics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  <a:r>
              <a:rPr lang="de-CH" sz="2000" dirty="0" err="1">
                <a:solidFill>
                  <a:schemeClr val="tx1"/>
                </a:solidFill>
              </a:rPr>
              <a:t>Betweenness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Centrality</a:t>
            </a:r>
            <a:r>
              <a:rPr lang="de-CH" sz="2000" dirty="0">
                <a:solidFill>
                  <a:schemeClr val="tx1"/>
                </a:solidFill>
              </a:rPr>
              <a:t>, Degree, Community.</a:t>
            </a:r>
          </a:p>
        </p:txBody>
      </p:sp>
    </p:spTree>
    <p:extLst>
      <p:ext uri="{BB962C8B-B14F-4D97-AF65-F5344CB8AC3E}">
        <p14:creationId xmlns:p14="http://schemas.microsoft.com/office/powerpoint/2010/main" val="13026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47A227-2F18-D603-B8AF-852BBDFA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50AA-F8CF-BD02-34BE-382EEDDB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GB" sz="3200" b="1" u="sng" dirty="0">
                <a:solidFill>
                  <a:schemeClr val="tx1"/>
                </a:solidFill>
              </a:rPr>
              <a:t>Graph Processing for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98BF3-873E-2B0C-E282-739080C7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278079" cy="5481147"/>
          </a:xfrm>
        </p:spPr>
        <p:txBody>
          <a:bodyPr>
            <a:normAutofit fontScale="55000" lnSpcReduction="20000"/>
          </a:bodyPr>
          <a:lstStyle/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3000" dirty="0">
                <a:solidFill>
                  <a:schemeClr val="tx1"/>
                </a:solidFill>
              </a:rPr>
              <a:t>Leveraged Python’s multiprocessing library to parallelize data processing tasks, significantly reducing feature engineering time.</a:t>
            </a:r>
          </a:p>
          <a:p>
            <a:endParaRPr lang="de-CH" sz="1100" dirty="0">
              <a:solidFill>
                <a:schemeClr val="tx1"/>
              </a:solidFill>
            </a:endParaRPr>
          </a:p>
          <a:p>
            <a:r>
              <a:rPr lang="en-GB" sz="3000" b="1" u="sng" dirty="0">
                <a:solidFill>
                  <a:schemeClr val="tx1"/>
                </a:solidFill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To uncover network-based fraud patterns using graph processing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Model transactions as a network where nodes represent credit cards and merchants, and edges represent transactions with transaction amounts as edge attributes.</a:t>
            </a:r>
          </a:p>
          <a:p>
            <a:endParaRPr lang="en-GB" sz="3000" dirty="0">
              <a:solidFill>
                <a:schemeClr val="tx1"/>
              </a:solidFill>
            </a:endParaRPr>
          </a:p>
          <a:p>
            <a:r>
              <a:rPr lang="en-GB" sz="3000" b="1" dirty="0">
                <a:solidFill>
                  <a:schemeClr val="tx1"/>
                </a:solidFill>
              </a:rPr>
              <a:t>Graph Construction -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b="1" dirty="0">
                <a:solidFill>
                  <a:schemeClr val="tx1"/>
                </a:solidFill>
              </a:rPr>
              <a:t>Tool Used</a:t>
            </a:r>
            <a:r>
              <a:rPr lang="en-GB" sz="3000" dirty="0">
                <a:solidFill>
                  <a:schemeClr val="tx1"/>
                </a:solidFill>
              </a:rPr>
              <a:t>: </a:t>
            </a:r>
            <a:r>
              <a:rPr lang="en-GB" sz="3000" dirty="0" err="1">
                <a:solidFill>
                  <a:schemeClr val="tx1"/>
                </a:solidFill>
              </a:rPr>
              <a:t>NetworkX</a:t>
            </a:r>
            <a:r>
              <a:rPr lang="en-GB" sz="3000" dirty="0">
                <a:solidFill>
                  <a:schemeClr val="tx1"/>
                </a:solidFill>
              </a:rPr>
              <a:t> library in Python.</a:t>
            </a:r>
          </a:p>
          <a:p>
            <a:r>
              <a:rPr lang="en-GB" sz="3000" b="1" dirty="0">
                <a:solidFill>
                  <a:schemeClr val="tx1"/>
                </a:solidFill>
              </a:rPr>
              <a:t>Node Types</a:t>
            </a:r>
            <a:r>
              <a:rPr lang="en-GB" sz="30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Credit Card Nodes: Represent cardholders.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Merchant Nodes: Represent merchants involved in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dirty="0">
                <a:solidFill>
                  <a:schemeClr val="tx1"/>
                </a:solidFill>
              </a:rPr>
              <a:t>Edges</a:t>
            </a:r>
            <a:r>
              <a:rPr lang="en-GB" sz="3000" dirty="0">
                <a:solidFill>
                  <a:schemeClr val="tx1"/>
                </a:solidFill>
              </a:rPr>
              <a:t>: Transaction amounts stored as edge attributes.</a:t>
            </a:r>
          </a:p>
          <a:p>
            <a:endParaRPr lang="en-GB" sz="3000" dirty="0">
              <a:solidFill>
                <a:schemeClr val="tx1"/>
              </a:solidFill>
            </a:endParaRPr>
          </a:p>
          <a:p>
            <a:r>
              <a:rPr lang="en-GB" sz="3000" b="1" dirty="0">
                <a:solidFill>
                  <a:schemeClr val="tx1"/>
                </a:solidFill>
              </a:rPr>
              <a:t>Impact</a:t>
            </a:r>
            <a:endParaRPr lang="en-GB" sz="3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</a:rPr>
              <a:t>This structure allowed detailed analysis of transaction relationships, helping detect hidden patterns in fraud </a:t>
            </a:r>
            <a:r>
              <a:rPr lang="en-GB" sz="3000" dirty="0" err="1">
                <a:solidFill>
                  <a:schemeClr val="tx1"/>
                </a:solidFill>
              </a:rPr>
              <a:t>behavior</a:t>
            </a:r>
            <a:r>
              <a:rPr lang="en-GB" sz="3000" dirty="0">
                <a:solidFill>
                  <a:schemeClr val="tx1"/>
                </a:solidFill>
              </a:rPr>
              <a:t>.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0C59C5-4A2D-6D22-C4CD-4C0AD38A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802-F01A-16CC-90D5-493AF759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GB" sz="3200" b="1" dirty="0"/>
              <a:t>Graph Metrics and Network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680EB-D954-8800-C4CA-B4BB22E4D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278079" cy="5481147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u="sng" dirty="0">
                <a:solidFill>
                  <a:schemeClr val="tx1"/>
                </a:solidFill>
              </a:rPr>
              <a:t>Graph Metrics Applied</a:t>
            </a:r>
            <a:endParaRPr lang="de-CH" sz="20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Degree Calculation</a:t>
            </a:r>
            <a:r>
              <a:rPr lang="en-GB" sz="1400" dirty="0">
                <a:solidFill>
                  <a:schemeClr val="tx1"/>
                </a:solidFill>
              </a:rPr>
              <a:t>: Computed degrees for credit card and merchant nodes to identify high-activity accounts or merchants.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Degree Distribution</a:t>
            </a:r>
            <a:r>
              <a:rPr lang="en-GB" sz="1400" dirty="0">
                <a:solidFill>
                  <a:schemeClr val="tx1"/>
                </a:solidFill>
              </a:rPr>
              <a:t>: Fraud and non-fraud nodes showed similar degree ranges, with non-fraud nodes dominating due to class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Betweenness Centrality</a:t>
            </a:r>
            <a:r>
              <a:rPr lang="en-GB" sz="1400" dirty="0">
                <a:solidFill>
                  <a:schemeClr val="tx1"/>
                </a:solidFill>
              </a:rPr>
              <a:t>: Used to identify nodes that frequently act as intermediaries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Betweenness centrality distribution varied significantly, with fraud nodes showing unique patterns that could indicate higher-risk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Clustering Coefficient</a:t>
            </a:r>
            <a:r>
              <a:rPr lang="en-GB" sz="1400" dirty="0">
                <a:solidFill>
                  <a:schemeClr val="tx1"/>
                </a:solidFill>
              </a:rPr>
              <a:t>: Zero for all nodes, indicating low interconnectedness, which aligns with typical transaction networks where merchants rarely interact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Graph Density</a:t>
            </a:r>
            <a:r>
              <a:rPr lang="en-GB" sz="1400" dirty="0">
                <a:solidFill>
                  <a:schemeClr val="tx1"/>
                </a:solidFill>
              </a:rPr>
              <a:t>: 0.2513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Moderate density, suggesting some level of connectedness but not enough to form highly clustered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Average Degree</a:t>
            </a:r>
            <a:r>
              <a:rPr lang="en-GB" sz="1400" dirty="0">
                <a:solidFill>
                  <a:schemeClr val="tx1"/>
                </a:solidFill>
              </a:rPr>
              <a:t>: 406.18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High degree suggests extensive interactions between credit cards and merchants without forming closed loops, typical in transactional fraud networks.</a:t>
            </a:r>
          </a:p>
          <a:p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B13383-7A4F-2291-73FB-E6EBFFC2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1C4B-A36B-46ED-CDFA-1C076C15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GB" sz="3200" b="1" dirty="0"/>
              <a:t>Graph Metrics and Network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D8560-C37C-85D0-F531-893B23E89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278079" cy="5481147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u="sng" dirty="0">
                <a:solidFill>
                  <a:schemeClr val="tx1"/>
                </a:solidFill>
              </a:rPr>
              <a:t>Community Detection and Key Insights</a:t>
            </a:r>
          </a:p>
          <a:p>
            <a:endParaRPr lang="en-GB" sz="1200" b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Community Detection with Louvain Method</a:t>
            </a:r>
            <a:endParaRPr lang="en-GB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Identified clusters with high fraud rates, particularly among "net" (e-commerce)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Highlighted potential fraud rings and patterns in high-risk communities.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Abandoning Low Betweenness Centrality Nodes</a:t>
            </a:r>
            <a:endParaRPr lang="en-GB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Disconnected, low-betweenness nodes were found to be peripheral and insignificant for fraud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Excluded from further analysis due to low relevance to network’s main fraud patterns.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PageRank for Influence Analysis</a:t>
            </a:r>
            <a:endParaRPr lang="en-GB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PageRank used to pinpoint influential nodes, likely key fraudster accounts or high-risk merchants.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Nodes with high PageRank values highlight potential focal points for fraud activities.</a:t>
            </a:r>
          </a:p>
          <a:p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74DD63-35D0-6C6F-709D-739EF41E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EF8F-2133-75D7-8D91-1E34F30F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1228"/>
            <a:ext cx="10869702" cy="835571"/>
          </a:xfrm>
        </p:spPr>
        <p:txBody>
          <a:bodyPr>
            <a:normAutofit/>
          </a:bodyPr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61522-7679-74CF-FB49-50D030DB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066798"/>
            <a:ext cx="10572368" cy="5559974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u="sng" dirty="0">
                <a:solidFill>
                  <a:schemeClr val="tx1"/>
                </a:solidFill>
              </a:rPr>
              <a:t>Multiprocessing and Parallel Processing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4800" dirty="0">
                <a:solidFill>
                  <a:schemeClr val="tx1"/>
                </a:solidFill>
              </a:rPr>
              <a:t>Leveraged Python’s multiprocessing library to parallelize data processing tasks, significantly reducing feature engineering time.</a:t>
            </a:r>
          </a:p>
          <a:p>
            <a:endParaRPr lang="de-CH" sz="6400" dirty="0">
              <a:solidFill>
                <a:schemeClr val="tx1"/>
              </a:solidFill>
            </a:endParaRPr>
          </a:p>
          <a:p>
            <a:r>
              <a:rPr lang="en-GB" sz="6400" b="1" dirty="0">
                <a:solidFill>
                  <a:schemeClr val="tx1"/>
                </a:solidFill>
              </a:rPr>
              <a:t>Impact of Multiprocessing</a:t>
            </a:r>
          </a:p>
          <a:p>
            <a:endParaRPr lang="en-GB" sz="3000" b="1" dirty="0">
              <a:solidFill>
                <a:schemeClr val="tx1"/>
              </a:solidFill>
            </a:endParaRPr>
          </a:p>
          <a:p>
            <a:r>
              <a:rPr lang="en-GB" sz="4800" b="1" dirty="0">
                <a:solidFill>
                  <a:schemeClr val="tx1"/>
                </a:solidFill>
              </a:rPr>
              <a:t>Distance Calculation</a:t>
            </a:r>
            <a:endParaRPr lang="en-GB" sz="4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Without Multiprocessing</a:t>
            </a:r>
            <a:r>
              <a:rPr lang="en-GB" sz="4800" dirty="0">
                <a:solidFill>
                  <a:schemeClr val="tx1"/>
                </a:solidFill>
              </a:rPr>
              <a:t>: 14 minutes 55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 Multiprocessing (4 cores)</a:t>
            </a:r>
            <a:r>
              <a:rPr lang="en-GB" sz="4800" dirty="0">
                <a:solidFill>
                  <a:schemeClr val="tx1"/>
                </a:solidFill>
              </a:rPr>
              <a:t>: 30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Improvement</a:t>
            </a:r>
            <a:r>
              <a:rPr lang="en-GB" sz="4800" dirty="0">
                <a:solidFill>
                  <a:schemeClr val="tx1"/>
                </a:solidFill>
              </a:rPr>
              <a:t>: </a:t>
            </a:r>
            <a:r>
              <a:rPr lang="en-GB" sz="8000" b="1" dirty="0">
                <a:solidFill>
                  <a:schemeClr val="tx1"/>
                </a:solidFill>
              </a:rPr>
              <a:t>~97% reduction </a:t>
            </a:r>
            <a:r>
              <a:rPr lang="en-GB" sz="4800" dirty="0">
                <a:solidFill>
                  <a:schemeClr val="tx1"/>
                </a:solidFill>
              </a:rPr>
              <a:t>in processing time</a:t>
            </a:r>
          </a:p>
          <a:p>
            <a:endParaRPr lang="en-GB" sz="4800" dirty="0">
              <a:solidFill>
                <a:schemeClr val="tx1"/>
              </a:solidFill>
            </a:endParaRPr>
          </a:p>
          <a:p>
            <a:r>
              <a:rPr lang="en-GB" sz="4800" b="1" dirty="0">
                <a:solidFill>
                  <a:schemeClr val="tx1"/>
                </a:solidFill>
              </a:rPr>
              <a:t>Transaction Frequency Calculation</a:t>
            </a:r>
            <a:endParaRPr lang="en-GB" sz="4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Without Multiprocessing</a:t>
            </a:r>
            <a:r>
              <a:rPr lang="en-GB" sz="4800" dirty="0">
                <a:solidFill>
                  <a:schemeClr val="tx1"/>
                </a:solidFill>
              </a:rPr>
              <a:t>: 5 minutes 32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 Multiprocessing (4 cores)</a:t>
            </a:r>
            <a:r>
              <a:rPr lang="en-GB" sz="4800" dirty="0">
                <a:solidFill>
                  <a:schemeClr val="tx1"/>
                </a:solidFill>
              </a:rPr>
              <a:t>: 59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Improvement</a:t>
            </a:r>
            <a:r>
              <a:rPr lang="en-GB" sz="4800" dirty="0">
                <a:solidFill>
                  <a:schemeClr val="tx1"/>
                </a:solidFill>
              </a:rPr>
              <a:t>: </a:t>
            </a:r>
            <a:r>
              <a:rPr lang="en-GB" sz="8000" b="1" dirty="0">
                <a:solidFill>
                  <a:schemeClr val="tx1"/>
                </a:solidFill>
              </a:rPr>
              <a:t>~82% reduction</a:t>
            </a:r>
            <a:r>
              <a:rPr lang="en-GB" sz="4800" dirty="0">
                <a:solidFill>
                  <a:schemeClr val="tx1"/>
                </a:solidFill>
              </a:rPr>
              <a:t> in processing time</a:t>
            </a:r>
          </a:p>
          <a:p>
            <a:endParaRPr lang="en-GB" sz="4800" dirty="0">
              <a:solidFill>
                <a:schemeClr val="tx1"/>
              </a:solidFill>
            </a:endParaRPr>
          </a:p>
          <a:p>
            <a:r>
              <a:rPr lang="en-GB" sz="4800" b="1" dirty="0">
                <a:solidFill>
                  <a:schemeClr val="tx1"/>
                </a:solidFill>
              </a:rPr>
              <a:t>Betweenness Centrality Calculation</a:t>
            </a:r>
            <a:endParaRPr lang="en-GB" sz="4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Without Multiprocessing</a:t>
            </a:r>
            <a:r>
              <a:rPr lang="en-GB" sz="4800" dirty="0">
                <a:solidFill>
                  <a:schemeClr val="tx1"/>
                </a:solidFill>
              </a:rPr>
              <a:t>: 7 minutes 47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With Multiprocessing (4 cores)</a:t>
            </a:r>
            <a:r>
              <a:rPr lang="en-GB" sz="4800" dirty="0">
                <a:solidFill>
                  <a:schemeClr val="tx1"/>
                </a:solidFill>
              </a:rPr>
              <a:t>: 2 minutes 8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tx1"/>
                </a:solidFill>
              </a:rPr>
              <a:t>Improvement</a:t>
            </a:r>
            <a:r>
              <a:rPr lang="en-GB" sz="4800" dirty="0">
                <a:solidFill>
                  <a:schemeClr val="tx1"/>
                </a:solidFill>
              </a:rPr>
              <a:t>: </a:t>
            </a:r>
            <a:r>
              <a:rPr lang="en-GB" sz="8000" b="1" dirty="0">
                <a:solidFill>
                  <a:schemeClr val="tx1"/>
                </a:solidFill>
              </a:rPr>
              <a:t>~72% reduction</a:t>
            </a:r>
            <a:r>
              <a:rPr lang="en-GB" sz="4800" dirty="0">
                <a:solidFill>
                  <a:schemeClr val="tx1"/>
                </a:solidFill>
              </a:rPr>
              <a:t> in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tx1"/>
                </a:solidFill>
              </a:rPr>
              <a:t>DecisionTrees_Train_logfile_20241103_004328.txt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with a ba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0057ECA-9951-E849-C2A7-B3FB593D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51" y="2523197"/>
            <a:ext cx="5487783" cy="32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66443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Machine Learning at Scale with </a:t>
            </a:r>
            <a:r>
              <a:rPr lang="en-GB" sz="3200" b="1" dirty="0" err="1">
                <a:solidFill>
                  <a:schemeClr val="tx1"/>
                </a:solidFill>
              </a:rPr>
              <a:t>Dask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78" y="991312"/>
            <a:ext cx="10519326" cy="5700045"/>
          </a:xfrm>
        </p:spPr>
        <p:txBody>
          <a:bodyPr>
            <a:noAutofit/>
          </a:bodyPr>
          <a:lstStyle/>
          <a:p>
            <a:endParaRPr lang="en-GB" sz="1200" b="1" u="sng" dirty="0">
              <a:solidFill>
                <a:schemeClr val="tx1"/>
              </a:solidFill>
            </a:endParaRPr>
          </a:p>
          <a:p>
            <a:r>
              <a:rPr lang="en-GB" sz="1800" b="1" u="sng" dirty="0">
                <a:solidFill>
                  <a:schemeClr val="tx1"/>
                </a:solidFill>
              </a:rPr>
              <a:t>Objective</a:t>
            </a:r>
            <a:r>
              <a:rPr lang="en-GB" sz="120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dirty="0">
                <a:solidFill>
                  <a:schemeClr val="tx1"/>
                </a:solidFill>
              </a:rPr>
              <a:t>	Scale up model training for large datasets using </a:t>
            </a:r>
            <a:r>
              <a:rPr lang="en-GB" sz="1200" dirty="0" err="1">
                <a:solidFill>
                  <a:schemeClr val="tx1"/>
                </a:solidFill>
              </a:rPr>
              <a:t>Dask</a:t>
            </a:r>
            <a:r>
              <a:rPr lang="en-GB" sz="1200" dirty="0">
                <a:solidFill>
                  <a:schemeClr val="tx1"/>
                </a:solidFill>
              </a:rPr>
              <a:t> to reduce runtime and improve efficiency.</a:t>
            </a:r>
          </a:p>
          <a:p>
            <a:endParaRPr lang="en-GB" sz="500" b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Why </a:t>
            </a:r>
            <a:r>
              <a:rPr lang="en-GB" sz="1800" b="1" dirty="0" err="1">
                <a:solidFill>
                  <a:schemeClr val="tx1"/>
                </a:solidFill>
              </a:rPr>
              <a:t>Dask</a:t>
            </a:r>
            <a:r>
              <a:rPr lang="en-GB" sz="1800" b="1" dirty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Supports single-machine parallelism, making it ideal for scaling tasks without a full Spark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Seamless integration with Python, allowing for easy use with existing workflows and libraries.</a:t>
            </a:r>
          </a:p>
          <a:p>
            <a:endParaRPr lang="en-GB" sz="500" b="1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My attempts to use DASK to train the model and compare it against the time taken against model trained without DASK </a:t>
            </a:r>
            <a:r>
              <a:rPr lang="en-GB" sz="1400">
                <a:solidFill>
                  <a:schemeClr val="tx1"/>
                </a:solidFill>
              </a:rPr>
              <a:t>is NOT </a:t>
            </a:r>
            <a:r>
              <a:rPr lang="en-GB" sz="1400" dirty="0">
                <a:solidFill>
                  <a:schemeClr val="tx1"/>
                </a:solidFill>
              </a:rPr>
              <a:t>successful.</a:t>
            </a:r>
          </a:p>
          <a:p>
            <a:endParaRPr lang="de-CH" sz="5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Challenges with </a:t>
            </a:r>
            <a:r>
              <a:rPr lang="en-GB" sz="1600" b="1" dirty="0" err="1">
                <a:solidFill>
                  <a:schemeClr val="tx1"/>
                </a:solidFill>
              </a:rPr>
              <a:t>Dask</a:t>
            </a:r>
            <a:r>
              <a:rPr lang="en-GB" sz="1600" b="1" dirty="0">
                <a:solidFill>
                  <a:schemeClr val="tx1"/>
                </a:solidFill>
              </a:rPr>
              <a:t> Integration: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Data Compatibility</a:t>
            </a:r>
            <a:r>
              <a:rPr lang="en-GB" sz="1400" dirty="0">
                <a:solidFill>
                  <a:schemeClr val="tx1"/>
                </a:solidFill>
              </a:rPr>
              <a:t>: Converting large categorical and string data to numerical formats caused unexpected errors and prolonged troubleshooting.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Resource Management</a:t>
            </a:r>
            <a:r>
              <a:rPr lang="en-GB" sz="1400" dirty="0">
                <a:solidFill>
                  <a:schemeClr val="tx1"/>
                </a:solidFill>
              </a:rPr>
              <a:t>: Managing memory and computation overhead became complex with </a:t>
            </a:r>
            <a:r>
              <a:rPr lang="en-GB" sz="1400" dirty="0" err="1">
                <a:solidFill>
                  <a:schemeClr val="tx1"/>
                </a:solidFill>
              </a:rPr>
              <a:t>Dask's</a:t>
            </a:r>
            <a:r>
              <a:rPr lang="en-GB" sz="1400" dirty="0">
                <a:solidFill>
                  <a:schemeClr val="tx1"/>
                </a:solidFill>
              </a:rPr>
              <a:t> large graph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Error Handling</a:t>
            </a:r>
            <a:r>
              <a:rPr lang="en-GB" sz="1400" dirty="0">
                <a:solidFill>
                  <a:schemeClr val="tx1"/>
                </a:solidFill>
              </a:rPr>
              <a:t>: Difficulty in tracing errors with </a:t>
            </a:r>
            <a:r>
              <a:rPr lang="en-GB" sz="1400" dirty="0" err="1">
                <a:solidFill>
                  <a:schemeClr val="tx1"/>
                </a:solidFill>
              </a:rPr>
              <a:t>Dask's</a:t>
            </a:r>
            <a:r>
              <a:rPr lang="en-GB" sz="1400" dirty="0">
                <a:solidFill>
                  <a:schemeClr val="tx1"/>
                </a:solidFill>
              </a:rPr>
              <a:t> distributed computation model impacted development speed.</a:t>
            </a:r>
          </a:p>
          <a:p>
            <a:endParaRPr lang="de-CH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>
            <a:noAutofit/>
          </a:bodyPr>
          <a:lstStyle/>
          <a:p>
            <a:r>
              <a:rPr lang="en-GB" sz="3200" b="1" dirty="0"/>
              <a:t>Final Model Performance Summary</a:t>
            </a:r>
            <a:endParaRPr lang="de-CH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16" y="1316450"/>
            <a:ext cx="10769600" cy="5409488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tx1"/>
                </a:solidFill>
              </a:rPr>
              <a:t>Model </a:t>
            </a:r>
            <a:r>
              <a:rPr lang="en-US" sz="2200" b="1" u="sng" dirty="0" err="1">
                <a:solidFill>
                  <a:schemeClr val="tx1"/>
                </a:solidFill>
              </a:rPr>
              <a:t>Comparision</a:t>
            </a:r>
            <a:r>
              <a:rPr lang="de-CH" sz="2200" b="1" u="sng" dirty="0">
                <a:solidFill>
                  <a:schemeClr val="tx1"/>
                </a:solidFill>
              </a:rPr>
              <a:t> :</a:t>
            </a:r>
          </a:p>
          <a:p>
            <a:endParaRPr lang="de-CH" sz="5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Logistic Regression</a:t>
            </a:r>
            <a:r>
              <a:rPr lang="en-GB" sz="1600" dirty="0">
                <a:solidFill>
                  <a:schemeClr val="tx1"/>
                </a:solidFill>
              </a:rPr>
              <a:t>: Strong on non-fraud detection but weak on fraud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Decision Tree</a:t>
            </a:r>
            <a:r>
              <a:rPr lang="en-GB" sz="1600" dirty="0">
                <a:solidFill>
                  <a:schemeClr val="tx1"/>
                </a:solidFill>
              </a:rPr>
              <a:t>: High precision and recall for fraud, even without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Random Forest &amp; </a:t>
            </a:r>
            <a:r>
              <a:rPr lang="en-GB" sz="1600" b="1" dirty="0" err="1">
                <a:solidFill>
                  <a:schemeClr val="tx1"/>
                </a:solidFill>
              </a:rPr>
              <a:t>XGBoost</a:t>
            </a:r>
            <a:r>
              <a:rPr lang="en-GB" sz="1600" dirty="0">
                <a:solidFill>
                  <a:schemeClr val="tx1"/>
                </a:solidFill>
              </a:rPr>
              <a:t>: Tested but added complexity without significant improvement over Decision Tree.</a:t>
            </a:r>
          </a:p>
          <a:p>
            <a:endParaRPr lang="en-US" sz="500" b="1" dirty="0">
              <a:solidFill>
                <a:schemeClr val="tx1"/>
              </a:solidFill>
            </a:endParaRPr>
          </a:p>
          <a:p>
            <a:r>
              <a:rPr lang="en-GB" sz="2000" b="1" u="sng" dirty="0">
                <a:solidFill>
                  <a:schemeClr val="tx1"/>
                </a:solidFill>
              </a:rPr>
              <a:t>Why Decision Tree Wins: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5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Scalable &amp; Efficient</a:t>
            </a:r>
            <a:r>
              <a:rPr lang="en-GB" sz="1600" dirty="0">
                <a:solidFill>
                  <a:schemeClr val="tx1"/>
                </a:solidFill>
              </a:rPr>
              <a:t>: Low computational cost; fits well in Big Data setups (e.g., </a:t>
            </a:r>
            <a:r>
              <a:rPr lang="en-GB" sz="1600" dirty="0" err="1">
                <a:solidFill>
                  <a:schemeClr val="tx1"/>
                </a:solidFill>
              </a:rPr>
              <a:t>Dask</a:t>
            </a:r>
            <a:r>
              <a:rPr lang="en-GB" sz="1600" dirty="0">
                <a:solidFill>
                  <a:schemeClr val="tx1"/>
                </a:solidFill>
              </a:rPr>
              <a:t> for data loading).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Interpretable</a:t>
            </a:r>
            <a:r>
              <a:rPr lang="en-GB" sz="1600" dirty="0">
                <a:solidFill>
                  <a:schemeClr val="tx1"/>
                </a:solidFill>
              </a:rPr>
              <a:t>: Clear decision paths, useful for explainable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</a:rPr>
              <a:t>Handles Imbalance</a:t>
            </a:r>
            <a:r>
              <a:rPr lang="en-GB" sz="1600" dirty="0">
                <a:solidFill>
                  <a:schemeClr val="tx1"/>
                </a:solidFill>
              </a:rPr>
              <a:t>: Adapted well to class imbalance, focusing on key fraud indicators.</a:t>
            </a: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Key Takeaway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Decision Tree offers a balanced, efficient solution for Big Data fraud detection, making it suitable for real-world deployment, while Random Forest and </a:t>
            </a:r>
            <a:r>
              <a:rPr lang="en-GB" sz="1600" dirty="0" err="1">
                <a:solidFill>
                  <a:schemeClr val="tx1"/>
                </a:solidFill>
              </a:rPr>
              <a:t>XGBoost</a:t>
            </a:r>
            <a:r>
              <a:rPr lang="en-GB" sz="1600" dirty="0">
                <a:solidFill>
                  <a:schemeClr val="tx1"/>
                </a:solidFill>
              </a:rPr>
              <a:t> added complexity without clear performance gains.</a:t>
            </a:r>
            <a:endParaRPr lang="en-US" sz="1600" b="1" u="sng" dirty="0">
              <a:solidFill>
                <a:schemeClr val="tx1"/>
              </a:solidFill>
            </a:endParaRPr>
          </a:p>
          <a:p>
            <a:endParaRPr lang="en-US" sz="1600" b="1" u="sng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38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</TotalTime>
  <Words>1196</Words>
  <Application>Microsoft Macintosh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Credit Card Fraud Detection  using Machine Learning &amp; Big Data Concepts</vt:lpstr>
      <vt:lpstr>Credit Card Fraud Detection</vt:lpstr>
      <vt:lpstr>Dataset Details</vt:lpstr>
      <vt:lpstr>Graph Processing for Fraud Detection</vt:lpstr>
      <vt:lpstr>Graph Metrics and Network Insights</vt:lpstr>
      <vt:lpstr>Graph Metrics and Network Insights</vt:lpstr>
      <vt:lpstr>Credit Card Fraud Detection</vt:lpstr>
      <vt:lpstr>Machine Learning at Scale with Dask</vt:lpstr>
      <vt:lpstr>Final Model Performance Summary</vt:lpstr>
      <vt:lpstr>Future Extensions: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kiran aragonda</cp:lastModifiedBy>
  <cp:revision>45</cp:revision>
  <dcterms:created xsi:type="dcterms:W3CDTF">2024-10-28T14:05:08Z</dcterms:created>
  <dcterms:modified xsi:type="dcterms:W3CDTF">2024-11-03T22:38:59Z</dcterms:modified>
</cp:coreProperties>
</file>