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59" r:id="rId4"/>
    <p:sldId id="258" r:id="rId5"/>
    <p:sldId id="263" r:id="rId6"/>
    <p:sldId id="268" r:id="rId7"/>
    <p:sldId id="269" r:id="rId8"/>
    <p:sldId id="265" r:id="rId9"/>
    <p:sldId id="26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4D2E21-0683-B255-CDF8-0E62F06051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Dr. Phlipp Denzel &amp; Dr. Pavel Sulimov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D839D-79F2-89F1-E955-2531855BF5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13379-81C4-034E-89B5-C22DB21048F0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63982-0CE1-3825-46EC-FDF687DB83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8A5C-B117-2471-CD04-8C402C77A9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F74DD-84D0-144F-A01A-E87A44825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328196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Dr. Phlipp Denzel &amp; Dr. Pavel Sulimov</a:t>
            </a:r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8282-22DE-FD46-BC02-EAF10CC6B2C6}" type="datetimeFigureOut">
              <a:rPr lang="en-CH" smtClean="0"/>
              <a:t>05.11.2024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4561C-DA6A-134E-A35E-7704DEAAED1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057053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dhchanGitHub/ML_BigData_Repo_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hamzasafwan/credit-card-fraud-detection/inpu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1664294"/>
          </a:xfrm>
        </p:spPr>
        <p:txBody>
          <a:bodyPr>
            <a:normAutofit/>
          </a:bodyPr>
          <a:lstStyle/>
          <a:p>
            <a:r>
              <a:rPr lang="en-US" b="1" dirty="0"/>
              <a:t>Credit Card Fraud Detection </a:t>
            </a:r>
            <a:br>
              <a:rPr lang="en-US" b="1" dirty="0"/>
            </a:br>
            <a:r>
              <a:rPr lang="en-US" sz="3300" b="1" dirty="0"/>
              <a:t>using Machine Learning &amp; Big Data Concepts</a:t>
            </a:r>
            <a:endParaRPr lang="de-CH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57743"/>
            <a:ext cx="9733111" cy="313345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Sadhvi Chandragiri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Course: Certificate of Advanced Studies in Machine Intelligence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Module: Machine Learning &amp; Big Data	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Professor(s): Dr. Philipp Denzel &amp; Dr. Pavel Sulimov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Date: 28. Oct. 2024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DA696F-5EA0-5E4E-8B78-D0DCEE7A1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BA2D-6B18-EFD0-0C05-03A83E8D8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49" y="453994"/>
            <a:ext cx="10869702" cy="929355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88959-4CE5-EE63-ADD9-A31B92C0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546789"/>
            <a:ext cx="9733111" cy="4392539"/>
          </a:xfrm>
        </p:spPr>
        <p:txBody>
          <a:bodyPr>
            <a:normAutofit fontScale="70000" lnSpcReduction="20000"/>
          </a:bodyPr>
          <a:lstStyle/>
          <a:p>
            <a:r>
              <a:rPr lang="en-GB" sz="3600" b="1" u="sng" dirty="0">
                <a:solidFill>
                  <a:schemeClr val="tx1"/>
                </a:solidFill>
              </a:rPr>
              <a:t>Lessons Learned:</a:t>
            </a:r>
          </a:p>
          <a:p>
            <a:endParaRPr lang="en-GB" sz="6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 </a:t>
            </a:r>
            <a:r>
              <a:rPr lang="en-GB" sz="2000" b="1" dirty="0">
                <a:solidFill>
                  <a:schemeClr val="tx1"/>
                </a:solidFill>
              </a:rPr>
              <a:t>Choose Simplicity</a:t>
            </a:r>
            <a:r>
              <a:rPr lang="en-GB" sz="1600" b="1" dirty="0">
                <a:solidFill>
                  <a:schemeClr val="tx1"/>
                </a:solidFill>
              </a:rPr>
              <a:t>:</a:t>
            </a:r>
            <a:r>
              <a:rPr lang="en-GB" sz="2000" dirty="0">
                <a:solidFill>
                  <a:schemeClr val="tx1"/>
                </a:solidFill>
              </a:rPr>
              <a:t> Choosing models based on suitability for the use case, not complexity, is essential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Focus on Key Features</a:t>
            </a:r>
            <a:r>
              <a:rPr lang="en-GB" sz="2000" dirty="0">
                <a:solidFill>
                  <a:schemeClr val="tx1"/>
                </a:solidFill>
              </a:rPr>
              <a:t>: Prioritize core indicators and careful feature selection is crucial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Application to Real World Data:</a:t>
            </a:r>
          </a:p>
          <a:p>
            <a:endParaRPr lang="en-GB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Feature Engineering</a:t>
            </a:r>
            <a:r>
              <a:rPr lang="en-GB" sz="1600" dirty="0">
                <a:solidFill>
                  <a:schemeClr val="tx1"/>
                </a:solidFill>
              </a:rPr>
              <a:t>: Requires prioritizing impactful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Iterative Tuning</a:t>
            </a:r>
            <a:r>
              <a:rPr lang="en-GB" sz="2000" dirty="0">
                <a:solidFill>
                  <a:schemeClr val="tx1"/>
                </a:solidFill>
              </a:rPr>
              <a:t>: </a:t>
            </a:r>
            <a:r>
              <a:rPr lang="en-GB" sz="1600" dirty="0">
                <a:solidFill>
                  <a:schemeClr val="tx1"/>
                </a:solidFill>
              </a:rPr>
              <a:t>Real data demands continuous tuning to adapt to fraud tactics.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Real-Time Readiness</a:t>
            </a:r>
            <a:r>
              <a:rPr lang="en-GB" sz="1600" dirty="0">
                <a:solidFill>
                  <a:schemeClr val="tx1"/>
                </a:solidFill>
              </a:rPr>
              <a:t>: Scalability for real-time detection is essential, needing exploration.</a:t>
            </a:r>
          </a:p>
          <a:p>
            <a:endParaRPr lang="en-GB" sz="2400" b="1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Learning Alignment: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chemeClr val="tx1"/>
                </a:solidFill>
              </a:rPr>
              <a:t>Reinforces CAS skills by balancing advanced machine learning and real-time handling for effective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383685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9836644" cy="4380948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Objective: </a:t>
            </a:r>
          </a:p>
          <a:p>
            <a:r>
              <a:rPr lang="en-US" dirty="0">
                <a:solidFill>
                  <a:schemeClr val="tx1"/>
                </a:solidFill>
              </a:rPr>
              <a:t>To showcase our learnings, I have chosen Credit Card Fraud detection as the focus, aligning with my role in the Business Intelligence department within the Finance domain.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Project Highlights: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ML Models for Fraud Detection:</a:t>
            </a:r>
            <a:r>
              <a:rPr lang="en-GB" sz="1800" dirty="0">
                <a:solidFill>
                  <a:schemeClr val="tx1"/>
                </a:solidFill>
              </a:rPr>
              <a:t> Multiple machine learning models have been implemented, optimizing accuracy through hyperparameter tuning.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Feature Engineering:</a:t>
            </a:r>
            <a:r>
              <a:rPr lang="en-GB" sz="1800" dirty="0">
                <a:solidFill>
                  <a:schemeClr val="tx1"/>
                </a:solidFill>
              </a:rPr>
              <a:t> Developed essential features, such as transaction patterns and </a:t>
            </a:r>
            <a:r>
              <a:rPr lang="en-GB" sz="1800" dirty="0" err="1">
                <a:solidFill>
                  <a:schemeClr val="tx1"/>
                </a:solidFill>
              </a:rPr>
              <a:t>behavioral</a:t>
            </a:r>
            <a:r>
              <a:rPr lang="en-GB" sz="1800" dirty="0">
                <a:solidFill>
                  <a:schemeClr val="tx1"/>
                </a:solidFill>
              </a:rPr>
              <a:t> indicators, to improve fraud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Graph Analysis:</a:t>
            </a:r>
            <a:r>
              <a:rPr lang="en-GB" sz="1800" dirty="0">
                <a:solidFill>
                  <a:schemeClr val="tx1"/>
                </a:solidFill>
              </a:rPr>
              <a:t> Used </a:t>
            </a:r>
            <a:r>
              <a:rPr lang="en-GB" sz="1800" dirty="0" err="1">
                <a:solidFill>
                  <a:schemeClr val="tx1"/>
                </a:solidFill>
              </a:rPr>
              <a:t>Networkx</a:t>
            </a:r>
            <a:r>
              <a:rPr lang="en-GB" sz="1800" dirty="0">
                <a:solidFill>
                  <a:schemeClr val="tx1"/>
                </a:solidFill>
              </a:rPr>
              <a:t> for relationship analysis within transaction data, uncovering complex fraud-related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Big Data Processing:</a:t>
            </a:r>
            <a:r>
              <a:rPr lang="en-GB" sz="1800" dirty="0">
                <a:solidFill>
                  <a:schemeClr val="tx1"/>
                </a:solidFill>
              </a:rPr>
              <a:t> Implemented multiprocessing and </a:t>
            </a:r>
            <a:r>
              <a:rPr lang="en-GB" sz="1800" dirty="0" err="1">
                <a:solidFill>
                  <a:schemeClr val="tx1"/>
                </a:solidFill>
              </a:rPr>
              <a:t>dask</a:t>
            </a:r>
            <a:r>
              <a:rPr lang="en-GB" sz="1800" dirty="0">
                <a:solidFill>
                  <a:schemeClr val="tx1"/>
                </a:solidFill>
              </a:rPr>
              <a:t> for scalable and efficient handling of large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1"/>
                </a:solidFill>
              </a:rPr>
              <a:t>Github</a:t>
            </a:r>
            <a:r>
              <a:rPr lang="en-GB" sz="1800" dirty="0">
                <a:solidFill>
                  <a:schemeClr val="tx1"/>
                </a:solidFill>
              </a:rPr>
              <a:t> Repository Link: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https://github.com/sadhchanGitHub</a:t>
            </a:r>
            <a:r>
              <a:rPr lang="en-GB" sz="1800">
                <a:solidFill>
                  <a:schemeClr val="tx1"/>
                </a:solidFill>
                <a:hlinkClick r:id="rId2"/>
              </a:rPr>
              <a:t>/ML_BigData_Repo_1</a:t>
            </a:r>
            <a:endParaRPr lang="en-GB" sz="1800" dirty="0">
              <a:solidFill>
                <a:schemeClr val="tx1"/>
              </a:solidFill>
            </a:endParaRPr>
          </a:p>
          <a:p>
            <a:endParaRPr lang="en-US" sz="700" b="1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Learning Alignment: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r>
              <a:rPr lang="en-GB" sz="1800" dirty="0">
                <a:solidFill>
                  <a:schemeClr val="tx1"/>
                </a:solidFill>
              </a:rPr>
              <a:t>This project reflects essential Big Data &amp; ML concepts from the CAS syllabus, </a:t>
            </a:r>
            <a:r>
              <a:rPr lang="en-GB" sz="1800" dirty="0" err="1">
                <a:solidFill>
                  <a:schemeClr val="tx1"/>
                </a:solidFill>
              </a:rPr>
              <a:t>sowcasing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thier</a:t>
            </a:r>
            <a:r>
              <a:rPr lang="en-GB" sz="1800" dirty="0">
                <a:solidFill>
                  <a:schemeClr val="tx1"/>
                </a:solidFill>
              </a:rPr>
              <a:t> practical applications in relevant to real-world fraud detection scenarios.</a:t>
            </a:r>
            <a:endParaRPr lang="de-CH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7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509753"/>
            <a:ext cx="10869702" cy="6387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240222"/>
            <a:ext cx="10751044" cy="5108026"/>
          </a:xfrm>
        </p:spPr>
        <p:txBody>
          <a:bodyPr>
            <a:normAutofit fontScale="77500" lnSpcReduction="20000"/>
          </a:bodyPr>
          <a:lstStyle/>
          <a:p>
            <a:r>
              <a:rPr lang="de-CH" sz="2000" b="1" u="sng" dirty="0">
                <a:solidFill>
                  <a:schemeClr val="tx1"/>
                </a:solidFill>
              </a:rPr>
              <a:t>Dataset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Source: </a:t>
            </a:r>
            <a:r>
              <a:rPr lang="de-CH" sz="2000" dirty="0" err="1">
                <a:solidFill>
                  <a:schemeClr val="tx1"/>
                </a:solidFill>
              </a:rPr>
              <a:t>Kaggle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Credit</a:t>
            </a:r>
            <a:r>
              <a:rPr lang="de-CH" sz="2000" dirty="0">
                <a:solidFill>
                  <a:schemeClr val="tx1"/>
                </a:solidFill>
              </a:rPr>
              <a:t> Card Fraud </a:t>
            </a:r>
            <a:r>
              <a:rPr lang="de-CH" sz="2000" dirty="0" err="1">
                <a:solidFill>
                  <a:schemeClr val="tx1"/>
                </a:solidFill>
              </a:rPr>
              <a:t>Detection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https://www.kaggle.com/code/hamzasafwan/credit-card-fraud-detection/input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fraudTrain.csv: ~1.2 </a:t>
            </a:r>
            <a:r>
              <a:rPr lang="de-CH" sz="2000" dirty="0" err="1">
                <a:solidFill>
                  <a:schemeClr val="tx1"/>
                </a:solidFill>
              </a:rPr>
              <a:t>million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records</a:t>
            </a:r>
            <a:endParaRPr lang="de-CH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fraudTest.csv: ~550k </a:t>
            </a:r>
            <a:r>
              <a:rPr lang="de-CH" sz="2000" dirty="0" err="1">
                <a:solidFill>
                  <a:schemeClr val="tx1"/>
                </a:solidFill>
              </a:rPr>
              <a:t>records</a:t>
            </a:r>
            <a:endParaRPr lang="de-CH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Class Imbalance: </a:t>
            </a:r>
            <a:r>
              <a:rPr lang="en-GB" sz="1500" dirty="0">
                <a:solidFill>
                  <a:schemeClr val="tx1"/>
                </a:solidFill>
              </a:rPr>
              <a:t>Majority of transactions are non-fraudulent, challenging fraud detection. Fraud cases represent only a small fraction, increasing the difficulty in detection.</a:t>
            </a:r>
            <a:endParaRPr lang="de-CH" sz="1500" dirty="0">
              <a:solidFill>
                <a:schemeClr val="tx1"/>
              </a:solidFill>
            </a:endParaRPr>
          </a:p>
          <a:p>
            <a:r>
              <a:rPr lang="de-CH" sz="2000" b="1" u="sng" dirty="0">
                <a:solidFill>
                  <a:schemeClr val="tx1"/>
                </a:solidFill>
              </a:rPr>
              <a:t>Feature </a:t>
            </a:r>
            <a:r>
              <a:rPr lang="de-CH" sz="2000" b="1" u="sng" dirty="0" err="1">
                <a:solidFill>
                  <a:schemeClr val="tx1"/>
                </a:solidFill>
              </a:rPr>
              <a:t>Categories</a:t>
            </a:r>
            <a:r>
              <a:rPr lang="de-CH" sz="2000" b="1" u="sng" dirty="0">
                <a:solidFill>
                  <a:schemeClr val="tx1"/>
                </a:solidFill>
              </a:rPr>
              <a:t>:</a:t>
            </a:r>
          </a:p>
          <a:p>
            <a:endParaRPr lang="de-CH" sz="400" b="1" u="sng" dirty="0">
              <a:solidFill>
                <a:schemeClr val="tx1"/>
              </a:solidFill>
            </a:endParaRPr>
          </a:p>
          <a:p>
            <a:r>
              <a:rPr lang="de-CH" sz="2000" u="sng" dirty="0">
                <a:solidFill>
                  <a:schemeClr val="tx1"/>
                </a:solidFill>
              </a:rPr>
              <a:t>Transaction Attributes</a:t>
            </a:r>
            <a:r>
              <a:rPr lang="de-CH" sz="20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700" dirty="0" err="1">
                <a:solidFill>
                  <a:schemeClr val="tx1"/>
                </a:solidFill>
              </a:rPr>
              <a:t>TransactionAmount</a:t>
            </a:r>
            <a:r>
              <a:rPr lang="de-CH" sz="1700" dirty="0">
                <a:solidFill>
                  <a:schemeClr val="tx1"/>
                </a:solidFill>
              </a:rPr>
              <a:t>, </a:t>
            </a:r>
            <a:r>
              <a:rPr lang="de-CH" sz="1700" dirty="0" err="1">
                <a:solidFill>
                  <a:schemeClr val="tx1"/>
                </a:solidFill>
              </a:rPr>
              <a:t>LogTransactionAmount</a:t>
            </a:r>
            <a:r>
              <a:rPr lang="de-CH" sz="1700" dirty="0">
                <a:solidFill>
                  <a:schemeClr val="tx1"/>
                </a:solidFill>
              </a:rPr>
              <a:t>, </a:t>
            </a:r>
            <a:r>
              <a:rPr lang="de-CH" sz="1700" dirty="0" err="1">
                <a:solidFill>
                  <a:schemeClr val="tx1"/>
                </a:solidFill>
              </a:rPr>
              <a:t>HighValueTransactionFlag</a:t>
            </a:r>
            <a:endParaRPr lang="de-CH" sz="17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700" dirty="0">
                <a:solidFill>
                  <a:schemeClr val="tx1"/>
                </a:solidFill>
              </a:rPr>
              <a:t>TransactionCountLast7/14/30Days, AverageTransactionAmountLast7/14/30Days</a:t>
            </a:r>
            <a:r>
              <a:rPr lang="de-CH" sz="1400" dirty="0">
                <a:solidFill>
                  <a:schemeClr val="tx1"/>
                </a:solidFill>
              </a:rPr>
              <a:t>.</a:t>
            </a:r>
          </a:p>
          <a:p>
            <a:r>
              <a:rPr lang="de-CH" sz="2000" u="sng" dirty="0">
                <a:solidFill>
                  <a:schemeClr val="tx1"/>
                </a:solidFill>
              </a:rPr>
              <a:t>Temporal Features</a:t>
            </a:r>
            <a:r>
              <a:rPr lang="de-CH" sz="2000" dirty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700" dirty="0">
                <a:solidFill>
                  <a:schemeClr val="tx1"/>
                </a:solidFill>
              </a:rPr>
              <a:t>Hour, </a:t>
            </a:r>
            <a:r>
              <a:rPr lang="de-CH" sz="1700" dirty="0" err="1">
                <a:solidFill>
                  <a:schemeClr val="tx1"/>
                </a:solidFill>
              </a:rPr>
              <a:t>HighRiskHour</a:t>
            </a:r>
            <a:r>
              <a:rPr lang="de-CH" sz="1700" dirty="0">
                <a:solidFill>
                  <a:schemeClr val="tx1"/>
                </a:solidFill>
              </a:rPr>
              <a:t>, </a:t>
            </a:r>
            <a:r>
              <a:rPr lang="de-CH" sz="1700" dirty="0" err="1">
                <a:solidFill>
                  <a:schemeClr val="tx1"/>
                </a:solidFill>
              </a:rPr>
              <a:t>DayOfWeek</a:t>
            </a:r>
            <a:r>
              <a:rPr lang="de-CH" sz="1700" dirty="0">
                <a:solidFill>
                  <a:schemeClr val="tx1"/>
                </a:solidFill>
              </a:rPr>
              <a:t>, </a:t>
            </a:r>
            <a:r>
              <a:rPr lang="de-CH" sz="1700" dirty="0" err="1">
                <a:solidFill>
                  <a:schemeClr val="tx1"/>
                </a:solidFill>
              </a:rPr>
              <a:t>IsWeekend</a:t>
            </a:r>
            <a:r>
              <a:rPr lang="de-CH" sz="1700" dirty="0">
                <a:solidFill>
                  <a:schemeClr val="tx1"/>
                </a:solidFill>
              </a:rPr>
              <a:t>.</a:t>
            </a:r>
          </a:p>
          <a:p>
            <a:r>
              <a:rPr lang="de-CH" sz="2000" u="sng" dirty="0">
                <a:solidFill>
                  <a:schemeClr val="tx1"/>
                </a:solidFill>
              </a:rPr>
              <a:t>Behavioral &amp; Geolocation</a:t>
            </a:r>
            <a:r>
              <a:rPr lang="de-CH" sz="2000" dirty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700" dirty="0" err="1">
                <a:solidFill>
                  <a:schemeClr val="tx1"/>
                </a:solidFill>
              </a:rPr>
              <a:t>TransactionFrequency</a:t>
            </a:r>
            <a:r>
              <a:rPr lang="de-CH" sz="1700" dirty="0">
                <a:solidFill>
                  <a:schemeClr val="tx1"/>
                </a:solidFill>
              </a:rPr>
              <a:t>, </a:t>
            </a:r>
            <a:r>
              <a:rPr lang="de-CH" sz="1700" dirty="0" err="1">
                <a:solidFill>
                  <a:schemeClr val="tx1"/>
                </a:solidFill>
              </a:rPr>
              <a:t>Distance</a:t>
            </a:r>
            <a:r>
              <a:rPr lang="de-CH" sz="1700" dirty="0">
                <a:solidFill>
                  <a:schemeClr val="tx1"/>
                </a:solidFill>
              </a:rPr>
              <a:t> </a:t>
            </a:r>
            <a:r>
              <a:rPr lang="de-CH" sz="1700" dirty="0" err="1">
                <a:solidFill>
                  <a:schemeClr val="tx1"/>
                </a:solidFill>
              </a:rPr>
              <a:t>between</a:t>
            </a:r>
            <a:r>
              <a:rPr lang="de-CH" sz="1700" dirty="0">
                <a:solidFill>
                  <a:schemeClr val="tx1"/>
                </a:solidFill>
              </a:rPr>
              <a:t> </a:t>
            </a:r>
            <a:r>
              <a:rPr lang="de-CH" sz="1700" dirty="0" err="1">
                <a:solidFill>
                  <a:schemeClr val="tx1"/>
                </a:solidFill>
              </a:rPr>
              <a:t>cardholder</a:t>
            </a:r>
            <a:r>
              <a:rPr lang="de-CH" sz="1700" dirty="0">
                <a:solidFill>
                  <a:schemeClr val="tx1"/>
                </a:solidFill>
              </a:rPr>
              <a:t> and </a:t>
            </a:r>
            <a:r>
              <a:rPr lang="de-CH" sz="1700" dirty="0" err="1">
                <a:solidFill>
                  <a:schemeClr val="tx1"/>
                </a:solidFill>
              </a:rPr>
              <a:t>merchant</a:t>
            </a:r>
            <a:r>
              <a:rPr lang="de-CH" sz="1700" dirty="0">
                <a:solidFill>
                  <a:schemeClr val="tx1"/>
                </a:solidFill>
              </a:rPr>
              <a:t>, City </a:t>
            </a:r>
            <a:r>
              <a:rPr lang="de-CH" sz="1700" dirty="0" err="1">
                <a:solidFill>
                  <a:schemeClr val="tx1"/>
                </a:solidFill>
              </a:rPr>
              <a:t>population</a:t>
            </a:r>
            <a:r>
              <a:rPr lang="de-CH" sz="1700" dirty="0">
                <a:solidFill>
                  <a:schemeClr val="tx1"/>
                </a:solidFill>
              </a:rPr>
              <a:t>.</a:t>
            </a:r>
          </a:p>
          <a:p>
            <a:r>
              <a:rPr lang="de-CH" sz="2000" u="sng" dirty="0">
                <a:solidFill>
                  <a:schemeClr val="tx1"/>
                </a:solidFill>
              </a:rPr>
              <a:t>Network </a:t>
            </a:r>
            <a:r>
              <a:rPr lang="de-CH" sz="2000" u="sng" dirty="0" err="1">
                <a:solidFill>
                  <a:schemeClr val="tx1"/>
                </a:solidFill>
              </a:rPr>
              <a:t>Metrics</a:t>
            </a:r>
            <a:r>
              <a:rPr lang="de-CH" sz="2000" dirty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700" dirty="0" err="1">
                <a:solidFill>
                  <a:schemeClr val="tx1"/>
                </a:solidFill>
              </a:rPr>
              <a:t>Betweenness</a:t>
            </a:r>
            <a:r>
              <a:rPr lang="de-CH" sz="1700" dirty="0">
                <a:solidFill>
                  <a:schemeClr val="tx1"/>
                </a:solidFill>
              </a:rPr>
              <a:t> </a:t>
            </a:r>
            <a:r>
              <a:rPr lang="de-CH" sz="1700" dirty="0" err="1">
                <a:solidFill>
                  <a:schemeClr val="tx1"/>
                </a:solidFill>
              </a:rPr>
              <a:t>Centrality</a:t>
            </a:r>
            <a:r>
              <a:rPr lang="de-CH" sz="1700" dirty="0">
                <a:solidFill>
                  <a:schemeClr val="tx1"/>
                </a:solidFill>
              </a:rPr>
              <a:t>, Degree, Community.</a:t>
            </a:r>
          </a:p>
        </p:txBody>
      </p:sp>
    </p:spTree>
    <p:extLst>
      <p:ext uri="{BB962C8B-B14F-4D97-AF65-F5344CB8AC3E}">
        <p14:creationId xmlns:p14="http://schemas.microsoft.com/office/powerpoint/2010/main" val="130263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12335"/>
            <a:ext cx="10869702" cy="6644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77" y="991312"/>
            <a:ext cx="10688081" cy="5735309"/>
          </a:xfrm>
        </p:spPr>
        <p:txBody>
          <a:bodyPr>
            <a:noAutofit/>
          </a:bodyPr>
          <a:lstStyle/>
          <a:p>
            <a:endParaRPr lang="en-US" sz="600" b="1" u="sng" dirty="0">
              <a:solidFill>
                <a:schemeClr val="tx1"/>
              </a:solidFill>
            </a:endParaRPr>
          </a:p>
          <a:p>
            <a:r>
              <a:rPr lang="en-US" sz="1600" b="1" u="sng" dirty="0">
                <a:solidFill>
                  <a:schemeClr val="tx1"/>
                </a:solidFill>
              </a:rPr>
              <a:t>Model 1 - Logistic </a:t>
            </a:r>
            <a:r>
              <a:rPr lang="en-US" sz="1600" u="sng" dirty="0">
                <a:solidFill>
                  <a:schemeClr val="tx1"/>
                </a:solidFill>
              </a:rPr>
              <a:t>Regression </a:t>
            </a:r>
            <a:r>
              <a:rPr lang="en-GB" sz="1600" b="1" dirty="0">
                <a:solidFill>
                  <a:schemeClr val="tx1"/>
                </a:solidFill>
              </a:rPr>
              <a:t>(No Balancing)</a:t>
            </a:r>
            <a:endParaRPr lang="en-US" sz="1600" b="1" u="sng" dirty="0">
              <a:solidFill>
                <a:schemeClr val="tx1"/>
              </a:solidFill>
            </a:endParaRP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GB" sz="1200" b="1" dirty="0">
                <a:solidFill>
                  <a:schemeClr val="tx1"/>
                </a:solidFill>
              </a:rPr>
              <a:t>Overview</a:t>
            </a:r>
            <a:r>
              <a:rPr lang="en-GB" sz="1200" dirty="0">
                <a:solidFill>
                  <a:schemeClr val="tx1"/>
                </a:solidFill>
              </a:rPr>
              <a:t>: Trained on engineered features without class balancing.</a:t>
            </a:r>
          </a:p>
          <a:p>
            <a:r>
              <a:rPr lang="en-GB" sz="1200" b="1" dirty="0">
                <a:solidFill>
                  <a:schemeClr val="tx1"/>
                </a:solidFill>
              </a:rPr>
              <a:t>Key Metrics</a:t>
            </a:r>
            <a:r>
              <a:rPr lang="en-GB" sz="1200" dirty="0">
                <a:solidFill>
                  <a:schemeClr val="tx1"/>
                </a:solidFill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Precision: 1.00 (Class 0), 0.08 (Class 1);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Recall: 0.94 (Class 0), 0.87 (Class 1);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ROC AUC: 0.9552</a:t>
            </a:r>
          </a:p>
          <a:p>
            <a:r>
              <a:rPr lang="en-GB" sz="1200" b="1" dirty="0">
                <a:solidFill>
                  <a:schemeClr val="tx1"/>
                </a:solidFill>
              </a:rPr>
              <a:t>Key Takeaway(s)</a:t>
            </a:r>
            <a:r>
              <a:rPr lang="en-GB" sz="1200" dirty="0">
                <a:solidFill>
                  <a:schemeClr val="tx1"/>
                </a:solidFill>
              </a:rPr>
              <a:t>: Strong for non-fraud detection; limited fraud identification due to class imbalance.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2000" b="1" u="sng" dirty="0">
                <a:solidFill>
                  <a:schemeClr val="tx1"/>
                </a:solidFill>
              </a:rPr>
              <a:t>Model 2 - Logistic </a:t>
            </a:r>
            <a:r>
              <a:rPr lang="en-US" sz="2000" u="sng" dirty="0">
                <a:solidFill>
                  <a:schemeClr val="tx1"/>
                </a:solidFill>
              </a:rPr>
              <a:t>Regression </a:t>
            </a:r>
            <a:r>
              <a:rPr lang="en-GB" sz="2000" b="1" dirty="0">
                <a:solidFill>
                  <a:schemeClr val="tx1"/>
                </a:solidFill>
              </a:rPr>
              <a:t> (Balanced)</a:t>
            </a:r>
            <a:endParaRPr lang="en-US" sz="2000" b="1" u="sng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GB" sz="1200" b="1" dirty="0">
                <a:solidFill>
                  <a:schemeClr val="tx1"/>
                </a:solidFill>
              </a:rPr>
              <a:t>Overview</a:t>
            </a:r>
            <a:r>
              <a:rPr lang="en-GB" sz="1200" dirty="0">
                <a:solidFill>
                  <a:schemeClr val="tx1"/>
                </a:solidFill>
              </a:rPr>
              <a:t>: Applied class weighting to address imbalance.</a:t>
            </a:r>
          </a:p>
          <a:p>
            <a:r>
              <a:rPr lang="en-GB" sz="1200" b="1" dirty="0">
                <a:solidFill>
                  <a:schemeClr val="tx1"/>
                </a:solidFill>
              </a:rPr>
              <a:t>Key Metrics</a:t>
            </a:r>
            <a:r>
              <a:rPr lang="en-GB" sz="1200" dirty="0">
                <a:solidFill>
                  <a:schemeClr val="tx1"/>
                </a:solidFill>
              </a:rPr>
              <a:t>: Similar to Model 1; training time was 9 hours.</a:t>
            </a:r>
          </a:p>
          <a:p>
            <a:r>
              <a:rPr lang="en-GB" sz="1200" b="1" dirty="0">
                <a:solidFill>
                  <a:schemeClr val="tx1"/>
                </a:solidFill>
              </a:rPr>
              <a:t>Key Takeaway(s)</a:t>
            </a:r>
            <a:r>
              <a:rPr lang="en-GB" sz="1200" dirty="0">
                <a:solidFill>
                  <a:schemeClr val="tx1"/>
                </a:solidFill>
              </a:rPr>
              <a:t>: Minimal improvement in fraud recall. High training time made further adjustments impractical.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r>
              <a:rPr lang="en-GB" sz="1600" b="1" u="sng" dirty="0">
                <a:solidFill>
                  <a:schemeClr val="tx1"/>
                </a:solidFill>
              </a:rPr>
              <a:t>Conclusion:</a:t>
            </a:r>
          </a:p>
          <a:p>
            <a:r>
              <a:rPr lang="en-GB" sz="1400" dirty="0">
                <a:solidFill>
                  <a:schemeClr val="tx1"/>
                </a:solidFill>
              </a:rPr>
              <a:t>Despite attempts with class balancing, Logistic Regression struggled to effectively detect fraud cases due to high class imbalance and long training times. </a:t>
            </a:r>
          </a:p>
          <a:p>
            <a:r>
              <a:rPr lang="en-GB" sz="1400" dirty="0">
                <a:solidFill>
                  <a:schemeClr val="tx1"/>
                </a:solidFill>
              </a:rPr>
              <a:t>Its limited recall for fraud and inability to handle complex patterns make it unsuitable for this use case, leading us to explore more flexible models like Decision Trees.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2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12335"/>
            <a:ext cx="10869702" cy="843897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578" y="1256233"/>
            <a:ext cx="9886936" cy="5383850"/>
          </a:xfrm>
        </p:spPr>
        <p:txBody>
          <a:bodyPr>
            <a:noAutofit/>
          </a:bodyPr>
          <a:lstStyle/>
          <a:p>
            <a:r>
              <a:rPr lang="en-US" sz="1600" b="1" u="sng" dirty="0">
                <a:solidFill>
                  <a:schemeClr val="tx1"/>
                </a:solidFill>
              </a:rPr>
              <a:t>Model 3 - </a:t>
            </a:r>
            <a:r>
              <a:rPr lang="en-US" sz="1600" dirty="0">
                <a:solidFill>
                  <a:schemeClr val="tx1"/>
                </a:solidFill>
              </a:rPr>
              <a:t>Decision Tree without any Hyper Parameters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Overview: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	 Trained a Decision Tree model using the same feature set as Logistic Regression, without hyperparameter tuning. The model was run on both fraudTrain.csv and fraudTest.csv.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Key Metrics: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Precision: 0.90 (Class 0), 0.86 (Class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Recall: 0.70 (Class 0), 0.61 (Class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F1-Score: 0.79 (Class 0), 0.72 (Class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ROC AUC: 0.9852 (Class 0), 0.9765 (Class 1)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Feature Importance:</a:t>
            </a:r>
          </a:p>
          <a:p>
            <a:pPr lvl="1"/>
            <a:r>
              <a:rPr lang="en-US" sz="1300" u="sng" dirty="0">
                <a:solidFill>
                  <a:schemeClr val="tx1"/>
                </a:solidFill>
              </a:rPr>
              <a:t>Top features: </a:t>
            </a:r>
            <a:r>
              <a:rPr lang="en-US" sz="1300" dirty="0" err="1">
                <a:solidFill>
                  <a:schemeClr val="tx1"/>
                </a:solidFill>
              </a:rPr>
              <a:t>LogTransactionAmount</a:t>
            </a:r>
            <a:r>
              <a:rPr lang="en-US" sz="1300" dirty="0">
                <a:solidFill>
                  <a:schemeClr val="tx1"/>
                </a:solidFill>
              </a:rPr>
              <a:t> (0.28), AverageTransactionAmountLast7Days (0.27), </a:t>
            </a:r>
            <a:r>
              <a:rPr lang="en-US" sz="1300" dirty="0" err="1">
                <a:solidFill>
                  <a:schemeClr val="tx1"/>
                </a:solidFill>
              </a:rPr>
              <a:t>HighRiskHour</a:t>
            </a:r>
            <a:r>
              <a:rPr lang="en-US" sz="1300" dirty="0">
                <a:solidFill>
                  <a:schemeClr val="tx1"/>
                </a:solidFill>
              </a:rPr>
              <a:t> (0.14). </a:t>
            </a:r>
          </a:p>
          <a:p>
            <a:r>
              <a:rPr lang="en-US" sz="1600" u="sng" dirty="0">
                <a:solidFill>
                  <a:schemeClr val="tx1"/>
                </a:solidFill>
              </a:rPr>
              <a:t>Conclusion: 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The Decision Tree model outperformed Logistic Regression in fraud detection, particularly with better recall and precision for fraud cases (Class 1), showing promise for more accurate fraud identification.</a:t>
            </a:r>
            <a:endParaRPr lang="de-CH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1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7F04C2-8B25-FBD1-EF11-D15D64776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7A28-C423-0416-D8EB-4C3162CEA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12335"/>
            <a:ext cx="10869702" cy="843897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A138D-4BD1-342C-A40A-EEFC2339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578" y="1256233"/>
            <a:ext cx="11082070" cy="5501919"/>
          </a:xfrm>
        </p:spPr>
        <p:txBody>
          <a:bodyPr>
            <a:noAutofit/>
          </a:bodyPr>
          <a:lstStyle/>
          <a:p>
            <a:r>
              <a:rPr lang="en-US" sz="1600" b="1" u="sng" dirty="0">
                <a:solidFill>
                  <a:schemeClr val="tx1"/>
                </a:solidFill>
              </a:rPr>
              <a:t>Model 3 - </a:t>
            </a:r>
            <a:r>
              <a:rPr lang="en-US" sz="1600" dirty="0">
                <a:solidFill>
                  <a:schemeClr val="tx1"/>
                </a:solidFill>
              </a:rPr>
              <a:t>Decision Tree WITH Hyper Parameters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Performance Comparison</a:t>
            </a:r>
            <a:r>
              <a:rPr lang="en-GB" sz="1400" dirty="0">
                <a:solidFill>
                  <a:schemeClr val="tx1"/>
                </a:solidFill>
              </a:rPr>
              <a:t>:</a:t>
            </a:r>
          </a:p>
          <a:p>
            <a:endParaRPr lang="en-GB" sz="400" dirty="0">
              <a:solidFill>
                <a:schemeClr val="tx1"/>
              </a:solidFill>
            </a:endParaRPr>
          </a:p>
          <a:p>
            <a:r>
              <a:rPr lang="en-GB" sz="1200" b="1" u="sng" dirty="0">
                <a:solidFill>
                  <a:schemeClr val="tx1"/>
                </a:solidFill>
              </a:rPr>
              <a:t>All Features</a:t>
            </a:r>
            <a:r>
              <a:rPr lang="en-GB" sz="1200" u="sng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Precision</a:t>
            </a:r>
            <a:r>
              <a:rPr lang="en-GB" sz="1100" dirty="0">
                <a:solidFill>
                  <a:schemeClr val="tx1"/>
                </a:solidFill>
              </a:rPr>
              <a:t>: 1.00 (Class 0), 0.89 (Class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Recall</a:t>
            </a:r>
            <a:r>
              <a:rPr lang="en-GB" sz="1100" dirty="0">
                <a:solidFill>
                  <a:schemeClr val="tx1"/>
                </a:solidFill>
              </a:rPr>
              <a:t>: 1.00 (Class 0), 0.65 (Class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Insight</a:t>
            </a:r>
            <a:r>
              <a:rPr lang="en-GB" sz="1100" dirty="0">
                <a:solidFill>
                  <a:schemeClr val="tx1"/>
                </a:solidFill>
              </a:rPr>
              <a:t>: High precision but low recall for fraud; high computational load.</a:t>
            </a:r>
          </a:p>
          <a:p>
            <a:endParaRPr lang="en-GB" sz="400" b="1" dirty="0">
              <a:solidFill>
                <a:schemeClr val="tx1"/>
              </a:solidFill>
            </a:endParaRPr>
          </a:p>
          <a:p>
            <a:r>
              <a:rPr lang="en-GB" sz="1200" b="1" u="sng" dirty="0">
                <a:solidFill>
                  <a:schemeClr val="tx1"/>
                </a:solidFill>
              </a:rPr>
              <a:t>Top 10 Features</a:t>
            </a:r>
            <a:r>
              <a:rPr lang="en-GB" sz="1200" u="sng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Precision</a:t>
            </a:r>
            <a:r>
              <a:rPr lang="en-GB" sz="1100" dirty="0">
                <a:solidFill>
                  <a:schemeClr val="tx1"/>
                </a:solidFill>
              </a:rPr>
              <a:t>: 1.00 (Class 0), 0.87 (Class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Recall</a:t>
            </a:r>
            <a:r>
              <a:rPr lang="en-GB" sz="1100" dirty="0">
                <a:solidFill>
                  <a:schemeClr val="tx1"/>
                </a:solidFill>
              </a:rPr>
              <a:t>: 1.00 (Class 0), 0.66 (Class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Insight</a:t>
            </a:r>
            <a:r>
              <a:rPr lang="en-GB" sz="1100" dirty="0">
                <a:solidFill>
                  <a:schemeClr val="tx1"/>
                </a:solidFill>
              </a:rPr>
              <a:t>: Improved recall and faster training, retaining key predictive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500" b="1" dirty="0">
              <a:solidFill>
                <a:schemeClr val="tx1"/>
              </a:solidFill>
            </a:endParaRPr>
          </a:p>
          <a:p>
            <a:r>
              <a:rPr lang="en-GB" sz="1200" b="1" u="sng" dirty="0">
                <a:solidFill>
                  <a:schemeClr val="tx1"/>
                </a:solidFill>
              </a:rPr>
              <a:t>Balanced Model with Top 10 Features</a:t>
            </a:r>
            <a:r>
              <a:rPr lang="en-GB" sz="1200" u="sng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Precision</a:t>
            </a:r>
            <a:r>
              <a:rPr lang="en-GB" sz="1100" dirty="0">
                <a:solidFill>
                  <a:schemeClr val="tx1"/>
                </a:solidFill>
              </a:rPr>
              <a:t>: 1.00 (Class 0), 0.42 (Class 1, train) / 0.25 (Class 1, test)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Recall</a:t>
            </a:r>
            <a:r>
              <a:rPr lang="en-GB" sz="1100" dirty="0">
                <a:solidFill>
                  <a:schemeClr val="tx1"/>
                </a:solidFill>
              </a:rPr>
              <a:t>: 1.00 (Class 0), 1.00 (Class 1, train) / 0.67 (Class 1, test)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Insight</a:t>
            </a:r>
            <a:r>
              <a:rPr lang="en-GB" sz="1100" dirty="0">
                <a:solidFill>
                  <a:schemeClr val="tx1"/>
                </a:solidFill>
              </a:rPr>
              <a:t>: Improved fraud recall but lower precision, balancing recall and precision.</a:t>
            </a:r>
          </a:p>
          <a:p>
            <a:r>
              <a:rPr lang="en-GB" sz="1000" b="1" u="sng" dirty="0">
                <a:solidFill>
                  <a:schemeClr val="tx1"/>
                </a:solidFill>
              </a:rPr>
              <a:t>Lessons Learned:</a:t>
            </a:r>
          </a:p>
          <a:p>
            <a:pPr>
              <a:buFont typeface="+mj-lt"/>
              <a:buAutoNum type="arabicPeriod"/>
            </a:pPr>
            <a:r>
              <a:rPr lang="en-GB" sz="1000" b="1" dirty="0">
                <a:solidFill>
                  <a:schemeClr val="tx1"/>
                </a:solidFill>
              </a:rPr>
              <a:t>Feature Selection</a:t>
            </a:r>
            <a:r>
              <a:rPr lang="en-GB" sz="1000" dirty="0">
                <a:solidFill>
                  <a:schemeClr val="tx1"/>
                </a:solidFill>
              </a:rPr>
              <a:t>: Top 10 features achieved similar performance with lower computational cost.</a:t>
            </a:r>
          </a:p>
          <a:p>
            <a:pPr>
              <a:buFont typeface="+mj-lt"/>
              <a:buAutoNum type="arabicPeriod"/>
            </a:pPr>
            <a:r>
              <a:rPr lang="en-GB" sz="1000" b="1" dirty="0">
                <a:solidFill>
                  <a:schemeClr val="tx1"/>
                </a:solidFill>
              </a:rPr>
              <a:t>Class Balancing</a:t>
            </a:r>
            <a:r>
              <a:rPr lang="en-GB" sz="1000" dirty="0">
                <a:solidFill>
                  <a:schemeClr val="tx1"/>
                </a:solidFill>
              </a:rPr>
              <a:t>: Essential for handling imbalanced data; improved fraud recall but at a precision cost.</a:t>
            </a:r>
          </a:p>
          <a:p>
            <a:pPr>
              <a:buFont typeface="+mj-lt"/>
              <a:buAutoNum type="arabicPeriod"/>
            </a:pPr>
            <a:r>
              <a:rPr lang="en-GB" sz="1000" b="1" dirty="0">
                <a:solidFill>
                  <a:schemeClr val="tx1"/>
                </a:solidFill>
              </a:rPr>
              <a:t>Efficiency vs. Performance</a:t>
            </a:r>
            <a:r>
              <a:rPr lang="en-GB" sz="1000" dirty="0">
                <a:solidFill>
                  <a:schemeClr val="tx1"/>
                </a:solidFill>
              </a:rPr>
              <a:t>: Focusing on critical features and balancing techniques enables effective fraud detection without excessive training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3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B5EDB9B-DBCA-7C0C-84B5-C8213639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64DF-ACFA-679B-37F6-94961CB71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12335"/>
            <a:ext cx="10869702" cy="843897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E57F-A205-F2DA-AB98-830C75B8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256232"/>
            <a:ext cx="11082070" cy="5501919"/>
          </a:xfrm>
        </p:spPr>
        <p:txBody>
          <a:bodyPr>
            <a:noAutofit/>
          </a:bodyPr>
          <a:lstStyle/>
          <a:p>
            <a:r>
              <a:rPr lang="en-GB" sz="1600" b="1" u="sng" dirty="0">
                <a:solidFill>
                  <a:schemeClr val="tx1"/>
                </a:solidFill>
              </a:rPr>
              <a:t>Random Forest vs. </a:t>
            </a:r>
            <a:r>
              <a:rPr lang="en-GB" sz="1600" b="1" u="sng" dirty="0" err="1">
                <a:solidFill>
                  <a:schemeClr val="tx1"/>
                </a:solidFill>
              </a:rPr>
              <a:t>XGBoost</a:t>
            </a:r>
            <a:r>
              <a:rPr lang="en-GB" sz="1600" b="1" u="sng" dirty="0">
                <a:solidFill>
                  <a:schemeClr val="tx1"/>
                </a:solidFill>
              </a:rPr>
              <a:t> in Fraud Detection</a:t>
            </a:r>
          </a:p>
          <a:p>
            <a:endParaRPr lang="en-GB" sz="500" b="1" u="sng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Random Forest: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u="sng" dirty="0">
                <a:solidFill>
                  <a:schemeClr val="tx1"/>
                </a:solidFill>
              </a:rPr>
              <a:t>Default Model</a:t>
            </a:r>
            <a:r>
              <a:rPr lang="en-GB" sz="1600" dirty="0">
                <a:solidFill>
                  <a:schemeClr val="tx1"/>
                </a:solidFill>
              </a:rPr>
              <a:t>: High train accuracy but very low fraud recall (14%) on test data → Overfitting.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u="sng" dirty="0">
                <a:solidFill>
                  <a:schemeClr val="tx1"/>
                </a:solidFill>
              </a:rPr>
              <a:t>Class-Weighted</a:t>
            </a:r>
            <a:r>
              <a:rPr lang="en-GB" sz="1600" dirty="0">
                <a:solidFill>
                  <a:schemeClr val="tx1"/>
                </a:solidFill>
              </a:rPr>
              <a:t>: Improved train recall but poor generalization on test (50% accuracy) → Limited impact of balancing.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u="sng" dirty="0">
                <a:solidFill>
                  <a:schemeClr val="tx1"/>
                </a:solidFill>
              </a:rPr>
              <a:t>Tuned &amp; </a:t>
            </a:r>
            <a:r>
              <a:rPr lang="en-GB" sz="1600" u="sng" dirty="0" err="1">
                <a:solidFill>
                  <a:schemeClr val="tx1"/>
                </a:solidFill>
              </a:rPr>
              <a:t>Downsampled</a:t>
            </a:r>
            <a:r>
              <a:rPr lang="en-GB" sz="1600" dirty="0">
                <a:solidFill>
                  <a:schemeClr val="tx1"/>
                </a:solidFill>
              </a:rPr>
              <a:t>: Better fraud detection on test, but still imbalanced results → Struggled with precision-recall balance.</a:t>
            </a:r>
          </a:p>
          <a:p>
            <a:endParaRPr lang="en-GB" sz="500" dirty="0">
              <a:solidFill>
                <a:schemeClr val="tx1"/>
              </a:solidFill>
            </a:endParaRPr>
          </a:p>
          <a:p>
            <a:r>
              <a:rPr lang="en-GB" sz="1600" b="1" dirty="0" err="1">
                <a:solidFill>
                  <a:schemeClr val="tx1"/>
                </a:solidFill>
              </a:rPr>
              <a:t>XGBoost</a:t>
            </a:r>
            <a:r>
              <a:rPr lang="en-GB" sz="1600" b="1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u="sng" dirty="0">
                <a:solidFill>
                  <a:schemeClr val="tx1"/>
                </a:solidFill>
              </a:rPr>
              <a:t>With SMOTE</a:t>
            </a:r>
            <a:r>
              <a:rPr lang="en-GB" sz="1600" dirty="0">
                <a:solidFill>
                  <a:schemeClr val="tx1"/>
                </a:solidFill>
              </a:rPr>
              <a:t>: High fraud recall in train but only 38% recall on test → Severe overfitting due to synthetic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u="sng" dirty="0">
                <a:solidFill>
                  <a:schemeClr val="tx1"/>
                </a:solidFill>
              </a:rPr>
              <a:t>Without SMOTE</a:t>
            </a:r>
            <a:r>
              <a:rPr lang="en-GB" sz="1600" dirty="0">
                <a:solidFill>
                  <a:schemeClr val="tx1"/>
                </a:solidFill>
              </a:rPr>
              <a:t>: Reduced overfitting but recall dropped to 7% on test → Failed to handle imbalance.</a:t>
            </a:r>
          </a:p>
          <a:p>
            <a:endParaRPr lang="en-GB" sz="5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Lessons Learned: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Random Forest: Persistent overfitting and imbalance issues; even tuning and </a:t>
            </a:r>
            <a:r>
              <a:rPr lang="en-GB" sz="1600" dirty="0" err="1">
                <a:solidFill>
                  <a:schemeClr val="tx1"/>
                </a:solidFill>
              </a:rPr>
              <a:t>downsampling</a:t>
            </a:r>
            <a:r>
              <a:rPr lang="en-GB" sz="1600" dirty="0">
                <a:solidFill>
                  <a:schemeClr val="tx1"/>
                </a:solidFill>
              </a:rPr>
              <a:t> didn’t fully address fraud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XGBoost</a:t>
            </a:r>
            <a:r>
              <a:rPr lang="en-GB" sz="1600" dirty="0">
                <a:solidFill>
                  <a:schemeClr val="tx1"/>
                </a:solidFill>
              </a:rPr>
              <a:t>: SMOTE caused overfitting, while removing it led to poor fraud detection.</a:t>
            </a:r>
          </a:p>
          <a:p>
            <a:endParaRPr lang="en-GB" sz="1600" b="1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49" y="453994"/>
            <a:ext cx="10869702" cy="929355"/>
          </a:xfrm>
        </p:spPr>
        <p:txBody>
          <a:bodyPr>
            <a:noAutofit/>
          </a:bodyPr>
          <a:lstStyle/>
          <a:p>
            <a:r>
              <a:rPr lang="en-GB" sz="3200" b="1" dirty="0"/>
              <a:t>Final Model Performance Summary</a:t>
            </a:r>
            <a:endParaRPr lang="de-CH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16" y="1316450"/>
            <a:ext cx="10769600" cy="5409488"/>
          </a:xfrm>
        </p:spPr>
        <p:txBody>
          <a:bodyPr>
            <a:normAutofit/>
          </a:bodyPr>
          <a:lstStyle/>
          <a:p>
            <a:r>
              <a:rPr lang="en-US" sz="2200" b="1" u="sng" dirty="0">
                <a:solidFill>
                  <a:schemeClr val="tx1"/>
                </a:solidFill>
              </a:rPr>
              <a:t>Model Performance 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Logistic Regression: Strong non-fraud detection but weak on fraud cases.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Decision Tree: Best performance in both precision and recall for fraud detection.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Hyperparameter Tuning: Did not significantly improve the Decision Tree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Summary table</a:t>
            </a:r>
            <a:r>
              <a:rPr lang="en-GB" sz="1400" dirty="0">
                <a:solidFill>
                  <a:schemeClr val="tx1"/>
                </a:solidFill>
              </a:rPr>
              <a:t> comparing the models you tested with key metrics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000" b="1" u="sng" dirty="0">
              <a:solidFill>
                <a:schemeClr val="tx1"/>
              </a:solidFill>
            </a:endParaRPr>
          </a:p>
          <a:p>
            <a:endParaRPr lang="en-US" sz="1000" b="1" u="sng" dirty="0">
              <a:solidFill>
                <a:schemeClr val="tx1"/>
              </a:solidFill>
            </a:endParaRPr>
          </a:p>
          <a:p>
            <a:endParaRPr lang="en-US" sz="1000" b="1" u="sng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A8633C-C949-7F6D-9B77-DED388D92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7874"/>
              </p:ext>
            </p:extLst>
          </p:nvPr>
        </p:nvGraphicFramePr>
        <p:xfrm>
          <a:off x="676166" y="3547858"/>
          <a:ext cx="9513171" cy="30558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43593">
                  <a:extLst>
                    <a:ext uri="{9D8B030D-6E8A-4147-A177-3AD203B41FA5}">
                      <a16:colId xmlns:a16="http://schemas.microsoft.com/office/drawing/2014/main" val="19573437"/>
                    </a:ext>
                  </a:extLst>
                </a:gridCol>
                <a:gridCol w="1232630">
                  <a:extLst>
                    <a:ext uri="{9D8B030D-6E8A-4147-A177-3AD203B41FA5}">
                      <a16:colId xmlns:a16="http://schemas.microsoft.com/office/drawing/2014/main" val="3272982951"/>
                    </a:ext>
                  </a:extLst>
                </a:gridCol>
                <a:gridCol w="1688111">
                  <a:extLst>
                    <a:ext uri="{9D8B030D-6E8A-4147-A177-3AD203B41FA5}">
                      <a16:colId xmlns:a16="http://schemas.microsoft.com/office/drawing/2014/main" val="1585966285"/>
                    </a:ext>
                  </a:extLst>
                </a:gridCol>
                <a:gridCol w="1303674">
                  <a:extLst>
                    <a:ext uri="{9D8B030D-6E8A-4147-A177-3AD203B41FA5}">
                      <a16:colId xmlns:a16="http://schemas.microsoft.com/office/drawing/2014/main" val="2953074743"/>
                    </a:ext>
                  </a:extLst>
                </a:gridCol>
                <a:gridCol w="3145163">
                  <a:extLst>
                    <a:ext uri="{9D8B030D-6E8A-4147-A177-3AD203B41FA5}">
                      <a16:colId xmlns:a16="http://schemas.microsoft.com/office/drawing/2014/main" val="1775412622"/>
                    </a:ext>
                  </a:extLst>
                </a:gridCol>
              </a:tblGrid>
              <a:tr h="433444">
                <a:tc>
                  <a:txBody>
                    <a:bodyPr/>
                    <a:lstStyle/>
                    <a:p>
                      <a:r>
                        <a:rPr lang="de-CH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Key Insight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011188"/>
                  </a:ext>
                </a:extLst>
              </a:tr>
              <a:tr h="433444">
                <a:tc>
                  <a:txBody>
                    <a:bodyPr/>
                    <a:lstStyle/>
                    <a:p>
                      <a:r>
                        <a:rPr lang="de-CH" sz="1400" dirty="0" err="1"/>
                        <a:t>Logistic</a:t>
                      </a:r>
                      <a:r>
                        <a:rPr lang="de-CH" sz="1400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Good at non-fraud detection but misses fraud cases due to class imbalance.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27296"/>
                  </a:ext>
                </a:extLst>
              </a:tr>
              <a:tr h="652468">
                <a:tc>
                  <a:txBody>
                    <a:bodyPr/>
                    <a:lstStyle/>
                    <a:p>
                      <a:r>
                        <a:rPr lang="de-CH" sz="1400" dirty="0" err="1"/>
                        <a:t>Decision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Tree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Medium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e-CH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High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e-CH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High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Balanced fraud detection, simple and interpretable.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0353"/>
                  </a:ext>
                </a:extLst>
              </a:tr>
              <a:tr h="619206">
                <a:tc>
                  <a:txBody>
                    <a:bodyPr/>
                    <a:lstStyle/>
                    <a:p>
                      <a:r>
                        <a:rPr lang="en-GB" sz="1400" dirty="0"/>
                        <a:t>Random Forest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Overfitting issues with limited fraud recall.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60470"/>
                  </a:ext>
                </a:extLst>
              </a:tr>
              <a:tr h="619206">
                <a:tc>
                  <a:txBody>
                    <a:bodyPr/>
                    <a:lstStyle/>
                    <a:p>
                      <a:r>
                        <a:rPr lang="en-GB" sz="1400" dirty="0" err="1"/>
                        <a:t>XGBoost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Medium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Medium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Complex but no significant improvement.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6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9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49" y="453994"/>
            <a:ext cx="10869702" cy="929355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546789"/>
            <a:ext cx="9733111" cy="4392539"/>
          </a:xfrm>
        </p:spPr>
        <p:txBody>
          <a:bodyPr>
            <a:normAutofit fontScale="77500" lnSpcReduction="20000"/>
          </a:bodyPr>
          <a:lstStyle/>
          <a:p>
            <a:r>
              <a:rPr lang="en-US" sz="3800" b="1" u="sng" dirty="0">
                <a:solidFill>
                  <a:schemeClr val="tx1"/>
                </a:solidFill>
              </a:rPr>
              <a:t>Winner Model </a:t>
            </a:r>
            <a:r>
              <a:rPr lang="en-US" sz="3800" b="1" u="sng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3800" b="1" u="sng" dirty="0">
              <a:solidFill>
                <a:schemeClr val="tx1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Simple &amp; Basic Decision Tree</a:t>
            </a:r>
          </a:p>
          <a:p>
            <a:endParaRPr lang="en-US" sz="700" b="1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Why Decision Trees Worked for Fraud Detection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Balanced Simplicity</a:t>
            </a:r>
            <a:r>
              <a:rPr lang="en-GB" sz="2000" dirty="0">
                <a:solidFill>
                  <a:schemeClr val="tx1"/>
                </a:solidFill>
              </a:rPr>
              <a:t>: Decision Trees achieved high fraud recall (61%) without overfitting, offering a balance between detecting fraud and avoiding false positives.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Interpretability</a:t>
            </a:r>
            <a:r>
              <a:rPr lang="en-GB" sz="2000" dirty="0">
                <a:solidFill>
                  <a:schemeClr val="tx1"/>
                </a:solidFill>
              </a:rPr>
              <a:t>: Clear decision paths make results understandable, valuable for explaining fraud detection logic to stakeholders.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Practical for Imbalanced Data</a:t>
            </a:r>
            <a:r>
              <a:rPr lang="en-GB" sz="2000" dirty="0">
                <a:solidFill>
                  <a:schemeClr val="tx1"/>
                </a:solidFill>
              </a:rPr>
              <a:t>: Unlike complex models, Decision Trees handled the natural class imbalance well, focusing on key fraud indicators without excessive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Low Computational Cost</a:t>
            </a:r>
            <a:r>
              <a:rPr lang="en-GB" sz="2000" dirty="0">
                <a:solidFill>
                  <a:schemeClr val="tx1"/>
                </a:solidFill>
              </a:rPr>
              <a:t>: Decision Trees are computationally efficient, making them suitable for real-time or large-scale applications.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Key Takeaway</a:t>
            </a:r>
            <a:r>
              <a:rPr lang="en-GB" sz="2000" dirty="0">
                <a:solidFill>
                  <a:schemeClr val="tx1"/>
                </a:solidFill>
              </a:rPr>
              <a:t>: Decision Trees provided reliable fraud detection with minimal complexity, making them a strong baseline for practical, real-world deployment.</a:t>
            </a:r>
          </a:p>
          <a:p>
            <a:endParaRPr lang="de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652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342</TotalTime>
  <Words>1388</Words>
  <Application>Microsoft Macintosh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Century Gothic</vt:lpstr>
      <vt:lpstr>Wingdings</vt:lpstr>
      <vt:lpstr>Wingdings 3</vt:lpstr>
      <vt:lpstr>Slice</vt:lpstr>
      <vt:lpstr>Credit Card Fraud Detection  using Machine Learning &amp; Big Data Concepts</vt:lpstr>
      <vt:lpstr>Credit Card Fraud Detection</vt:lpstr>
      <vt:lpstr>Credit Card Fraud Detection</vt:lpstr>
      <vt:lpstr>Credit Card Fraud Detection</vt:lpstr>
      <vt:lpstr>Credit Card Fraud Detection</vt:lpstr>
      <vt:lpstr>Credit Card Fraud Detection</vt:lpstr>
      <vt:lpstr>Credit Card Fraud Detection</vt:lpstr>
      <vt:lpstr>Final Model Performance Summary</vt:lpstr>
      <vt:lpstr>Credit Card Fraud Detection</vt:lpstr>
      <vt:lpstr>Credit Card Fraud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Chandragiri Sadhvi</dc:creator>
  <cp:lastModifiedBy>kiran aragonda</cp:lastModifiedBy>
  <cp:revision>43</cp:revision>
  <dcterms:created xsi:type="dcterms:W3CDTF">2024-10-28T14:05:08Z</dcterms:created>
  <dcterms:modified xsi:type="dcterms:W3CDTF">2024-11-05T18:01:22Z</dcterms:modified>
</cp:coreProperties>
</file>