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2" r:id="rId6"/>
    <p:sldId id="263" r:id="rId7"/>
    <p:sldId id="264" r:id="rId8"/>
    <p:sldId id="26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10/28/2024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ode/hamzasafwan/credit-card-fraud-detection/inpu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DC3-3E73-62EF-994C-67E2008BE508}"/>
              </a:ext>
            </a:extLst>
          </p:cNvPr>
          <p:cNvSpPr>
            <a:spLocks noGrp="1"/>
          </p:cNvSpPr>
          <p:nvPr>
            <p:ph type="ctrTitle"/>
          </p:nvPr>
        </p:nvSpPr>
        <p:spPr>
          <a:xfrm>
            <a:off x="684212" y="685800"/>
            <a:ext cx="10869702" cy="1664294"/>
          </a:xfrm>
        </p:spPr>
        <p:txBody>
          <a:bodyPr/>
          <a:lstStyle/>
          <a:p>
            <a:r>
              <a:rPr lang="en-US" b="1" dirty="0"/>
              <a:t>Credit Card Fraud Detection using Machine Learning</a:t>
            </a:r>
            <a:endParaRPr lang="de-CH" dirty="0"/>
          </a:p>
        </p:txBody>
      </p:sp>
      <p:sp>
        <p:nvSpPr>
          <p:cNvPr id="3" name="Subtitle 2">
            <a:extLst>
              <a:ext uri="{FF2B5EF4-FFF2-40B4-BE49-F238E27FC236}">
                <a16:creationId xmlns:a16="http://schemas.microsoft.com/office/drawing/2014/main" id="{23C1A169-020B-DD73-6055-CD961F649E65}"/>
              </a:ext>
            </a:extLst>
          </p:cNvPr>
          <p:cNvSpPr>
            <a:spLocks noGrp="1"/>
          </p:cNvSpPr>
          <p:nvPr>
            <p:ph type="subTitle" idx="1"/>
          </p:nvPr>
        </p:nvSpPr>
        <p:spPr>
          <a:xfrm>
            <a:off x="684211" y="2657743"/>
            <a:ext cx="9733111" cy="3133458"/>
          </a:xfrm>
        </p:spPr>
        <p:txBody>
          <a:bodyPr>
            <a:normAutofit/>
          </a:bodyPr>
          <a:lstStyle/>
          <a:p>
            <a:r>
              <a:rPr lang="en-US" sz="2600" b="1" dirty="0">
                <a:solidFill>
                  <a:schemeClr val="tx1"/>
                </a:solidFill>
              </a:rPr>
              <a:t>Sadhvi Chandragiri</a:t>
            </a:r>
          </a:p>
          <a:p>
            <a:endParaRPr lang="en-US" sz="2400" dirty="0">
              <a:solidFill>
                <a:schemeClr val="tx1"/>
              </a:solidFill>
            </a:endParaRPr>
          </a:p>
          <a:p>
            <a:r>
              <a:rPr lang="en-US" sz="2400" dirty="0">
                <a:solidFill>
                  <a:schemeClr val="tx1"/>
                </a:solidFill>
              </a:rPr>
              <a:t>Course: Certificate of Advanced Studies in Machine Intelligence</a:t>
            </a:r>
          </a:p>
          <a:p>
            <a:r>
              <a:rPr lang="en-US" sz="2400" dirty="0">
                <a:solidFill>
                  <a:schemeClr val="tx1"/>
                </a:solidFill>
              </a:rPr>
              <a:t>Module: Machine Learning &amp; Big Data	</a:t>
            </a:r>
          </a:p>
          <a:p>
            <a:r>
              <a:rPr lang="en-US" sz="2400" dirty="0">
                <a:solidFill>
                  <a:schemeClr val="tx1"/>
                </a:solidFill>
              </a:rPr>
              <a:t>Professor(s): Dr. Philipp Denzel &amp; Dr. Pavel Sulimov</a:t>
            </a:r>
          </a:p>
          <a:p>
            <a:r>
              <a:rPr lang="en-US" sz="2400" dirty="0">
                <a:solidFill>
                  <a:schemeClr val="tx1"/>
                </a:solidFill>
              </a:rPr>
              <a:t>Date: 28. Oct. 2024</a:t>
            </a:r>
            <a:endParaRPr lang="de-CH" sz="2400" dirty="0">
              <a:solidFill>
                <a:schemeClr val="tx1"/>
              </a:solidFill>
            </a:endParaRPr>
          </a:p>
        </p:txBody>
      </p:sp>
    </p:spTree>
    <p:extLst>
      <p:ext uri="{BB962C8B-B14F-4D97-AF65-F5344CB8AC3E}">
        <p14:creationId xmlns:p14="http://schemas.microsoft.com/office/powerpoint/2010/main" val="182190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DC3-3E73-62EF-994C-67E2008BE508}"/>
              </a:ext>
            </a:extLst>
          </p:cNvPr>
          <p:cNvSpPr>
            <a:spLocks noGrp="1"/>
          </p:cNvSpPr>
          <p:nvPr>
            <p:ph type="ctrTitle"/>
          </p:nvPr>
        </p:nvSpPr>
        <p:spPr>
          <a:xfrm>
            <a:off x="684211" y="295897"/>
            <a:ext cx="10869702" cy="1245550"/>
          </a:xfrm>
        </p:spPr>
        <p:txBody>
          <a:bodyPr/>
          <a:lstStyle/>
          <a:p>
            <a:r>
              <a:rPr lang="en-US" b="1" dirty="0"/>
              <a:t>Credit Card Fraud Detection</a:t>
            </a:r>
            <a:endParaRPr lang="de-CH" dirty="0"/>
          </a:p>
        </p:txBody>
      </p:sp>
      <p:sp>
        <p:nvSpPr>
          <p:cNvPr id="3" name="Subtitle 2">
            <a:extLst>
              <a:ext uri="{FF2B5EF4-FFF2-40B4-BE49-F238E27FC236}">
                <a16:creationId xmlns:a16="http://schemas.microsoft.com/office/drawing/2014/main" id="{23C1A169-020B-DD73-6055-CD961F649E65}"/>
              </a:ext>
            </a:extLst>
          </p:cNvPr>
          <p:cNvSpPr>
            <a:spLocks noGrp="1"/>
          </p:cNvSpPr>
          <p:nvPr>
            <p:ph type="subTitle" idx="1"/>
          </p:nvPr>
        </p:nvSpPr>
        <p:spPr>
          <a:xfrm>
            <a:off x="684211" y="1683521"/>
            <a:ext cx="9733111" cy="4255807"/>
          </a:xfrm>
        </p:spPr>
        <p:txBody>
          <a:bodyPr>
            <a:normAutofit fontScale="70000" lnSpcReduction="20000"/>
          </a:bodyPr>
          <a:lstStyle/>
          <a:p>
            <a:r>
              <a:rPr lang="en-US" sz="2400" b="1" dirty="0">
                <a:solidFill>
                  <a:schemeClr val="tx1"/>
                </a:solidFill>
              </a:rPr>
              <a:t>Objective: </a:t>
            </a:r>
          </a:p>
          <a:p>
            <a:r>
              <a:rPr lang="en-US" sz="2400" dirty="0">
                <a:solidFill>
                  <a:schemeClr val="tx1"/>
                </a:solidFill>
              </a:rPr>
              <a:t>To showcase our learnings, I have chosen Credit Card Fraud detection as the focus, aligning with my role in the Business Intelligence department within the Finance domain.</a:t>
            </a:r>
          </a:p>
          <a:p>
            <a:endParaRPr lang="en-US" sz="2400" dirty="0">
              <a:solidFill>
                <a:schemeClr val="tx1"/>
              </a:solidFill>
            </a:endParaRPr>
          </a:p>
          <a:p>
            <a:r>
              <a:rPr lang="en-US" sz="2400" b="1" dirty="0">
                <a:solidFill>
                  <a:schemeClr val="tx1"/>
                </a:solidFill>
              </a:rPr>
              <a:t>Approach: </a:t>
            </a:r>
          </a:p>
          <a:p>
            <a:r>
              <a:rPr lang="en-US" sz="2400" dirty="0">
                <a:solidFill>
                  <a:schemeClr val="tx1"/>
                </a:solidFill>
              </a:rPr>
              <a:t>This project integrates machine learning techniques such as Logistic Regression and Decision Trees, alongside advanced methods like hyperparameter tuning, to build a robust fraud detection system.</a:t>
            </a:r>
          </a:p>
          <a:p>
            <a:endParaRPr lang="en-US" sz="2400" dirty="0">
              <a:solidFill>
                <a:schemeClr val="tx1"/>
              </a:solidFill>
            </a:endParaRPr>
          </a:p>
          <a:p>
            <a:r>
              <a:rPr lang="en-US" sz="2400" b="1" dirty="0">
                <a:solidFill>
                  <a:schemeClr val="tx1"/>
                </a:solidFill>
              </a:rPr>
              <a:t>Learning Alignment:</a:t>
            </a:r>
          </a:p>
          <a:p>
            <a:r>
              <a:rPr lang="en-US" sz="2400" dirty="0">
                <a:solidFill>
                  <a:schemeClr val="tx1"/>
                </a:solidFill>
              </a:rPr>
              <a:t>The project also ties into key topics from the CAS in Machine Intelligence, including graph processing (applied via network metrics) and supervised learning (using models like Logistic Regression and Decision Trees).</a:t>
            </a:r>
            <a:endParaRPr lang="de-CH" sz="2200" dirty="0">
              <a:solidFill>
                <a:schemeClr val="tx1"/>
              </a:solidFill>
            </a:endParaRPr>
          </a:p>
        </p:txBody>
      </p:sp>
    </p:spTree>
    <p:extLst>
      <p:ext uri="{BB962C8B-B14F-4D97-AF65-F5344CB8AC3E}">
        <p14:creationId xmlns:p14="http://schemas.microsoft.com/office/powerpoint/2010/main" val="229473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DC3-3E73-62EF-994C-67E2008BE508}"/>
              </a:ext>
            </a:extLst>
          </p:cNvPr>
          <p:cNvSpPr>
            <a:spLocks noGrp="1"/>
          </p:cNvSpPr>
          <p:nvPr>
            <p:ph type="ctrTitle"/>
          </p:nvPr>
        </p:nvSpPr>
        <p:spPr>
          <a:xfrm>
            <a:off x="684212" y="685800"/>
            <a:ext cx="10869702" cy="638798"/>
          </a:xfrm>
        </p:spPr>
        <p:txBody>
          <a:bodyPr>
            <a:normAutofit fontScale="90000"/>
          </a:bodyPr>
          <a:lstStyle/>
          <a:p>
            <a:r>
              <a:rPr lang="en-US" b="1" dirty="0"/>
              <a:t>Credit Card Fraud Detection</a:t>
            </a:r>
            <a:endParaRPr lang="de-CH" dirty="0"/>
          </a:p>
        </p:txBody>
      </p:sp>
      <p:sp>
        <p:nvSpPr>
          <p:cNvPr id="3" name="Subtitle 2">
            <a:extLst>
              <a:ext uri="{FF2B5EF4-FFF2-40B4-BE49-F238E27FC236}">
                <a16:creationId xmlns:a16="http://schemas.microsoft.com/office/drawing/2014/main" id="{23C1A169-020B-DD73-6055-CD961F649E65}"/>
              </a:ext>
            </a:extLst>
          </p:cNvPr>
          <p:cNvSpPr>
            <a:spLocks noGrp="1"/>
          </p:cNvSpPr>
          <p:nvPr>
            <p:ph type="subTitle" idx="1"/>
          </p:nvPr>
        </p:nvSpPr>
        <p:spPr>
          <a:xfrm>
            <a:off x="684211" y="1444239"/>
            <a:ext cx="9733111" cy="4346962"/>
          </a:xfrm>
        </p:spPr>
        <p:txBody>
          <a:bodyPr>
            <a:normAutofit fontScale="77500" lnSpcReduction="20000"/>
          </a:bodyPr>
          <a:lstStyle/>
          <a:p>
            <a:r>
              <a:rPr lang="de-CH" sz="2000" b="1" u="sng" dirty="0">
                <a:solidFill>
                  <a:schemeClr val="tx1"/>
                </a:solidFill>
              </a:rPr>
              <a:t>Dataset Details</a:t>
            </a:r>
          </a:p>
          <a:p>
            <a:pPr marL="342900" indent="-342900">
              <a:buFont typeface="Arial" panose="020B0604020202020204" pitchFamily="34" charset="0"/>
              <a:buChar char="•"/>
            </a:pPr>
            <a:r>
              <a:rPr lang="de-CH" sz="2000" dirty="0">
                <a:solidFill>
                  <a:schemeClr val="tx1"/>
                </a:solidFill>
              </a:rPr>
              <a:t>Source: </a:t>
            </a:r>
            <a:r>
              <a:rPr lang="de-CH" sz="2000" dirty="0" err="1">
                <a:solidFill>
                  <a:schemeClr val="tx1"/>
                </a:solidFill>
              </a:rPr>
              <a:t>Kaggle</a:t>
            </a:r>
            <a:r>
              <a:rPr lang="de-CH" sz="2000" dirty="0">
                <a:solidFill>
                  <a:schemeClr val="tx1"/>
                </a:solidFill>
              </a:rPr>
              <a:t> </a:t>
            </a:r>
            <a:r>
              <a:rPr lang="de-CH" sz="2000" dirty="0" err="1">
                <a:solidFill>
                  <a:schemeClr val="tx1"/>
                </a:solidFill>
              </a:rPr>
              <a:t>Credit</a:t>
            </a:r>
            <a:r>
              <a:rPr lang="de-CH" sz="2000" dirty="0">
                <a:solidFill>
                  <a:schemeClr val="tx1"/>
                </a:solidFill>
              </a:rPr>
              <a:t> Card Fraud </a:t>
            </a:r>
            <a:r>
              <a:rPr lang="de-CH" sz="2000" dirty="0" err="1">
                <a:solidFill>
                  <a:schemeClr val="tx1"/>
                </a:solidFill>
              </a:rPr>
              <a:t>Detection</a:t>
            </a:r>
            <a:r>
              <a:rPr lang="de-CH" sz="2000" dirty="0">
                <a:solidFill>
                  <a:schemeClr val="tx1"/>
                </a:solidFill>
              </a:rPr>
              <a:t> </a:t>
            </a:r>
            <a:r>
              <a:rPr lang="de-CH" sz="2000" dirty="0">
                <a:solidFill>
                  <a:schemeClr val="tx1"/>
                </a:solidFill>
                <a:hlinkClick r:id="rId2">
                  <a:extLst>
                    <a:ext uri="{A12FA001-AC4F-418D-AE19-62706E023703}">
                      <ahyp:hlinkClr xmlns:ahyp="http://schemas.microsoft.com/office/drawing/2018/hyperlinkcolor" val="tx"/>
                    </a:ext>
                  </a:extLst>
                </a:hlinkClick>
              </a:rPr>
              <a:t>https://www.kaggle.com/code/hamzasafwan/credit-card-fraud-detection/input</a:t>
            </a:r>
            <a:r>
              <a:rPr lang="de-CH" sz="2000" dirty="0">
                <a:solidFill>
                  <a:schemeClr val="tx1"/>
                </a:solidFill>
              </a:rPr>
              <a:t> </a:t>
            </a:r>
          </a:p>
          <a:p>
            <a:pPr marL="342900" indent="-342900">
              <a:buFont typeface="Arial" panose="020B0604020202020204" pitchFamily="34" charset="0"/>
              <a:buChar char="•"/>
            </a:pPr>
            <a:r>
              <a:rPr lang="de-CH" sz="2000" dirty="0">
                <a:solidFill>
                  <a:schemeClr val="tx1"/>
                </a:solidFill>
              </a:rPr>
              <a:t>fraudTrain.csv: ~1.2 </a:t>
            </a:r>
            <a:r>
              <a:rPr lang="de-CH" sz="2000" dirty="0" err="1">
                <a:solidFill>
                  <a:schemeClr val="tx1"/>
                </a:solidFill>
              </a:rPr>
              <a:t>million</a:t>
            </a:r>
            <a:r>
              <a:rPr lang="de-CH" sz="2000" dirty="0">
                <a:solidFill>
                  <a:schemeClr val="tx1"/>
                </a:solidFill>
              </a:rPr>
              <a:t> </a:t>
            </a:r>
            <a:r>
              <a:rPr lang="de-CH" sz="2000" dirty="0" err="1">
                <a:solidFill>
                  <a:schemeClr val="tx1"/>
                </a:solidFill>
              </a:rPr>
              <a:t>records</a:t>
            </a:r>
            <a:endParaRPr lang="de-CH" sz="2000" dirty="0">
              <a:solidFill>
                <a:schemeClr val="tx1"/>
              </a:solidFill>
            </a:endParaRPr>
          </a:p>
          <a:p>
            <a:pPr marL="342900" indent="-342900">
              <a:buFont typeface="Arial" panose="020B0604020202020204" pitchFamily="34" charset="0"/>
              <a:buChar char="•"/>
            </a:pPr>
            <a:r>
              <a:rPr lang="de-CH" sz="2000" dirty="0">
                <a:solidFill>
                  <a:schemeClr val="tx1"/>
                </a:solidFill>
              </a:rPr>
              <a:t>fraudTest.csv: ~550k </a:t>
            </a:r>
            <a:r>
              <a:rPr lang="de-CH" sz="2000" dirty="0" err="1">
                <a:solidFill>
                  <a:schemeClr val="tx1"/>
                </a:solidFill>
              </a:rPr>
              <a:t>records</a:t>
            </a:r>
            <a:endParaRPr lang="de-CH" sz="2000" dirty="0">
              <a:solidFill>
                <a:schemeClr val="tx1"/>
              </a:solidFill>
            </a:endParaRPr>
          </a:p>
          <a:p>
            <a:pPr marL="342900" indent="-342900">
              <a:buFont typeface="Arial" panose="020B0604020202020204" pitchFamily="34" charset="0"/>
              <a:buChar char="•"/>
            </a:pPr>
            <a:r>
              <a:rPr lang="de-CH" sz="2000" dirty="0">
                <a:solidFill>
                  <a:schemeClr val="tx1"/>
                </a:solidFill>
              </a:rPr>
              <a:t>Class Imbalance: </a:t>
            </a:r>
            <a:r>
              <a:rPr lang="de-CH" sz="2000" dirty="0" err="1">
                <a:solidFill>
                  <a:schemeClr val="tx1"/>
                </a:solidFill>
              </a:rPr>
              <a:t>Majority</a:t>
            </a:r>
            <a:r>
              <a:rPr lang="de-CH" sz="2000" dirty="0">
                <a:solidFill>
                  <a:schemeClr val="tx1"/>
                </a:solidFill>
              </a:rPr>
              <a:t> </a:t>
            </a:r>
            <a:r>
              <a:rPr lang="de-CH" sz="2000" dirty="0" err="1">
                <a:solidFill>
                  <a:schemeClr val="tx1"/>
                </a:solidFill>
              </a:rPr>
              <a:t>of</a:t>
            </a:r>
            <a:r>
              <a:rPr lang="de-CH" sz="2000" dirty="0">
                <a:solidFill>
                  <a:schemeClr val="tx1"/>
                </a:solidFill>
              </a:rPr>
              <a:t> </a:t>
            </a:r>
            <a:r>
              <a:rPr lang="de-CH" sz="2000" dirty="0" err="1">
                <a:solidFill>
                  <a:schemeClr val="tx1"/>
                </a:solidFill>
              </a:rPr>
              <a:t>transactions</a:t>
            </a:r>
            <a:r>
              <a:rPr lang="de-CH" sz="2000" dirty="0">
                <a:solidFill>
                  <a:schemeClr val="tx1"/>
                </a:solidFill>
              </a:rPr>
              <a:t> </a:t>
            </a:r>
            <a:r>
              <a:rPr lang="de-CH" sz="2000" dirty="0" err="1">
                <a:solidFill>
                  <a:schemeClr val="tx1"/>
                </a:solidFill>
              </a:rPr>
              <a:t>are</a:t>
            </a:r>
            <a:r>
              <a:rPr lang="de-CH" sz="2000" dirty="0">
                <a:solidFill>
                  <a:schemeClr val="tx1"/>
                </a:solidFill>
              </a:rPr>
              <a:t> non-</a:t>
            </a:r>
            <a:r>
              <a:rPr lang="de-CH" sz="2000" dirty="0" err="1">
                <a:solidFill>
                  <a:schemeClr val="tx1"/>
                </a:solidFill>
              </a:rPr>
              <a:t>fraudulent</a:t>
            </a:r>
            <a:r>
              <a:rPr lang="de-CH" sz="2000" dirty="0">
                <a:solidFill>
                  <a:schemeClr val="tx1"/>
                </a:solidFill>
              </a:rPr>
              <a:t>, </a:t>
            </a:r>
            <a:r>
              <a:rPr lang="de-CH" sz="2000" dirty="0" err="1">
                <a:solidFill>
                  <a:schemeClr val="tx1"/>
                </a:solidFill>
              </a:rPr>
              <a:t>challenging</a:t>
            </a:r>
            <a:r>
              <a:rPr lang="de-CH" sz="2000" dirty="0">
                <a:solidFill>
                  <a:schemeClr val="tx1"/>
                </a:solidFill>
              </a:rPr>
              <a:t> </a:t>
            </a:r>
            <a:r>
              <a:rPr lang="de-CH" sz="2000" dirty="0" err="1">
                <a:solidFill>
                  <a:schemeClr val="tx1"/>
                </a:solidFill>
              </a:rPr>
              <a:t>fraud</a:t>
            </a:r>
            <a:r>
              <a:rPr lang="de-CH" sz="2000" dirty="0">
                <a:solidFill>
                  <a:schemeClr val="tx1"/>
                </a:solidFill>
              </a:rPr>
              <a:t> </a:t>
            </a:r>
            <a:r>
              <a:rPr lang="de-CH" sz="2000" dirty="0" err="1">
                <a:solidFill>
                  <a:schemeClr val="tx1"/>
                </a:solidFill>
              </a:rPr>
              <a:t>detection</a:t>
            </a:r>
            <a:r>
              <a:rPr lang="de-CH" sz="2000" dirty="0">
                <a:solidFill>
                  <a:schemeClr val="tx1"/>
                </a:solidFill>
              </a:rPr>
              <a:t>.</a:t>
            </a:r>
          </a:p>
          <a:p>
            <a:endParaRPr lang="de-CH" sz="2000" dirty="0">
              <a:solidFill>
                <a:schemeClr val="tx1"/>
              </a:solidFill>
            </a:endParaRPr>
          </a:p>
          <a:p>
            <a:r>
              <a:rPr lang="de-CH" sz="2000" b="1" u="sng" dirty="0">
                <a:solidFill>
                  <a:schemeClr val="tx1"/>
                </a:solidFill>
              </a:rPr>
              <a:t>Key Features:</a:t>
            </a:r>
          </a:p>
          <a:p>
            <a:pPr marL="342900" indent="-342900">
              <a:buFont typeface="Arial" panose="020B0604020202020204" pitchFamily="34" charset="0"/>
              <a:buChar char="•"/>
            </a:pPr>
            <a:r>
              <a:rPr lang="de-CH" sz="2000" u="sng" dirty="0">
                <a:solidFill>
                  <a:schemeClr val="tx1"/>
                </a:solidFill>
              </a:rPr>
              <a:t>Transaction Attributes</a:t>
            </a:r>
            <a:r>
              <a:rPr lang="de-CH" sz="2000" dirty="0">
                <a:solidFill>
                  <a:schemeClr val="tx1"/>
                </a:solidFill>
              </a:rPr>
              <a:t>: </a:t>
            </a:r>
            <a:r>
              <a:rPr lang="de-CH" sz="2000" dirty="0" err="1">
                <a:solidFill>
                  <a:schemeClr val="tx1"/>
                </a:solidFill>
              </a:rPr>
              <a:t>TransactionAmount</a:t>
            </a:r>
            <a:r>
              <a:rPr lang="de-CH" sz="2000" dirty="0">
                <a:solidFill>
                  <a:schemeClr val="tx1"/>
                </a:solidFill>
              </a:rPr>
              <a:t>, </a:t>
            </a:r>
            <a:r>
              <a:rPr lang="de-CH" sz="2000" dirty="0" err="1">
                <a:solidFill>
                  <a:schemeClr val="tx1"/>
                </a:solidFill>
              </a:rPr>
              <a:t>LogTransactionAmount</a:t>
            </a:r>
            <a:r>
              <a:rPr lang="de-CH" sz="2000" dirty="0">
                <a:solidFill>
                  <a:schemeClr val="tx1"/>
                </a:solidFill>
              </a:rPr>
              <a:t>, </a:t>
            </a:r>
            <a:r>
              <a:rPr lang="de-CH" sz="2000" dirty="0" err="1">
                <a:solidFill>
                  <a:schemeClr val="tx1"/>
                </a:solidFill>
              </a:rPr>
              <a:t>HighValueTransactionFlag</a:t>
            </a:r>
            <a:r>
              <a:rPr lang="de-CH" sz="2000" dirty="0">
                <a:solidFill>
                  <a:schemeClr val="tx1"/>
                </a:solidFill>
              </a:rPr>
              <a:t>, TransactionCountLast7/14/30Days, AverageTransactionAmountLast7/14/30Days.</a:t>
            </a:r>
          </a:p>
          <a:p>
            <a:pPr marL="342900" indent="-342900">
              <a:buFont typeface="Arial" panose="020B0604020202020204" pitchFamily="34" charset="0"/>
              <a:buChar char="•"/>
            </a:pPr>
            <a:r>
              <a:rPr lang="de-CH" sz="2000" u="sng" dirty="0">
                <a:solidFill>
                  <a:schemeClr val="tx1"/>
                </a:solidFill>
              </a:rPr>
              <a:t>Temporal Features</a:t>
            </a:r>
            <a:r>
              <a:rPr lang="de-CH" sz="2000" dirty="0">
                <a:solidFill>
                  <a:schemeClr val="tx1"/>
                </a:solidFill>
              </a:rPr>
              <a:t>: Hour, </a:t>
            </a:r>
            <a:r>
              <a:rPr lang="de-CH" sz="2000" dirty="0" err="1">
                <a:solidFill>
                  <a:schemeClr val="tx1"/>
                </a:solidFill>
              </a:rPr>
              <a:t>HighRiskHour</a:t>
            </a:r>
            <a:r>
              <a:rPr lang="de-CH" sz="2000" dirty="0">
                <a:solidFill>
                  <a:schemeClr val="tx1"/>
                </a:solidFill>
              </a:rPr>
              <a:t>, </a:t>
            </a:r>
            <a:r>
              <a:rPr lang="de-CH" sz="2000" dirty="0" err="1">
                <a:solidFill>
                  <a:schemeClr val="tx1"/>
                </a:solidFill>
              </a:rPr>
              <a:t>DayOfWeek</a:t>
            </a:r>
            <a:r>
              <a:rPr lang="de-CH" sz="2000" dirty="0">
                <a:solidFill>
                  <a:schemeClr val="tx1"/>
                </a:solidFill>
              </a:rPr>
              <a:t>, </a:t>
            </a:r>
            <a:r>
              <a:rPr lang="de-CH" sz="2000" dirty="0" err="1">
                <a:solidFill>
                  <a:schemeClr val="tx1"/>
                </a:solidFill>
              </a:rPr>
              <a:t>IsWeekend</a:t>
            </a:r>
            <a:r>
              <a:rPr lang="de-CH" sz="2000" dirty="0">
                <a:solidFill>
                  <a:schemeClr val="tx1"/>
                </a:solidFill>
              </a:rPr>
              <a:t>.</a:t>
            </a:r>
          </a:p>
          <a:p>
            <a:pPr marL="342900" indent="-342900">
              <a:buFont typeface="Arial" panose="020B0604020202020204" pitchFamily="34" charset="0"/>
              <a:buChar char="•"/>
            </a:pPr>
            <a:r>
              <a:rPr lang="de-CH" sz="2000" u="sng" dirty="0">
                <a:solidFill>
                  <a:schemeClr val="tx1"/>
                </a:solidFill>
              </a:rPr>
              <a:t>Behavioral &amp; Geolocation</a:t>
            </a:r>
            <a:r>
              <a:rPr lang="de-CH" sz="2000" dirty="0">
                <a:solidFill>
                  <a:schemeClr val="tx1"/>
                </a:solidFill>
              </a:rPr>
              <a:t>: </a:t>
            </a:r>
            <a:r>
              <a:rPr lang="de-CH" sz="2000" dirty="0" err="1">
                <a:solidFill>
                  <a:schemeClr val="tx1"/>
                </a:solidFill>
              </a:rPr>
              <a:t>TransactionFrequency</a:t>
            </a:r>
            <a:r>
              <a:rPr lang="de-CH" sz="2000" dirty="0">
                <a:solidFill>
                  <a:schemeClr val="tx1"/>
                </a:solidFill>
              </a:rPr>
              <a:t>, </a:t>
            </a:r>
            <a:r>
              <a:rPr lang="de-CH" sz="2000" dirty="0" err="1">
                <a:solidFill>
                  <a:schemeClr val="tx1"/>
                </a:solidFill>
              </a:rPr>
              <a:t>Distance</a:t>
            </a:r>
            <a:r>
              <a:rPr lang="de-CH" sz="2000" dirty="0">
                <a:solidFill>
                  <a:schemeClr val="tx1"/>
                </a:solidFill>
              </a:rPr>
              <a:t> </a:t>
            </a:r>
            <a:r>
              <a:rPr lang="de-CH" sz="2000" dirty="0" err="1">
                <a:solidFill>
                  <a:schemeClr val="tx1"/>
                </a:solidFill>
              </a:rPr>
              <a:t>between</a:t>
            </a:r>
            <a:r>
              <a:rPr lang="de-CH" sz="2000" dirty="0">
                <a:solidFill>
                  <a:schemeClr val="tx1"/>
                </a:solidFill>
              </a:rPr>
              <a:t> </a:t>
            </a:r>
            <a:r>
              <a:rPr lang="de-CH" sz="2000" dirty="0" err="1">
                <a:solidFill>
                  <a:schemeClr val="tx1"/>
                </a:solidFill>
              </a:rPr>
              <a:t>cardholder</a:t>
            </a:r>
            <a:r>
              <a:rPr lang="de-CH" sz="2000" dirty="0">
                <a:solidFill>
                  <a:schemeClr val="tx1"/>
                </a:solidFill>
              </a:rPr>
              <a:t> and </a:t>
            </a:r>
            <a:r>
              <a:rPr lang="de-CH" sz="2000" dirty="0" err="1">
                <a:solidFill>
                  <a:schemeClr val="tx1"/>
                </a:solidFill>
              </a:rPr>
              <a:t>merchant</a:t>
            </a:r>
            <a:r>
              <a:rPr lang="de-CH" sz="2000" dirty="0">
                <a:solidFill>
                  <a:schemeClr val="tx1"/>
                </a:solidFill>
              </a:rPr>
              <a:t>, City </a:t>
            </a:r>
            <a:r>
              <a:rPr lang="de-CH" sz="2000" dirty="0" err="1">
                <a:solidFill>
                  <a:schemeClr val="tx1"/>
                </a:solidFill>
              </a:rPr>
              <a:t>population</a:t>
            </a:r>
            <a:r>
              <a:rPr lang="de-CH" sz="2000" dirty="0">
                <a:solidFill>
                  <a:schemeClr val="tx1"/>
                </a:solidFill>
              </a:rPr>
              <a:t>.</a:t>
            </a:r>
          </a:p>
          <a:p>
            <a:pPr marL="342900" indent="-342900">
              <a:buFont typeface="Arial" panose="020B0604020202020204" pitchFamily="34" charset="0"/>
              <a:buChar char="•"/>
            </a:pPr>
            <a:r>
              <a:rPr lang="de-CH" sz="2000" u="sng" dirty="0">
                <a:solidFill>
                  <a:schemeClr val="tx1"/>
                </a:solidFill>
              </a:rPr>
              <a:t>Network </a:t>
            </a:r>
            <a:r>
              <a:rPr lang="de-CH" sz="2000" u="sng" dirty="0" err="1">
                <a:solidFill>
                  <a:schemeClr val="tx1"/>
                </a:solidFill>
              </a:rPr>
              <a:t>Metrics</a:t>
            </a:r>
            <a:r>
              <a:rPr lang="de-CH" sz="2000" dirty="0">
                <a:solidFill>
                  <a:schemeClr val="tx1"/>
                </a:solidFill>
              </a:rPr>
              <a:t>: </a:t>
            </a:r>
            <a:r>
              <a:rPr lang="de-CH" sz="2000" dirty="0" err="1">
                <a:solidFill>
                  <a:schemeClr val="tx1"/>
                </a:solidFill>
              </a:rPr>
              <a:t>Betweenness</a:t>
            </a:r>
            <a:r>
              <a:rPr lang="de-CH" sz="2000" dirty="0">
                <a:solidFill>
                  <a:schemeClr val="tx1"/>
                </a:solidFill>
              </a:rPr>
              <a:t> </a:t>
            </a:r>
            <a:r>
              <a:rPr lang="de-CH" sz="2000" dirty="0" err="1">
                <a:solidFill>
                  <a:schemeClr val="tx1"/>
                </a:solidFill>
              </a:rPr>
              <a:t>Centrality</a:t>
            </a:r>
            <a:r>
              <a:rPr lang="de-CH" sz="2000" dirty="0">
                <a:solidFill>
                  <a:schemeClr val="tx1"/>
                </a:solidFill>
              </a:rPr>
              <a:t>, Degree, Community.</a:t>
            </a:r>
          </a:p>
        </p:txBody>
      </p:sp>
    </p:spTree>
    <p:extLst>
      <p:ext uri="{BB962C8B-B14F-4D97-AF65-F5344CB8AC3E}">
        <p14:creationId xmlns:p14="http://schemas.microsoft.com/office/powerpoint/2010/main" val="130263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DC3-3E73-62EF-994C-67E2008BE508}"/>
              </a:ext>
            </a:extLst>
          </p:cNvPr>
          <p:cNvSpPr>
            <a:spLocks noGrp="1"/>
          </p:cNvSpPr>
          <p:nvPr>
            <p:ph type="ctrTitle"/>
          </p:nvPr>
        </p:nvSpPr>
        <p:spPr>
          <a:xfrm>
            <a:off x="684211" y="412335"/>
            <a:ext cx="10869702" cy="664435"/>
          </a:xfrm>
        </p:spPr>
        <p:txBody>
          <a:bodyPr>
            <a:normAutofit fontScale="90000"/>
          </a:bodyPr>
          <a:lstStyle/>
          <a:p>
            <a:r>
              <a:rPr lang="en-US" b="1" dirty="0"/>
              <a:t>Credit Card Fraud Detection</a:t>
            </a:r>
            <a:endParaRPr lang="de-CH" dirty="0"/>
          </a:p>
        </p:txBody>
      </p:sp>
      <p:sp>
        <p:nvSpPr>
          <p:cNvPr id="3" name="Subtitle 2">
            <a:extLst>
              <a:ext uri="{FF2B5EF4-FFF2-40B4-BE49-F238E27FC236}">
                <a16:creationId xmlns:a16="http://schemas.microsoft.com/office/drawing/2014/main" id="{23C1A169-020B-DD73-6055-CD961F649E65}"/>
              </a:ext>
            </a:extLst>
          </p:cNvPr>
          <p:cNvSpPr>
            <a:spLocks noGrp="1"/>
          </p:cNvSpPr>
          <p:nvPr>
            <p:ph type="subTitle" idx="1"/>
          </p:nvPr>
        </p:nvSpPr>
        <p:spPr>
          <a:xfrm>
            <a:off x="547478" y="991312"/>
            <a:ext cx="10519326" cy="5700045"/>
          </a:xfrm>
        </p:spPr>
        <p:txBody>
          <a:bodyPr>
            <a:noAutofit/>
          </a:bodyPr>
          <a:lstStyle/>
          <a:p>
            <a:endParaRPr lang="en-US" sz="600" b="1" u="sng" dirty="0">
              <a:solidFill>
                <a:schemeClr val="tx1"/>
              </a:solidFill>
            </a:endParaRPr>
          </a:p>
          <a:p>
            <a:r>
              <a:rPr lang="en-US" sz="1600" b="1" u="sng" dirty="0">
                <a:solidFill>
                  <a:schemeClr val="tx1"/>
                </a:solidFill>
              </a:rPr>
              <a:t>Model 1 - Logistic Regression </a:t>
            </a:r>
          </a:p>
          <a:p>
            <a:endParaRPr lang="en-US" sz="600" dirty="0">
              <a:solidFill>
                <a:schemeClr val="tx1"/>
              </a:solidFill>
            </a:endParaRPr>
          </a:p>
          <a:p>
            <a:r>
              <a:rPr lang="en-US" sz="1600" dirty="0">
                <a:solidFill>
                  <a:schemeClr val="tx1"/>
                </a:solidFill>
              </a:rPr>
              <a:t>Overview: </a:t>
            </a:r>
          </a:p>
          <a:p>
            <a:pPr marL="285750" indent="-285750">
              <a:buFont typeface="Arial" panose="020B0604020202020204" pitchFamily="34" charset="0"/>
              <a:buChar char="•"/>
            </a:pPr>
            <a:r>
              <a:rPr lang="en-US" sz="1600" dirty="0">
                <a:solidFill>
                  <a:schemeClr val="tx1"/>
                </a:solidFill>
              </a:rPr>
              <a:t>	</a:t>
            </a:r>
            <a:r>
              <a:rPr lang="en-US" sz="1400" dirty="0">
                <a:solidFill>
                  <a:schemeClr val="tx1"/>
                </a:solidFill>
              </a:rPr>
              <a:t>Initial model trained using engineered features (e.g., </a:t>
            </a:r>
            <a:r>
              <a:rPr lang="en-US" sz="1400" dirty="0" err="1">
                <a:solidFill>
                  <a:schemeClr val="tx1"/>
                </a:solidFill>
              </a:rPr>
              <a:t>LogTransactionAmount</a:t>
            </a:r>
            <a:r>
              <a:rPr lang="en-US" sz="1400" dirty="0">
                <a:solidFill>
                  <a:schemeClr val="tx1"/>
                </a:solidFill>
              </a:rPr>
              <a:t>, temporal attributes, network metrics like betweenness centrality). </a:t>
            </a:r>
          </a:p>
          <a:p>
            <a:pPr marL="285750" indent="-285750">
              <a:buFont typeface="Arial" panose="020B0604020202020204" pitchFamily="34" charset="0"/>
              <a:buChar char="•"/>
            </a:pPr>
            <a:r>
              <a:rPr lang="en-US" sz="1400" dirty="0">
                <a:solidFill>
                  <a:schemeClr val="tx1"/>
                </a:solidFill>
              </a:rPr>
              <a:t>No class balancing was applied initially.</a:t>
            </a:r>
          </a:p>
          <a:p>
            <a:endParaRPr lang="en-US" sz="600" dirty="0">
              <a:solidFill>
                <a:schemeClr val="tx1"/>
              </a:solidFill>
            </a:endParaRPr>
          </a:p>
          <a:p>
            <a:r>
              <a:rPr lang="en-US" sz="1600" dirty="0">
                <a:solidFill>
                  <a:schemeClr val="tx1"/>
                </a:solidFill>
              </a:rPr>
              <a:t>Key Metrics:</a:t>
            </a:r>
          </a:p>
          <a:p>
            <a:pPr marL="342900" indent="-342900">
              <a:buFont typeface="Arial" panose="020B0604020202020204" pitchFamily="34" charset="0"/>
              <a:buChar char="•"/>
            </a:pPr>
            <a:r>
              <a:rPr lang="en-US" sz="1400" dirty="0">
                <a:solidFill>
                  <a:schemeClr val="tx1"/>
                </a:solidFill>
              </a:rPr>
              <a:t>Precision: 1.00 (Class 0), 0.70 (Class 1)</a:t>
            </a:r>
          </a:p>
          <a:p>
            <a:pPr marL="342900" indent="-342900">
              <a:buFont typeface="Arial" panose="020B0604020202020204" pitchFamily="34" charset="0"/>
              <a:buChar char="•"/>
            </a:pPr>
            <a:r>
              <a:rPr lang="en-US" sz="1400" dirty="0">
                <a:solidFill>
                  <a:schemeClr val="tx1"/>
                </a:solidFill>
              </a:rPr>
              <a:t>Recall: 1.00 (Class 0), 0.31 (Class 1)</a:t>
            </a:r>
          </a:p>
          <a:p>
            <a:pPr marL="342900" indent="-342900">
              <a:buFont typeface="Arial" panose="020B0604020202020204" pitchFamily="34" charset="0"/>
              <a:buChar char="•"/>
            </a:pPr>
            <a:r>
              <a:rPr lang="en-US" sz="1400" dirty="0">
                <a:solidFill>
                  <a:schemeClr val="tx1"/>
                </a:solidFill>
              </a:rPr>
              <a:t>F1-Score: 1.00 (Class 0), 0.43 (Class 1)</a:t>
            </a:r>
          </a:p>
          <a:p>
            <a:pPr marL="342900" indent="-342900">
              <a:buFont typeface="Arial" panose="020B0604020202020204" pitchFamily="34" charset="0"/>
              <a:buChar char="•"/>
            </a:pPr>
            <a:r>
              <a:rPr lang="en-US" sz="1400" dirty="0">
                <a:solidFill>
                  <a:schemeClr val="tx1"/>
                </a:solidFill>
              </a:rPr>
              <a:t>ROC AUC: 0.9552</a:t>
            </a:r>
          </a:p>
          <a:p>
            <a:r>
              <a:rPr lang="en-US" sz="1600" dirty="0">
                <a:solidFill>
                  <a:schemeClr val="tx1"/>
                </a:solidFill>
              </a:rPr>
              <a:t>Challenges:</a:t>
            </a:r>
          </a:p>
          <a:p>
            <a:pPr marL="285750" indent="-285750">
              <a:buFont typeface="Arial" panose="020B0604020202020204" pitchFamily="34" charset="0"/>
              <a:buChar char="•"/>
            </a:pPr>
            <a:r>
              <a:rPr lang="en-US" sz="1400" dirty="0">
                <a:solidFill>
                  <a:schemeClr val="tx1"/>
                </a:solidFill>
              </a:rPr>
              <a:t>Class Imbalance: Strong performance on non-fraud transactions, but low recall for fraud (Class 1), meaning many fraud cases were missed.</a:t>
            </a:r>
          </a:p>
          <a:p>
            <a:endParaRPr lang="en-US" sz="600" dirty="0">
              <a:solidFill>
                <a:schemeClr val="tx1"/>
              </a:solidFill>
            </a:endParaRPr>
          </a:p>
          <a:p>
            <a:r>
              <a:rPr lang="en-US" sz="1600" u="sng" dirty="0">
                <a:solidFill>
                  <a:schemeClr val="tx1"/>
                </a:solidFill>
              </a:rPr>
              <a:t>Conclusion:</a:t>
            </a:r>
            <a:r>
              <a:rPr lang="en-US" sz="1600" dirty="0">
                <a:solidFill>
                  <a:schemeClr val="tx1"/>
                </a:solidFill>
              </a:rPr>
              <a:t> </a:t>
            </a:r>
          </a:p>
          <a:p>
            <a:r>
              <a:rPr lang="en-US" sz="1600" dirty="0">
                <a:solidFill>
                  <a:schemeClr val="tx1"/>
                </a:solidFill>
              </a:rPr>
              <a:t>	</a:t>
            </a:r>
            <a:r>
              <a:rPr lang="en-US" sz="1400" dirty="0">
                <a:solidFill>
                  <a:schemeClr val="tx1"/>
                </a:solidFill>
              </a:rPr>
              <a:t>Excellent non-fraud detection but limited capability to identify fraud due to imbalance in data.</a:t>
            </a:r>
            <a:endParaRPr lang="de-CH" sz="1400" dirty="0">
              <a:solidFill>
                <a:schemeClr val="tx1"/>
              </a:solidFill>
            </a:endParaRPr>
          </a:p>
        </p:txBody>
      </p:sp>
    </p:spTree>
    <p:extLst>
      <p:ext uri="{BB962C8B-B14F-4D97-AF65-F5344CB8AC3E}">
        <p14:creationId xmlns:p14="http://schemas.microsoft.com/office/powerpoint/2010/main" val="173302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DC3-3E73-62EF-994C-67E2008BE508}"/>
              </a:ext>
            </a:extLst>
          </p:cNvPr>
          <p:cNvSpPr>
            <a:spLocks noGrp="1"/>
          </p:cNvSpPr>
          <p:nvPr>
            <p:ph type="ctrTitle"/>
          </p:nvPr>
        </p:nvSpPr>
        <p:spPr>
          <a:xfrm>
            <a:off x="684211" y="412335"/>
            <a:ext cx="10869702" cy="843897"/>
          </a:xfrm>
        </p:spPr>
        <p:txBody>
          <a:bodyPr/>
          <a:lstStyle/>
          <a:p>
            <a:r>
              <a:rPr lang="en-US" b="1" dirty="0"/>
              <a:t>Credit Card Fraud Detection</a:t>
            </a:r>
            <a:endParaRPr lang="de-CH" dirty="0"/>
          </a:p>
        </p:txBody>
      </p:sp>
      <p:sp>
        <p:nvSpPr>
          <p:cNvPr id="3" name="Subtitle 2">
            <a:extLst>
              <a:ext uri="{FF2B5EF4-FFF2-40B4-BE49-F238E27FC236}">
                <a16:creationId xmlns:a16="http://schemas.microsoft.com/office/drawing/2014/main" id="{23C1A169-020B-DD73-6055-CD961F649E65}"/>
              </a:ext>
            </a:extLst>
          </p:cNvPr>
          <p:cNvSpPr>
            <a:spLocks noGrp="1"/>
          </p:cNvSpPr>
          <p:nvPr>
            <p:ph type="subTitle" idx="1"/>
          </p:nvPr>
        </p:nvSpPr>
        <p:spPr>
          <a:xfrm>
            <a:off x="752578" y="1256233"/>
            <a:ext cx="9886936" cy="5383850"/>
          </a:xfrm>
        </p:spPr>
        <p:txBody>
          <a:bodyPr>
            <a:noAutofit/>
          </a:bodyPr>
          <a:lstStyle/>
          <a:p>
            <a:r>
              <a:rPr lang="en-US" sz="1600" b="1" u="sng" dirty="0">
                <a:solidFill>
                  <a:schemeClr val="tx1"/>
                </a:solidFill>
              </a:rPr>
              <a:t>Model 2 - Logistic Regression Balanced</a:t>
            </a:r>
          </a:p>
          <a:p>
            <a:r>
              <a:rPr lang="en-US" sz="1600" dirty="0">
                <a:solidFill>
                  <a:schemeClr val="tx1"/>
                </a:solidFill>
              </a:rPr>
              <a:t>Overview: </a:t>
            </a:r>
          </a:p>
          <a:p>
            <a:r>
              <a:rPr lang="en-US" sz="1600" dirty="0">
                <a:solidFill>
                  <a:schemeClr val="tx1"/>
                </a:solidFill>
              </a:rPr>
              <a:t>	 Applied class weighting (</a:t>
            </a:r>
            <a:r>
              <a:rPr lang="en-US" sz="1600" dirty="0" err="1">
                <a:solidFill>
                  <a:schemeClr val="tx1"/>
                </a:solidFill>
              </a:rPr>
              <a:t>class_weight</a:t>
            </a:r>
            <a:r>
              <a:rPr lang="en-US" sz="1600" dirty="0">
                <a:solidFill>
                  <a:schemeClr val="tx1"/>
                </a:solidFill>
              </a:rPr>
              <a:t>='balanced') to address the class imbalance and improve fraud detection. The model was trained only on the fraudTrain.csv dataset.</a:t>
            </a:r>
          </a:p>
          <a:p>
            <a:endParaRPr lang="en-US" sz="600" dirty="0">
              <a:solidFill>
                <a:schemeClr val="tx1"/>
              </a:solidFill>
            </a:endParaRPr>
          </a:p>
          <a:p>
            <a:r>
              <a:rPr lang="en-US" sz="1600" dirty="0">
                <a:solidFill>
                  <a:schemeClr val="tx1"/>
                </a:solidFill>
              </a:rPr>
              <a:t>Key Metrics:</a:t>
            </a:r>
          </a:p>
          <a:p>
            <a:pPr marL="342900" indent="-342900">
              <a:buFont typeface="Arial" panose="020B0604020202020204" pitchFamily="34" charset="0"/>
              <a:buChar char="•"/>
            </a:pPr>
            <a:r>
              <a:rPr lang="en-US" sz="1600" dirty="0">
                <a:solidFill>
                  <a:schemeClr val="tx1"/>
                </a:solidFill>
              </a:rPr>
              <a:t>Precision: 1.00 (Class 0), 0.08 (Class 1)</a:t>
            </a:r>
          </a:p>
          <a:p>
            <a:pPr marL="342900" indent="-342900">
              <a:buFont typeface="Arial" panose="020B0604020202020204" pitchFamily="34" charset="0"/>
              <a:buChar char="•"/>
            </a:pPr>
            <a:r>
              <a:rPr lang="en-US" sz="1600" dirty="0">
                <a:solidFill>
                  <a:schemeClr val="tx1"/>
                </a:solidFill>
              </a:rPr>
              <a:t>Recall: 0.94 (Class 0), 0.87 (Class 1)</a:t>
            </a:r>
          </a:p>
          <a:p>
            <a:pPr marL="342900" indent="-342900">
              <a:buFont typeface="Arial" panose="020B0604020202020204" pitchFamily="34" charset="0"/>
              <a:buChar char="•"/>
            </a:pPr>
            <a:r>
              <a:rPr lang="en-US" sz="1600" dirty="0">
                <a:solidFill>
                  <a:schemeClr val="tx1"/>
                </a:solidFill>
              </a:rPr>
              <a:t>F1-Score: 0.97 (Class 0), 0.14 (Class 1)</a:t>
            </a:r>
          </a:p>
          <a:p>
            <a:pPr marL="342900" indent="-342900">
              <a:buFont typeface="Arial" panose="020B0604020202020204" pitchFamily="34" charset="0"/>
              <a:buChar char="•"/>
            </a:pPr>
            <a:r>
              <a:rPr lang="en-US" sz="1600" dirty="0">
                <a:solidFill>
                  <a:schemeClr val="tx1"/>
                </a:solidFill>
              </a:rPr>
              <a:t>ROC AUC: 0.9552 </a:t>
            </a:r>
          </a:p>
          <a:p>
            <a:r>
              <a:rPr lang="en-US" sz="1600" dirty="0">
                <a:solidFill>
                  <a:schemeClr val="tx1"/>
                </a:solidFill>
              </a:rPr>
              <a:t>Challenges:</a:t>
            </a:r>
          </a:p>
          <a:p>
            <a:r>
              <a:rPr lang="en-US" sz="1300" dirty="0">
                <a:solidFill>
                  <a:schemeClr val="tx1"/>
                </a:solidFill>
              </a:rPr>
              <a:t>Long Training Time: The balanced model took 9 hours to train, making it impractical for further adjustments or applying SMOTE.</a:t>
            </a:r>
          </a:p>
          <a:p>
            <a:r>
              <a:rPr lang="en-US" sz="1300" dirty="0">
                <a:solidFill>
                  <a:schemeClr val="tx1"/>
                </a:solidFill>
              </a:rPr>
              <a:t>Limited Fraud Detection Improvement: Despite balancing, the recall for Class 1 (fraud) remained suboptimal.</a:t>
            </a:r>
          </a:p>
          <a:p>
            <a:r>
              <a:rPr lang="en-US" sz="1600" u="sng" dirty="0">
                <a:solidFill>
                  <a:schemeClr val="tx1"/>
                </a:solidFill>
              </a:rPr>
              <a:t>Conclusion: </a:t>
            </a:r>
          </a:p>
          <a:p>
            <a:r>
              <a:rPr lang="en-US" sz="1300" dirty="0">
                <a:solidFill>
                  <a:schemeClr val="tx1"/>
                </a:solidFill>
              </a:rPr>
              <a:t>Class balancing led to some improvement in fraud detection, but the results were still insufficient, and training time was excessive. Dropped further exploration of SMOTE.</a:t>
            </a:r>
            <a:endParaRPr lang="de-CH" sz="1300" dirty="0">
              <a:solidFill>
                <a:schemeClr val="tx1"/>
              </a:solidFill>
            </a:endParaRPr>
          </a:p>
        </p:txBody>
      </p:sp>
    </p:spTree>
    <p:extLst>
      <p:ext uri="{BB962C8B-B14F-4D97-AF65-F5344CB8AC3E}">
        <p14:creationId xmlns:p14="http://schemas.microsoft.com/office/powerpoint/2010/main" val="93125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DC3-3E73-62EF-994C-67E2008BE508}"/>
              </a:ext>
            </a:extLst>
          </p:cNvPr>
          <p:cNvSpPr>
            <a:spLocks noGrp="1"/>
          </p:cNvSpPr>
          <p:nvPr>
            <p:ph type="ctrTitle"/>
          </p:nvPr>
        </p:nvSpPr>
        <p:spPr>
          <a:xfrm>
            <a:off x="684211" y="412335"/>
            <a:ext cx="10869702" cy="843897"/>
          </a:xfrm>
        </p:spPr>
        <p:txBody>
          <a:bodyPr/>
          <a:lstStyle/>
          <a:p>
            <a:r>
              <a:rPr lang="en-US" b="1" dirty="0"/>
              <a:t>Credit Card Fraud Detection</a:t>
            </a:r>
            <a:endParaRPr lang="de-CH" dirty="0"/>
          </a:p>
        </p:txBody>
      </p:sp>
      <p:sp>
        <p:nvSpPr>
          <p:cNvPr id="3" name="Subtitle 2">
            <a:extLst>
              <a:ext uri="{FF2B5EF4-FFF2-40B4-BE49-F238E27FC236}">
                <a16:creationId xmlns:a16="http://schemas.microsoft.com/office/drawing/2014/main" id="{23C1A169-020B-DD73-6055-CD961F649E65}"/>
              </a:ext>
            </a:extLst>
          </p:cNvPr>
          <p:cNvSpPr>
            <a:spLocks noGrp="1"/>
          </p:cNvSpPr>
          <p:nvPr>
            <p:ph type="subTitle" idx="1"/>
          </p:nvPr>
        </p:nvSpPr>
        <p:spPr>
          <a:xfrm>
            <a:off x="752578" y="1256233"/>
            <a:ext cx="9886936" cy="5383850"/>
          </a:xfrm>
        </p:spPr>
        <p:txBody>
          <a:bodyPr>
            <a:noAutofit/>
          </a:bodyPr>
          <a:lstStyle/>
          <a:p>
            <a:r>
              <a:rPr lang="en-US" sz="1600" b="1" u="sng" dirty="0">
                <a:solidFill>
                  <a:schemeClr val="tx1"/>
                </a:solidFill>
              </a:rPr>
              <a:t>Model 3 - </a:t>
            </a:r>
            <a:r>
              <a:rPr lang="en-US" sz="1600" dirty="0">
                <a:solidFill>
                  <a:schemeClr val="tx1"/>
                </a:solidFill>
              </a:rPr>
              <a:t>Decision Tree without any Hyper Parameters</a:t>
            </a:r>
          </a:p>
          <a:p>
            <a:r>
              <a:rPr lang="en-US" sz="1600" dirty="0">
                <a:solidFill>
                  <a:schemeClr val="tx1"/>
                </a:solidFill>
              </a:rPr>
              <a:t>Overview: </a:t>
            </a:r>
          </a:p>
          <a:p>
            <a:r>
              <a:rPr lang="en-US" sz="1600" dirty="0">
                <a:solidFill>
                  <a:schemeClr val="tx1"/>
                </a:solidFill>
              </a:rPr>
              <a:t>	 Trained a Decision Tree model using the same feature set as Logistic Regression, without hyperparameter tuning. The model was run on both fraudTrain.csv and fraudTest.csv.</a:t>
            </a:r>
          </a:p>
          <a:p>
            <a:endParaRPr lang="en-US" sz="600" dirty="0">
              <a:solidFill>
                <a:schemeClr val="tx1"/>
              </a:solidFill>
            </a:endParaRPr>
          </a:p>
          <a:p>
            <a:r>
              <a:rPr lang="en-US" sz="1600" dirty="0">
                <a:solidFill>
                  <a:schemeClr val="tx1"/>
                </a:solidFill>
              </a:rPr>
              <a:t>Key Metrics:</a:t>
            </a:r>
          </a:p>
          <a:p>
            <a:pPr marL="342900" indent="-342900">
              <a:buFont typeface="Arial" panose="020B0604020202020204" pitchFamily="34" charset="0"/>
              <a:buChar char="•"/>
            </a:pPr>
            <a:r>
              <a:rPr lang="en-US" sz="1600" dirty="0">
                <a:solidFill>
                  <a:schemeClr val="tx1"/>
                </a:solidFill>
              </a:rPr>
              <a:t>Precision: 1.00 (Class 0), 0.86 (Class 1)</a:t>
            </a:r>
          </a:p>
          <a:p>
            <a:pPr marL="342900" indent="-342900">
              <a:buFont typeface="Arial" panose="020B0604020202020204" pitchFamily="34" charset="0"/>
              <a:buChar char="•"/>
            </a:pPr>
            <a:r>
              <a:rPr lang="en-US" sz="1600" dirty="0">
                <a:solidFill>
                  <a:schemeClr val="tx1"/>
                </a:solidFill>
              </a:rPr>
              <a:t>Recall: 1.00 (Class 0), 0.61 (Class 1)</a:t>
            </a:r>
          </a:p>
          <a:p>
            <a:pPr marL="342900" indent="-342900">
              <a:buFont typeface="Arial" panose="020B0604020202020204" pitchFamily="34" charset="0"/>
              <a:buChar char="•"/>
            </a:pPr>
            <a:r>
              <a:rPr lang="en-US" sz="1600" dirty="0">
                <a:solidFill>
                  <a:schemeClr val="tx1"/>
                </a:solidFill>
              </a:rPr>
              <a:t>F1-Score: 1.00 (Class 0), 0.71 (Class 1)</a:t>
            </a:r>
          </a:p>
          <a:p>
            <a:pPr marL="342900" indent="-342900">
              <a:buFont typeface="Arial" panose="020B0604020202020204" pitchFamily="34" charset="0"/>
              <a:buChar char="•"/>
            </a:pPr>
            <a:r>
              <a:rPr lang="en-US" sz="1600" dirty="0">
                <a:solidFill>
                  <a:schemeClr val="tx1"/>
                </a:solidFill>
              </a:rPr>
              <a:t>ROC AUC: 0.9765 </a:t>
            </a:r>
          </a:p>
          <a:p>
            <a:r>
              <a:rPr lang="en-US" sz="1600" dirty="0">
                <a:solidFill>
                  <a:schemeClr val="tx1"/>
                </a:solidFill>
              </a:rPr>
              <a:t>Feature Importance:</a:t>
            </a:r>
          </a:p>
          <a:p>
            <a:r>
              <a:rPr lang="en-US" sz="1600" u="sng" dirty="0">
                <a:solidFill>
                  <a:schemeClr val="tx1"/>
                </a:solidFill>
              </a:rPr>
              <a:t>Top features: </a:t>
            </a:r>
            <a:r>
              <a:rPr lang="en-US" sz="1600" dirty="0" err="1">
                <a:solidFill>
                  <a:schemeClr val="tx1"/>
                </a:solidFill>
              </a:rPr>
              <a:t>LogTransactionAmount</a:t>
            </a:r>
            <a:r>
              <a:rPr lang="en-US" sz="1600" dirty="0">
                <a:solidFill>
                  <a:schemeClr val="tx1"/>
                </a:solidFill>
              </a:rPr>
              <a:t> (0.28), AverageTransactionAmountLast7Days (0.27), </a:t>
            </a:r>
            <a:r>
              <a:rPr lang="en-US" sz="1600" dirty="0" err="1">
                <a:solidFill>
                  <a:schemeClr val="tx1"/>
                </a:solidFill>
              </a:rPr>
              <a:t>HighRiskHour</a:t>
            </a:r>
            <a:r>
              <a:rPr lang="en-US" sz="1600" dirty="0">
                <a:solidFill>
                  <a:schemeClr val="tx1"/>
                </a:solidFill>
              </a:rPr>
              <a:t> (0.14). </a:t>
            </a:r>
          </a:p>
          <a:p>
            <a:r>
              <a:rPr lang="en-US" sz="1600" u="sng" dirty="0">
                <a:solidFill>
                  <a:schemeClr val="tx1"/>
                </a:solidFill>
              </a:rPr>
              <a:t>Conclusion: </a:t>
            </a:r>
          </a:p>
          <a:p>
            <a:r>
              <a:rPr lang="en-US" sz="1300" dirty="0">
                <a:solidFill>
                  <a:schemeClr val="tx1"/>
                </a:solidFill>
              </a:rPr>
              <a:t>The Decision Tree model outperformed Logistic Regression in fraud detection, particularly with better recall and precision for fraud cases (Class 1), showing promise for more accurate fraud identification.</a:t>
            </a:r>
            <a:endParaRPr lang="de-CH" sz="1300" dirty="0">
              <a:solidFill>
                <a:schemeClr val="tx1"/>
              </a:solidFill>
            </a:endParaRPr>
          </a:p>
        </p:txBody>
      </p:sp>
    </p:spTree>
    <p:extLst>
      <p:ext uri="{BB962C8B-B14F-4D97-AF65-F5344CB8AC3E}">
        <p14:creationId xmlns:p14="http://schemas.microsoft.com/office/powerpoint/2010/main" val="116991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DC3-3E73-62EF-994C-67E2008BE508}"/>
              </a:ext>
            </a:extLst>
          </p:cNvPr>
          <p:cNvSpPr>
            <a:spLocks noGrp="1"/>
          </p:cNvSpPr>
          <p:nvPr>
            <p:ph type="ctrTitle"/>
          </p:nvPr>
        </p:nvSpPr>
        <p:spPr>
          <a:xfrm>
            <a:off x="684211" y="412335"/>
            <a:ext cx="10869702" cy="843897"/>
          </a:xfrm>
        </p:spPr>
        <p:txBody>
          <a:bodyPr/>
          <a:lstStyle/>
          <a:p>
            <a:r>
              <a:rPr lang="en-US" b="1" dirty="0"/>
              <a:t>Credit Card Fraud Detection</a:t>
            </a:r>
            <a:endParaRPr lang="de-CH" dirty="0"/>
          </a:p>
        </p:txBody>
      </p:sp>
      <p:sp>
        <p:nvSpPr>
          <p:cNvPr id="3" name="Subtitle 2">
            <a:extLst>
              <a:ext uri="{FF2B5EF4-FFF2-40B4-BE49-F238E27FC236}">
                <a16:creationId xmlns:a16="http://schemas.microsoft.com/office/drawing/2014/main" id="{23C1A169-020B-DD73-6055-CD961F649E65}"/>
              </a:ext>
            </a:extLst>
          </p:cNvPr>
          <p:cNvSpPr>
            <a:spLocks noGrp="1"/>
          </p:cNvSpPr>
          <p:nvPr>
            <p:ph type="subTitle" idx="1"/>
          </p:nvPr>
        </p:nvSpPr>
        <p:spPr>
          <a:xfrm>
            <a:off x="752578" y="1256233"/>
            <a:ext cx="11202988" cy="5930780"/>
          </a:xfrm>
        </p:spPr>
        <p:txBody>
          <a:bodyPr>
            <a:noAutofit/>
          </a:bodyPr>
          <a:lstStyle/>
          <a:p>
            <a:r>
              <a:rPr lang="en-US" sz="1600" b="1" u="sng" dirty="0">
                <a:solidFill>
                  <a:schemeClr val="tx1"/>
                </a:solidFill>
              </a:rPr>
              <a:t>Model 3 - </a:t>
            </a:r>
            <a:r>
              <a:rPr lang="en-US" sz="1600" dirty="0">
                <a:solidFill>
                  <a:schemeClr val="tx1"/>
                </a:solidFill>
              </a:rPr>
              <a:t>Decision Tree WITH Hyper Parameters</a:t>
            </a:r>
          </a:p>
          <a:p>
            <a:r>
              <a:rPr lang="en-US" sz="1600" dirty="0">
                <a:solidFill>
                  <a:schemeClr val="tx1"/>
                </a:solidFill>
              </a:rPr>
              <a:t>Overview: </a:t>
            </a:r>
          </a:p>
          <a:p>
            <a:r>
              <a:rPr lang="en-US" sz="1600" dirty="0">
                <a:solidFill>
                  <a:schemeClr val="tx1"/>
                </a:solidFill>
              </a:rPr>
              <a:t>	 Hyperparameter tuning (e.g., </a:t>
            </a:r>
            <a:r>
              <a:rPr lang="en-US" sz="1600" dirty="0" err="1">
                <a:solidFill>
                  <a:schemeClr val="tx1"/>
                </a:solidFill>
              </a:rPr>
              <a:t>max_depth</a:t>
            </a:r>
            <a:r>
              <a:rPr lang="en-US" sz="1600" dirty="0">
                <a:solidFill>
                  <a:schemeClr val="tx1"/>
                </a:solidFill>
              </a:rPr>
              <a:t>, </a:t>
            </a:r>
            <a:r>
              <a:rPr lang="en-US" sz="1600" dirty="0" err="1">
                <a:solidFill>
                  <a:schemeClr val="tx1"/>
                </a:solidFill>
              </a:rPr>
              <a:t>min_samples_split</a:t>
            </a:r>
            <a:r>
              <a:rPr lang="en-US" sz="1600" dirty="0">
                <a:solidFill>
                  <a:schemeClr val="tx1"/>
                </a:solidFill>
              </a:rPr>
              <a:t>) was applied using </a:t>
            </a:r>
            <a:r>
              <a:rPr lang="en-US" sz="1600" dirty="0" err="1">
                <a:solidFill>
                  <a:schemeClr val="tx1"/>
                </a:solidFill>
              </a:rPr>
              <a:t>GridSearchCV</a:t>
            </a:r>
            <a:r>
              <a:rPr lang="en-US" sz="1600" dirty="0">
                <a:solidFill>
                  <a:schemeClr val="tx1"/>
                </a:solidFill>
              </a:rPr>
              <a:t> to optimize the Decision Tree model..</a:t>
            </a:r>
          </a:p>
          <a:p>
            <a:endParaRPr lang="en-US" sz="600" dirty="0">
              <a:solidFill>
                <a:schemeClr val="tx1"/>
              </a:solidFill>
            </a:endParaRPr>
          </a:p>
          <a:p>
            <a:r>
              <a:rPr lang="en-US" sz="1600" dirty="0">
                <a:solidFill>
                  <a:schemeClr val="tx1"/>
                </a:solidFill>
              </a:rPr>
              <a:t>Key Metrics:</a:t>
            </a:r>
          </a:p>
          <a:p>
            <a:pPr marL="342900" indent="-342900">
              <a:buFont typeface="Arial" panose="020B0604020202020204" pitchFamily="34" charset="0"/>
              <a:buChar char="•"/>
            </a:pPr>
            <a:r>
              <a:rPr lang="en-US" sz="1600" dirty="0">
                <a:solidFill>
                  <a:schemeClr val="tx1"/>
                </a:solidFill>
              </a:rPr>
              <a:t>Precision: 1.00 (Class 0), 0.83 (Class 1)</a:t>
            </a:r>
          </a:p>
          <a:p>
            <a:pPr marL="342900" indent="-342900">
              <a:buFont typeface="Arial" panose="020B0604020202020204" pitchFamily="34" charset="0"/>
              <a:buChar char="•"/>
            </a:pPr>
            <a:r>
              <a:rPr lang="en-US" sz="1600" dirty="0">
                <a:solidFill>
                  <a:schemeClr val="tx1"/>
                </a:solidFill>
              </a:rPr>
              <a:t>Recall: 1.00 (Class 0), 0.58 (Class 1)</a:t>
            </a:r>
          </a:p>
          <a:p>
            <a:pPr marL="342900" indent="-342900">
              <a:buFont typeface="Arial" panose="020B0604020202020204" pitchFamily="34" charset="0"/>
              <a:buChar char="•"/>
            </a:pPr>
            <a:r>
              <a:rPr lang="en-US" sz="1600" dirty="0">
                <a:solidFill>
                  <a:schemeClr val="tx1"/>
                </a:solidFill>
              </a:rPr>
              <a:t>F1-Score: 1.00 (Class 0), 0.68 (Class 1)</a:t>
            </a:r>
          </a:p>
          <a:p>
            <a:pPr marL="342900" indent="-342900">
              <a:buFont typeface="Arial" panose="020B0604020202020204" pitchFamily="34" charset="0"/>
              <a:buChar char="•"/>
            </a:pPr>
            <a:r>
              <a:rPr lang="en-US" sz="1600" dirty="0">
                <a:solidFill>
                  <a:schemeClr val="tx1"/>
                </a:solidFill>
              </a:rPr>
              <a:t>ROC AUC: 0.9765 </a:t>
            </a:r>
          </a:p>
          <a:p>
            <a:r>
              <a:rPr lang="en-US" sz="1600" dirty="0">
                <a:solidFill>
                  <a:schemeClr val="tx1"/>
                </a:solidFill>
              </a:rPr>
              <a:t>Observations:</a:t>
            </a:r>
          </a:p>
          <a:p>
            <a:pPr marL="342900" indent="-342900">
              <a:buFont typeface="Arial" panose="020B0604020202020204" pitchFamily="34" charset="0"/>
              <a:buChar char="•"/>
            </a:pPr>
            <a:r>
              <a:rPr lang="en-US" sz="1400" dirty="0">
                <a:solidFill>
                  <a:schemeClr val="tx1"/>
                </a:solidFill>
              </a:rPr>
              <a:t>Precision for fraud detection (Class 1) remained high, but recall for fraud dropped to 0.58.Despite tuning, the model missed 42% of fraudulent transactions, meaning hyperparameter tuning did not significantly improve fraud detection performance.</a:t>
            </a:r>
          </a:p>
          <a:p>
            <a:r>
              <a:rPr lang="en-US" sz="1600" dirty="0">
                <a:solidFill>
                  <a:schemeClr val="tx1"/>
                </a:solidFill>
              </a:rPr>
              <a:t>Conclusion:</a:t>
            </a:r>
          </a:p>
          <a:p>
            <a:pPr marL="342900" indent="-342900">
              <a:buFont typeface="Arial" panose="020B0604020202020204" pitchFamily="34" charset="0"/>
              <a:buChar char="•"/>
            </a:pPr>
            <a:r>
              <a:rPr lang="en-US" sz="1400" dirty="0">
                <a:solidFill>
                  <a:schemeClr val="tx1"/>
                </a:solidFill>
              </a:rPr>
              <a:t>While the model maintained strong precision, the recall for fraud cases did not improve as expected. The untuned Decision Tree had better overall performance, especially in fraud detection. Further exploration with different models (e.g., Random Forest) or resampling techniques like SMOTE is recommended</a:t>
            </a:r>
            <a:r>
              <a:rPr lang="en-US" sz="1600" dirty="0">
                <a:solidFill>
                  <a:schemeClr val="tx1"/>
                </a:solidFill>
              </a:rPr>
              <a:t>.</a:t>
            </a:r>
            <a:endParaRPr lang="de-CH" sz="1300" dirty="0">
              <a:solidFill>
                <a:schemeClr val="tx1"/>
              </a:solidFill>
            </a:endParaRPr>
          </a:p>
        </p:txBody>
      </p:sp>
    </p:spTree>
    <p:extLst>
      <p:ext uri="{BB962C8B-B14F-4D97-AF65-F5344CB8AC3E}">
        <p14:creationId xmlns:p14="http://schemas.microsoft.com/office/powerpoint/2010/main" val="355999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DC3-3E73-62EF-994C-67E2008BE508}"/>
              </a:ext>
            </a:extLst>
          </p:cNvPr>
          <p:cNvSpPr>
            <a:spLocks noGrp="1"/>
          </p:cNvSpPr>
          <p:nvPr>
            <p:ph type="ctrTitle"/>
          </p:nvPr>
        </p:nvSpPr>
        <p:spPr>
          <a:xfrm>
            <a:off x="661149" y="453994"/>
            <a:ext cx="10869702" cy="929355"/>
          </a:xfrm>
        </p:spPr>
        <p:txBody>
          <a:bodyPr/>
          <a:lstStyle/>
          <a:p>
            <a:r>
              <a:rPr lang="en-US" b="1" dirty="0"/>
              <a:t>Credit Card Fraud Detection</a:t>
            </a:r>
            <a:endParaRPr lang="de-CH" dirty="0"/>
          </a:p>
        </p:txBody>
      </p:sp>
      <p:sp>
        <p:nvSpPr>
          <p:cNvPr id="3" name="Subtitle 2">
            <a:extLst>
              <a:ext uri="{FF2B5EF4-FFF2-40B4-BE49-F238E27FC236}">
                <a16:creationId xmlns:a16="http://schemas.microsoft.com/office/drawing/2014/main" id="{23C1A169-020B-DD73-6055-CD961F649E65}"/>
              </a:ext>
            </a:extLst>
          </p:cNvPr>
          <p:cNvSpPr>
            <a:spLocks noGrp="1"/>
          </p:cNvSpPr>
          <p:nvPr>
            <p:ph type="subTitle" idx="1"/>
          </p:nvPr>
        </p:nvSpPr>
        <p:spPr>
          <a:xfrm>
            <a:off x="886864" y="1290415"/>
            <a:ext cx="10769600" cy="5409488"/>
          </a:xfrm>
        </p:spPr>
        <p:txBody>
          <a:bodyPr>
            <a:normAutofit/>
          </a:bodyPr>
          <a:lstStyle/>
          <a:p>
            <a:r>
              <a:rPr lang="en-US" sz="2200" b="1" u="sng" dirty="0">
                <a:solidFill>
                  <a:schemeClr val="tx1"/>
                </a:solidFill>
              </a:rPr>
              <a:t>Model Performance Comparison (till date…)</a:t>
            </a:r>
          </a:p>
          <a:p>
            <a:r>
              <a:rPr lang="en-US" sz="1400" b="1" dirty="0">
                <a:solidFill>
                  <a:schemeClr val="tx1"/>
                </a:solidFill>
              </a:rPr>
              <a:t>Key Observations:</a:t>
            </a:r>
          </a:p>
          <a:p>
            <a:pPr marL="171450" indent="-171450">
              <a:buFont typeface="Arial" panose="020B0604020202020204" pitchFamily="34" charset="0"/>
              <a:buChar char="•"/>
            </a:pPr>
            <a:r>
              <a:rPr lang="en-US" sz="1400" dirty="0">
                <a:solidFill>
                  <a:schemeClr val="tx1"/>
                </a:solidFill>
              </a:rPr>
              <a:t>Logistic Regression: Strong non-fraud detection but weak on fraud cases.</a:t>
            </a:r>
          </a:p>
          <a:p>
            <a:pPr marL="171450" indent="-171450">
              <a:buFont typeface="Arial" panose="020B0604020202020204" pitchFamily="34" charset="0"/>
              <a:buChar char="•"/>
            </a:pPr>
            <a:r>
              <a:rPr lang="en-US" sz="1400" dirty="0">
                <a:solidFill>
                  <a:schemeClr val="tx1"/>
                </a:solidFill>
              </a:rPr>
              <a:t>Decision Tree: Best performance in both precision and recall for fraud detection.</a:t>
            </a:r>
          </a:p>
          <a:p>
            <a:pPr marL="171450" indent="-171450">
              <a:buFont typeface="Arial" panose="020B0604020202020204" pitchFamily="34" charset="0"/>
              <a:buChar char="•"/>
            </a:pPr>
            <a:r>
              <a:rPr lang="en-US" sz="1400" dirty="0">
                <a:solidFill>
                  <a:schemeClr val="tx1"/>
                </a:solidFill>
              </a:rPr>
              <a:t>Hyperparameter Tuning: Did not significantly improve the Decision Tree model.</a:t>
            </a:r>
          </a:p>
          <a:p>
            <a:endParaRPr lang="en-US" sz="1000" b="1" u="sng" dirty="0">
              <a:solidFill>
                <a:schemeClr val="tx1"/>
              </a:solidFill>
            </a:endParaRPr>
          </a:p>
          <a:p>
            <a:endParaRPr lang="en-US" sz="1000" b="1" u="sng" dirty="0">
              <a:solidFill>
                <a:schemeClr val="tx1"/>
              </a:solidFill>
            </a:endParaRPr>
          </a:p>
          <a:p>
            <a:endParaRPr lang="en-US" sz="1000" b="1" u="sng" dirty="0">
              <a:solidFill>
                <a:schemeClr val="tx1"/>
              </a:solidFill>
            </a:endParaRPr>
          </a:p>
          <a:p>
            <a:endParaRPr lang="en-US" sz="1000" b="1" dirty="0">
              <a:solidFill>
                <a:schemeClr val="tx1"/>
              </a:solidFill>
            </a:endParaRPr>
          </a:p>
          <a:p>
            <a:endParaRPr lang="en-US" sz="1000" b="1" dirty="0">
              <a:solidFill>
                <a:schemeClr val="tx1"/>
              </a:solidFill>
            </a:endParaRPr>
          </a:p>
        </p:txBody>
      </p:sp>
      <p:graphicFrame>
        <p:nvGraphicFramePr>
          <p:cNvPr id="6" name="Table 5">
            <a:extLst>
              <a:ext uri="{FF2B5EF4-FFF2-40B4-BE49-F238E27FC236}">
                <a16:creationId xmlns:a16="http://schemas.microsoft.com/office/drawing/2014/main" id="{8BA8633C-C949-7F6D-9B77-DED388D92C25}"/>
              </a:ext>
            </a:extLst>
          </p:cNvPr>
          <p:cNvGraphicFramePr>
            <a:graphicFrameLocks noGrp="1"/>
          </p:cNvGraphicFramePr>
          <p:nvPr>
            <p:extLst>
              <p:ext uri="{D42A27DB-BD31-4B8C-83A1-F6EECF244321}">
                <p14:modId xmlns:p14="http://schemas.microsoft.com/office/powerpoint/2010/main" val="3640697711"/>
              </p:ext>
            </p:extLst>
          </p:nvPr>
        </p:nvGraphicFramePr>
        <p:xfrm>
          <a:off x="818498" y="3322127"/>
          <a:ext cx="10128667" cy="3377776"/>
        </p:xfrm>
        <a:graphic>
          <a:graphicData uri="http://schemas.openxmlformats.org/drawingml/2006/table">
            <a:tbl>
              <a:tblPr firstRow="1" bandRow="1">
                <a:tableStyleId>{5C22544A-7EE6-4342-B048-85BDC9FD1C3A}</a:tableStyleId>
              </a:tblPr>
              <a:tblGrid>
                <a:gridCol w="2143593">
                  <a:extLst>
                    <a:ext uri="{9D8B030D-6E8A-4147-A177-3AD203B41FA5}">
                      <a16:colId xmlns:a16="http://schemas.microsoft.com/office/drawing/2014/main" val="19573437"/>
                    </a:ext>
                  </a:extLst>
                </a:gridCol>
                <a:gridCol w="1232630">
                  <a:extLst>
                    <a:ext uri="{9D8B030D-6E8A-4147-A177-3AD203B41FA5}">
                      <a16:colId xmlns:a16="http://schemas.microsoft.com/office/drawing/2014/main" val="3272982951"/>
                    </a:ext>
                  </a:extLst>
                </a:gridCol>
                <a:gridCol w="1688111">
                  <a:extLst>
                    <a:ext uri="{9D8B030D-6E8A-4147-A177-3AD203B41FA5}">
                      <a16:colId xmlns:a16="http://schemas.microsoft.com/office/drawing/2014/main" val="1585966285"/>
                    </a:ext>
                  </a:extLst>
                </a:gridCol>
                <a:gridCol w="1303674">
                  <a:extLst>
                    <a:ext uri="{9D8B030D-6E8A-4147-A177-3AD203B41FA5}">
                      <a16:colId xmlns:a16="http://schemas.microsoft.com/office/drawing/2014/main" val="2953074743"/>
                    </a:ext>
                  </a:extLst>
                </a:gridCol>
                <a:gridCol w="2072548">
                  <a:extLst>
                    <a:ext uri="{9D8B030D-6E8A-4147-A177-3AD203B41FA5}">
                      <a16:colId xmlns:a16="http://schemas.microsoft.com/office/drawing/2014/main" val="3268544673"/>
                    </a:ext>
                  </a:extLst>
                </a:gridCol>
                <a:gridCol w="1688111">
                  <a:extLst>
                    <a:ext uri="{9D8B030D-6E8A-4147-A177-3AD203B41FA5}">
                      <a16:colId xmlns:a16="http://schemas.microsoft.com/office/drawing/2014/main" val="1775412622"/>
                    </a:ext>
                  </a:extLst>
                </a:gridCol>
              </a:tblGrid>
              <a:tr h="433444">
                <a:tc>
                  <a:txBody>
                    <a:bodyPr/>
                    <a:lstStyle/>
                    <a:p>
                      <a:r>
                        <a:rPr lang="de-CH" sz="1400" dirty="0"/>
                        <a:t>Model</a:t>
                      </a:r>
                    </a:p>
                  </a:txBody>
                  <a:tcPr/>
                </a:tc>
                <a:tc>
                  <a:txBody>
                    <a:bodyPr/>
                    <a:lstStyle/>
                    <a:p>
                      <a:r>
                        <a:rPr lang="de-CH" sz="1400" dirty="0"/>
                        <a:t>Precision (Class 1)</a:t>
                      </a:r>
                    </a:p>
                  </a:txBody>
                  <a:tcPr/>
                </a:tc>
                <a:tc>
                  <a:txBody>
                    <a:bodyPr/>
                    <a:lstStyle/>
                    <a:p>
                      <a:r>
                        <a:rPr lang="de-CH" sz="1400" dirty="0"/>
                        <a:t>Recall (Class 1)</a:t>
                      </a:r>
                    </a:p>
                  </a:txBody>
                  <a:tcPr/>
                </a:tc>
                <a:tc>
                  <a:txBody>
                    <a:bodyPr/>
                    <a:lstStyle/>
                    <a:p>
                      <a:r>
                        <a:rPr lang="de-CH" sz="1400" dirty="0"/>
                        <a:t>F1-Score (Class 1)</a:t>
                      </a:r>
                    </a:p>
                  </a:txBody>
                  <a:tcPr/>
                </a:tc>
                <a:tc>
                  <a:txBody>
                    <a:bodyPr/>
                    <a:lstStyle/>
                    <a:p>
                      <a:r>
                        <a:rPr lang="de-CH" sz="1400" dirty="0"/>
                        <a:t>ROC AUC</a:t>
                      </a:r>
                    </a:p>
                  </a:txBody>
                  <a:tcPr/>
                </a:tc>
                <a:tc>
                  <a:txBody>
                    <a:bodyPr/>
                    <a:lstStyle/>
                    <a:p>
                      <a:r>
                        <a:rPr lang="de-CH" sz="1400" dirty="0" err="1"/>
                        <a:t>Confusion</a:t>
                      </a:r>
                      <a:r>
                        <a:rPr lang="de-CH" sz="1400" dirty="0"/>
                        <a:t> Matrix (Fraud)</a:t>
                      </a:r>
                    </a:p>
                  </a:txBody>
                  <a:tcPr/>
                </a:tc>
                <a:extLst>
                  <a:ext uri="{0D108BD9-81ED-4DB2-BD59-A6C34878D82A}">
                    <a16:rowId xmlns:a16="http://schemas.microsoft.com/office/drawing/2014/main" val="3983011188"/>
                  </a:ext>
                </a:extLst>
              </a:tr>
              <a:tr h="433444">
                <a:tc>
                  <a:txBody>
                    <a:bodyPr/>
                    <a:lstStyle/>
                    <a:p>
                      <a:r>
                        <a:rPr lang="de-CH" sz="1400" dirty="0" err="1"/>
                        <a:t>Logistic</a:t>
                      </a:r>
                      <a:r>
                        <a:rPr lang="de-CH" sz="1400" dirty="0"/>
                        <a:t> Regression</a:t>
                      </a:r>
                    </a:p>
                  </a:txBody>
                  <a:tcPr/>
                </a:tc>
                <a:tc>
                  <a:txBody>
                    <a:bodyPr/>
                    <a:lstStyle/>
                    <a:p>
                      <a:r>
                        <a:rPr lang="en-US" sz="1400" dirty="0"/>
                        <a:t>0.7</a:t>
                      </a:r>
                    </a:p>
                  </a:txBody>
                  <a:tcPr/>
                </a:tc>
                <a:tc>
                  <a:txBody>
                    <a:bodyPr/>
                    <a:lstStyle/>
                    <a:p>
                      <a:r>
                        <a:rPr lang="en-US" sz="1400" dirty="0"/>
                        <a:t>0.31</a:t>
                      </a:r>
                    </a:p>
                  </a:txBody>
                  <a:tcPr/>
                </a:tc>
                <a:tc>
                  <a:txBody>
                    <a:bodyPr/>
                    <a:lstStyle/>
                    <a:p>
                      <a:r>
                        <a:rPr lang="en-US" sz="1400" dirty="0"/>
                        <a:t>0.43</a:t>
                      </a:r>
                    </a:p>
                  </a:txBody>
                  <a:tcPr/>
                </a:tc>
                <a:tc>
                  <a:txBody>
                    <a:bodyPr/>
                    <a:lstStyle/>
                    <a:p>
                      <a:r>
                        <a:rPr lang="en-US" sz="1400" dirty="0"/>
                        <a:t>Not available</a:t>
                      </a:r>
                    </a:p>
                  </a:txBody>
                  <a:tcPr/>
                </a:tc>
                <a:tc>
                  <a:txBody>
                    <a:bodyPr/>
                    <a:lstStyle/>
                    <a:p>
                      <a:r>
                        <a:rPr lang="en-US" sz="1400" dirty="0"/>
                        <a:t>Predicted Fraud: Low</a:t>
                      </a:r>
                    </a:p>
                  </a:txBody>
                  <a:tcPr/>
                </a:tc>
                <a:extLst>
                  <a:ext uri="{0D108BD9-81ED-4DB2-BD59-A6C34878D82A}">
                    <a16:rowId xmlns:a16="http://schemas.microsoft.com/office/drawing/2014/main" val="3029827296"/>
                  </a:ext>
                </a:extLst>
              </a:tr>
              <a:tr h="804968">
                <a:tc>
                  <a:txBody>
                    <a:bodyPr/>
                    <a:lstStyle/>
                    <a:p>
                      <a:r>
                        <a:rPr lang="de-CH" sz="1400" dirty="0" err="1"/>
                        <a:t>Logistic</a:t>
                      </a:r>
                      <a:r>
                        <a:rPr lang="de-CH" sz="1400" dirty="0"/>
                        <a:t> Regression </a:t>
                      </a:r>
                      <a:r>
                        <a:rPr lang="de-CH" sz="1400" dirty="0" err="1"/>
                        <a:t>Balanced</a:t>
                      </a:r>
                      <a:endParaRPr lang="de-CH" sz="1400" dirty="0"/>
                    </a:p>
                  </a:txBody>
                  <a:tcPr/>
                </a:tc>
                <a:tc>
                  <a:txBody>
                    <a:bodyPr/>
                    <a:lstStyle/>
                    <a:p>
                      <a:r>
                        <a:rPr lang="de-CH" sz="1400" dirty="0"/>
                        <a:t>0.08</a:t>
                      </a:r>
                    </a:p>
                  </a:txBody>
                  <a:tcPr/>
                </a:tc>
                <a:tc>
                  <a:txBody>
                    <a:bodyPr/>
                    <a:lstStyle/>
                    <a:p>
                      <a:r>
                        <a:rPr lang="de-CH" sz="1400" dirty="0"/>
                        <a:t>0.87</a:t>
                      </a:r>
                    </a:p>
                  </a:txBody>
                  <a:tcPr/>
                </a:tc>
                <a:tc>
                  <a:txBody>
                    <a:bodyPr/>
                    <a:lstStyle/>
                    <a:p>
                      <a:r>
                        <a:rPr lang="de-CH" sz="1400" dirty="0"/>
                        <a:t>0.14</a:t>
                      </a:r>
                    </a:p>
                  </a:txBody>
                  <a:tcPr/>
                </a:tc>
                <a:tc>
                  <a:txBody>
                    <a:bodyPr/>
                    <a:lstStyle/>
                    <a:p>
                      <a:r>
                        <a:rPr lang="de-CH" sz="1400" dirty="0"/>
                        <a:t>0.9552</a:t>
                      </a:r>
                    </a:p>
                  </a:txBody>
                  <a:tcPr/>
                </a:tc>
                <a:tc>
                  <a:txBody>
                    <a:bodyPr/>
                    <a:lstStyle/>
                    <a:p>
                      <a:r>
                        <a:rPr lang="en-US" sz="1400" dirty="0"/>
                        <a:t>Improved recall but precision suffered</a:t>
                      </a:r>
                      <a:endParaRPr lang="de-CH" sz="1400" dirty="0"/>
                    </a:p>
                  </a:txBody>
                  <a:tcPr/>
                </a:tc>
                <a:extLst>
                  <a:ext uri="{0D108BD9-81ED-4DB2-BD59-A6C34878D82A}">
                    <a16:rowId xmlns:a16="http://schemas.microsoft.com/office/drawing/2014/main" val="443370136"/>
                  </a:ext>
                </a:extLst>
              </a:tr>
              <a:tr h="804968">
                <a:tc>
                  <a:txBody>
                    <a:bodyPr/>
                    <a:lstStyle/>
                    <a:p>
                      <a:r>
                        <a:rPr lang="de-CH" sz="1400" dirty="0" err="1"/>
                        <a:t>Decision</a:t>
                      </a:r>
                      <a:r>
                        <a:rPr lang="de-CH" sz="1400" dirty="0"/>
                        <a:t> </a:t>
                      </a:r>
                      <a:r>
                        <a:rPr lang="de-CH" sz="1400" dirty="0" err="1"/>
                        <a:t>Tree</a:t>
                      </a:r>
                      <a:endParaRPr lang="de-CH" sz="1400" dirty="0"/>
                    </a:p>
                  </a:txBody>
                  <a:tcPr/>
                </a:tc>
                <a:tc>
                  <a:txBody>
                    <a:bodyPr/>
                    <a:lstStyle/>
                    <a:p>
                      <a:r>
                        <a:rPr lang="de-CH" sz="1400" dirty="0"/>
                        <a:t>0.86</a:t>
                      </a:r>
                    </a:p>
                  </a:txBody>
                  <a:tcPr/>
                </a:tc>
                <a:tc>
                  <a:txBody>
                    <a:bodyPr/>
                    <a:lstStyle/>
                    <a:p>
                      <a:r>
                        <a:rPr lang="de-CH" sz="1400" dirty="0"/>
                        <a:t>0.61</a:t>
                      </a:r>
                    </a:p>
                  </a:txBody>
                  <a:tcPr/>
                </a:tc>
                <a:tc>
                  <a:txBody>
                    <a:bodyPr/>
                    <a:lstStyle/>
                    <a:p>
                      <a:r>
                        <a:rPr lang="de-CH" sz="1400" dirty="0"/>
                        <a:t>0.71</a:t>
                      </a:r>
                    </a:p>
                  </a:txBody>
                  <a:tcPr/>
                </a:tc>
                <a:tc>
                  <a:txBody>
                    <a:bodyPr/>
                    <a:lstStyle/>
                    <a:p>
                      <a:r>
                        <a:rPr lang="de-CH" sz="1400" dirty="0"/>
                        <a:t>0.9765</a:t>
                      </a:r>
                    </a:p>
                  </a:txBody>
                  <a:tcPr/>
                </a:tc>
                <a:tc>
                  <a:txBody>
                    <a:bodyPr/>
                    <a:lstStyle/>
                    <a:p>
                      <a:r>
                        <a:rPr lang="en-US" sz="1400" dirty="0"/>
                        <a:t>Strong balance of precision and recall</a:t>
                      </a:r>
                      <a:endParaRPr lang="de-CH" sz="1400" dirty="0"/>
                    </a:p>
                  </a:txBody>
                  <a:tcPr/>
                </a:tc>
                <a:extLst>
                  <a:ext uri="{0D108BD9-81ED-4DB2-BD59-A6C34878D82A}">
                    <a16:rowId xmlns:a16="http://schemas.microsoft.com/office/drawing/2014/main" val="4153130353"/>
                  </a:ext>
                </a:extLst>
              </a:tr>
              <a:tr h="619206">
                <a:tc>
                  <a:txBody>
                    <a:bodyPr/>
                    <a:lstStyle/>
                    <a:p>
                      <a:r>
                        <a:rPr lang="de-CH" sz="1400" dirty="0" err="1"/>
                        <a:t>Decision</a:t>
                      </a:r>
                      <a:r>
                        <a:rPr lang="de-CH" sz="1400" dirty="0"/>
                        <a:t> </a:t>
                      </a:r>
                      <a:r>
                        <a:rPr lang="de-CH" sz="1400" dirty="0" err="1"/>
                        <a:t>Tree</a:t>
                      </a:r>
                      <a:r>
                        <a:rPr lang="de-CH" sz="1400" dirty="0"/>
                        <a:t> (</a:t>
                      </a:r>
                      <a:r>
                        <a:rPr lang="de-CH" sz="1400" dirty="0" err="1"/>
                        <a:t>Tuned</a:t>
                      </a:r>
                      <a:r>
                        <a:rPr lang="de-CH" sz="1400" dirty="0"/>
                        <a:t>)</a:t>
                      </a:r>
                    </a:p>
                  </a:txBody>
                  <a:tcPr/>
                </a:tc>
                <a:tc>
                  <a:txBody>
                    <a:bodyPr/>
                    <a:lstStyle/>
                    <a:p>
                      <a:r>
                        <a:rPr lang="de-CH" sz="1400" dirty="0"/>
                        <a:t>0.83</a:t>
                      </a:r>
                    </a:p>
                  </a:txBody>
                  <a:tcPr/>
                </a:tc>
                <a:tc>
                  <a:txBody>
                    <a:bodyPr/>
                    <a:lstStyle/>
                    <a:p>
                      <a:r>
                        <a:rPr lang="de-CH" sz="1400" dirty="0"/>
                        <a:t>0.58</a:t>
                      </a:r>
                    </a:p>
                  </a:txBody>
                  <a:tcPr/>
                </a:tc>
                <a:tc>
                  <a:txBody>
                    <a:bodyPr/>
                    <a:lstStyle/>
                    <a:p>
                      <a:r>
                        <a:rPr lang="de-CH" sz="1400" dirty="0"/>
                        <a:t>0.68</a:t>
                      </a:r>
                    </a:p>
                  </a:txBody>
                  <a:tcPr/>
                </a:tc>
                <a:tc>
                  <a:txBody>
                    <a:bodyPr/>
                    <a:lstStyle/>
                    <a:p>
                      <a:r>
                        <a:rPr lang="de-CH" sz="1400" dirty="0"/>
                        <a:t>0.9765</a:t>
                      </a:r>
                    </a:p>
                  </a:txBody>
                  <a:tcPr/>
                </a:tc>
                <a:tc>
                  <a:txBody>
                    <a:bodyPr/>
                    <a:lstStyle/>
                    <a:p>
                      <a:r>
                        <a:rPr lang="de-CH" sz="1400" dirty="0"/>
                        <a:t>Minimal </a:t>
                      </a:r>
                      <a:r>
                        <a:rPr lang="de-CH" sz="1400" dirty="0" err="1"/>
                        <a:t>improvement</a:t>
                      </a:r>
                      <a:r>
                        <a:rPr lang="de-CH" sz="1400" dirty="0"/>
                        <a:t> </a:t>
                      </a:r>
                      <a:r>
                        <a:rPr lang="de-CH" sz="1400" dirty="0" err="1"/>
                        <a:t>with</a:t>
                      </a:r>
                      <a:r>
                        <a:rPr lang="de-CH" sz="1400" dirty="0"/>
                        <a:t> </a:t>
                      </a:r>
                      <a:r>
                        <a:rPr lang="de-CH" sz="1400" dirty="0" err="1"/>
                        <a:t>tuning</a:t>
                      </a:r>
                      <a:endParaRPr lang="de-CH" sz="1400" dirty="0"/>
                    </a:p>
                  </a:txBody>
                  <a:tcPr/>
                </a:tc>
                <a:extLst>
                  <a:ext uri="{0D108BD9-81ED-4DB2-BD59-A6C34878D82A}">
                    <a16:rowId xmlns:a16="http://schemas.microsoft.com/office/drawing/2014/main" val="2566060470"/>
                  </a:ext>
                </a:extLst>
              </a:tr>
            </a:tbl>
          </a:graphicData>
        </a:graphic>
      </p:graphicFrame>
    </p:spTree>
    <p:extLst>
      <p:ext uri="{BB962C8B-B14F-4D97-AF65-F5344CB8AC3E}">
        <p14:creationId xmlns:p14="http://schemas.microsoft.com/office/powerpoint/2010/main" val="282089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DC3-3E73-62EF-994C-67E2008BE508}"/>
              </a:ext>
            </a:extLst>
          </p:cNvPr>
          <p:cNvSpPr>
            <a:spLocks noGrp="1"/>
          </p:cNvSpPr>
          <p:nvPr>
            <p:ph type="ctrTitle"/>
          </p:nvPr>
        </p:nvSpPr>
        <p:spPr>
          <a:xfrm>
            <a:off x="661149" y="453994"/>
            <a:ext cx="10869702" cy="929355"/>
          </a:xfrm>
        </p:spPr>
        <p:txBody>
          <a:bodyPr/>
          <a:lstStyle/>
          <a:p>
            <a:r>
              <a:rPr lang="en-US" b="1" dirty="0"/>
              <a:t>Credit Card Fraud Detection</a:t>
            </a:r>
            <a:endParaRPr lang="de-CH" dirty="0"/>
          </a:p>
        </p:txBody>
      </p:sp>
      <p:sp>
        <p:nvSpPr>
          <p:cNvPr id="3" name="Subtitle 2">
            <a:extLst>
              <a:ext uri="{FF2B5EF4-FFF2-40B4-BE49-F238E27FC236}">
                <a16:creationId xmlns:a16="http://schemas.microsoft.com/office/drawing/2014/main" id="{23C1A169-020B-DD73-6055-CD961F649E65}"/>
              </a:ext>
            </a:extLst>
          </p:cNvPr>
          <p:cNvSpPr>
            <a:spLocks noGrp="1"/>
          </p:cNvSpPr>
          <p:nvPr>
            <p:ph type="subTitle" idx="1"/>
          </p:nvPr>
        </p:nvSpPr>
        <p:spPr>
          <a:xfrm>
            <a:off x="684211" y="1546789"/>
            <a:ext cx="9733111" cy="4392539"/>
          </a:xfrm>
        </p:spPr>
        <p:txBody>
          <a:bodyPr>
            <a:normAutofit fontScale="62500" lnSpcReduction="20000"/>
          </a:bodyPr>
          <a:lstStyle/>
          <a:p>
            <a:r>
              <a:rPr lang="en-US" sz="3800" b="1" u="sng" dirty="0">
                <a:solidFill>
                  <a:schemeClr val="tx1"/>
                </a:solidFill>
              </a:rPr>
              <a:t>Future Work</a:t>
            </a:r>
          </a:p>
          <a:p>
            <a:endParaRPr lang="en-US" sz="2400" dirty="0">
              <a:solidFill>
                <a:schemeClr val="tx1"/>
              </a:solidFill>
            </a:endParaRPr>
          </a:p>
          <a:p>
            <a:r>
              <a:rPr lang="en-US" sz="3200" b="1" dirty="0">
                <a:solidFill>
                  <a:schemeClr val="tx1"/>
                </a:solidFill>
              </a:rPr>
              <a:t>Possible Extensions:</a:t>
            </a:r>
          </a:p>
          <a:p>
            <a:pPr marL="342900" indent="-342900">
              <a:buFont typeface="Arial" panose="020B0604020202020204" pitchFamily="34" charset="0"/>
              <a:buChar char="•"/>
            </a:pPr>
            <a:r>
              <a:rPr lang="en-US" sz="2400" dirty="0">
                <a:solidFill>
                  <a:schemeClr val="tx1"/>
                </a:solidFill>
              </a:rPr>
              <a:t>Explore Additional Models: Implement Random Forest and Gradient Boosting Machines (</a:t>
            </a:r>
            <a:r>
              <a:rPr lang="en-US" sz="2400" dirty="0" err="1">
                <a:solidFill>
                  <a:schemeClr val="tx1"/>
                </a:solidFill>
              </a:rPr>
              <a:t>XGBoost</a:t>
            </a:r>
            <a:r>
              <a:rPr lang="en-US" sz="2400" dirty="0">
                <a:solidFill>
                  <a:schemeClr val="tx1"/>
                </a:solidFill>
              </a:rPr>
              <a:t>) to enhance fraud detection accuracy.</a:t>
            </a:r>
          </a:p>
          <a:p>
            <a:pPr marL="342900" indent="-342900">
              <a:buFont typeface="Arial" panose="020B0604020202020204" pitchFamily="34" charset="0"/>
              <a:buChar char="•"/>
            </a:pPr>
            <a:r>
              <a:rPr lang="en-US" sz="2400" dirty="0">
                <a:solidFill>
                  <a:schemeClr val="tx1"/>
                </a:solidFill>
              </a:rPr>
              <a:t>Real-Time Fraud Detection: Integrate real-time fraud detection using data streaming techniques, aligning with machine learning at scale concepts from the CAS syllabus.</a:t>
            </a:r>
          </a:p>
          <a:p>
            <a:pPr marL="342900" indent="-342900">
              <a:buFont typeface="Arial" panose="020B0604020202020204" pitchFamily="34" charset="0"/>
              <a:buChar char="•"/>
            </a:pPr>
            <a:r>
              <a:rPr lang="en-US" sz="2400" dirty="0">
                <a:solidFill>
                  <a:schemeClr val="tx1"/>
                </a:solidFill>
              </a:rPr>
              <a:t>Model Tuning &amp; Comparison: Further optimize models using techniques like hyperparameter tuning for SVM and Neural Networks to improve recall and precision in fraud detection.</a:t>
            </a:r>
          </a:p>
          <a:p>
            <a:pPr marL="342900" indent="-342900">
              <a:buFont typeface="Arial" panose="020B0604020202020204" pitchFamily="34" charset="0"/>
              <a:buChar char="•"/>
            </a:pPr>
            <a:r>
              <a:rPr lang="en-US" sz="2400" dirty="0">
                <a:solidFill>
                  <a:schemeClr val="tx1"/>
                </a:solidFill>
              </a:rPr>
              <a:t>Graph-Based Approaches: Expand on graph processing (community detection, centrality metrics) for deeper analysis of fraud networks.</a:t>
            </a:r>
          </a:p>
          <a:p>
            <a:r>
              <a:rPr lang="en-US" sz="3200" b="1" dirty="0">
                <a:solidFill>
                  <a:schemeClr val="tx1"/>
                </a:solidFill>
              </a:rPr>
              <a:t>Learning Alignment:</a:t>
            </a:r>
          </a:p>
          <a:p>
            <a:pPr marL="342900" indent="-342900">
              <a:buFont typeface="Arial" panose="020B0604020202020204" pitchFamily="34" charset="0"/>
              <a:buChar char="•"/>
            </a:pPr>
            <a:r>
              <a:rPr lang="en-US" sz="2400" dirty="0">
                <a:solidFill>
                  <a:schemeClr val="tx1"/>
                </a:solidFill>
              </a:rPr>
              <a:t>These extensions leverage advanced machine learning techniques and real-time data handling from the CAS in Machine Intelligence, reinforcing the theoretical and practical skills acquired.</a:t>
            </a:r>
            <a:endParaRPr lang="de-CH" sz="2200" dirty="0">
              <a:solidFill>
                <a:schemeClr val="tx1"/>
              </a:solidFill>
            </a:endParaRPr>
          </a:p>
        </p:txBody>
      </p:sp>
    </p:spTree>
    <p:extLst>
      <p:ext uri="{BB962C8B-B14F-4D97-AF65-F5344CB8AC3E}">
        <p14:creationId xmlns:p14="http://schemas.microsoft.com/office/powerpoint/2010/main" val="369456525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1137</Words>
  <Application>Microsoft Office PowerPoint</Application>
  <PresentationFormat>Widescreen</PresentationFormat>
  <Paragraphs>138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Slice</vt:lpstr>
      <vt:lpstr>Credit Card Fraud Detection using Machine Learning</vt:lpstr>
      <vt:lpstr>Credit Card Fraud Detection</vt:lpstr>
      <vt:lpstr>Credit Card Fraud Detection</vt:lpstr>
      <vt:lpstr>Credit Card Fraud Detection</vt:lpstr>
      <vt:lpstr>Credit Card Fraud Detection</vt:lpstr>
      <vt:lpstr>Credit Card Fraud Detection</vt:lpstr>
      <vt:lpstr>Credit Card Fraud Detection</vt:lpstr>
      <vt:lpstr>Credit Card Fraud Detection</vt:lpstr>
      <vt:lpstr>Credit Card Fraud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Chandragiri Sadhvi</dc:creator>
  <cp:lastModifiedBy>Chandragiri Sadhvi</cp:lastModifiedBy>
  <cp:revision>19</cp:revision>
  <dcterms:created xsi:type="dcterms:W3CDTF">2024-10-28T14:05:08Z</dcterms:created>
  <dcterms:modified xsi:type="dcterms:W3CDTF">2024-10-28T19:52:55Z</dcterms:modified>
</cp:coreProperties>
</file>