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BDC3-3E73-62EF-994C-67E2008B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869702" cy="1664294"/>
          </a:xfrm>
        </p:spPr>
        <p:txBody>
          <a:bodyPr/>
          <a:lstStyle/>
          <a:p>
            <a:r>
              <a:rPr lang="en-GB" b="1" dirty="0"/>
              <a:t>EuroSAT Image Classification: </a:t>
            </a:r>
            <a:r>
              <a:rPr lang="en-GB" sz="2600" dirty="0"/>
              <a:t>Identifying Land Cover Types</a:t>
            </a:r>
            <a:endParaRPr lang="de-CH" sz="2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1A169-020B-DD73-6055-CD961F64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657743"/>
            <a:ext cx="9733111" cy="3133458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Sadhvi Chandragiri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Course: Certificate of Advanced Studies in Machine Intelligence</a:t>
            </a:r>
          </a:p>
          <a:p>
            <a:r>
              <a:rPr lang="en-US" sz="2400" dirty="0">
                <a:solidFill>
                  <a:schemeClr val="tx1"/>
                </a:solidFill>
              </a:rPr>
              <a:t>Module: Deep Learning 	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Professor(s): Dr. Frank </a:t>
            </a:r>
            <a:r>
              <a:rPr lang="en-US" sz="2400" dirty="0" err="1">
                <a:solidFill>
                  <a:schemeClr val="tx1"/>
                </a:solidFill>
              </a:rPr>
              <a:t>Schlling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Date: 06. Jan. 2025</a:t>
            </a:r>
            <a:endParaRPr lang="de-CH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90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BDC3-3E73-62EF-994C-67E2008B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EuroSAT Image Classification: </a:t>
            </a:r>
            <a:r>
              <a:rPr lang="en-GB" sz="2900" dirty="0"/>
              <a:t>Identifying Land Cover Types</a:t>
            </a:r>
            <a:endParaRPr lang="de-CH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1A169-020B-DD73-6055-CD961F64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108975" cy="4662850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>
                <a:solidFill>
                  <a:schemeClr val="tx1"/>
                </a:solidFill>
              </a:rPr>
              <a:t>Objective: </a:t>
            </a:r>
          </a:p>
          <a:p>
            <a:endParaRPr lang="en-US" sz="700" b="1" dirty="0">
              <a:solidFill>
                <a:schemeClr val="tx1"/>
              </a:solidFill>
            </a:endParaRPr>
          </a:p>
          <a:p>
            <a:r>
              <a:rPr lang="en-GB" sz="6400" dirty="0">
                <a:solidFill>
                  <a:schemeClr val="tx1"/>
                </a:solidFill>
              </a:rPr>
              <a:t>Develop a robust image classification model to identify land cover types using EuroSAT satellite images, supporting sustainable urban planning and land use analysis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8000" b="1" dirty="0">
                <a:solidFill>
                  <a:schemeClr val="tx1"/>
                </a:solidFill>
              </a:rPr>
              <a:t>Dataset</a:t>
            </a:r>
            <a:r>
              <a:rPr lang="en-GB" sz="8000" dirty="0">
                <a:solidFill>
                  <a:schemeClr val="tx1"/>
                </a:solidFill>
              </a:rPr>
              <a:t>: </a:t>
            </a:r>
            <a:r>
              <a:rPr lang="en-GB" sz="7200" dirty="0">
                <a:solidFill>
                  <a:schemeClr val="tx1"/>
                </a:solidFill>
              </a:rPr>
              <a:t>EuroSAT (RGB images only).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GB" sz="8000" b="1" dirty="0">
                <a:solidFill>
                  <a:schemeClr val="tx1"/>
                </a:solidFill>
              </a:rPr>
              <a:t>Approach</a:t>
            </a:r>
            <a:r>
              <a:rPr lang="en-GB" sz="8000" dirty="0">
                <a:solidFill>
                  <a:schemeClr val="tx1"/>
                </a:solidFill>
              </a:rPr>
              <a:t>:</a:t>
            </a:r>
          </a:p>
          <a:p>
            <a:pPr marL="857250" indent="-8572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6400" dirty="0">
                <a:solidFill>
                  <a:schemeClr val="tx1"/>
                </a:solidFill>
              </a:rPr>
              <a:t>Start with a simple CNN model to establish a baseline.</a:t>
            </a:r>
          </a:p>
          <a:p>
            <a:pPr marL="857250" indent="-8572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6400" dirty="0">
                <a:solidFill>
                  <a:schemeClr val="tx1"/>
                </a:solidFill>
              </a:rPr>
              <a:t>Progress to using pre-trained models like </a:t>
            </a:r>
            <a:r>
              <a:rPr lang="en-GB" sz="6400" dirty="0" err="1">
                <a:solidFill>
                  <a:schemeClr val="tx1"/>
                </a:solidFill>
              </a:rPr>
              <a:t>ResNet</a:t>
            </a:r>
            <a:r>
              <a:rPr lang="en-GB" sz="6400" dirty="0">
                <a:solidFill>
                  <a:schemeClr val="tx1"/>
                </a:solidFill>
              </a:rPr>
              <a:t> for transfer learning to enhance performance.</a:t>
            </a:r>
          </a:p>
          <a:p>
            <a:pPr marL="857250" indent="-8572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6400" dirty="0">
                <a:solidFill>
                  <a:schemeClr val="tx1"/>
                </a:solidFill>
              </a:rPr>
              <a:t>Achieve strong classification results and explore extending the project to segmentation in future phases.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8000" b="1" dirty="0">
                <a:solidFill>
                  <a:schemeClr val="tx1"/>
                </a:solidFill>
              </a:rPr>
              <a:t>Learning Alignment:</a:t>
            </a:r>
          </a:p>
          <a:p>
            <a:r>
              <a:rPr lang="en-GB" sz="6400" dirty="0">
                <a:solidFill>
                  <a:schemeClr val="tx1"/>
                </a:solidFill>
              </a:rPr>
              <a:t>The project aligns with key topics from the Deep Learning syllabus, such as Convolutional Neural Networks for image classification, data augmentation, transfer learning, and model evaluation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229473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4FA64-7EC7-C829-3FFF-969F38AB2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69DC-25B3-D5D2-EFB9-A46D76EF6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EuroSAT Image Classification: </a:t>
            </a:r>
            <a:r>
              <a:rPr lang="en-GB" sz="2900" dirty="0"/>
              <a:t>Identifying Land Cover Types</a:t>
            </a:r>
            <a:endParaRPr lang="de-CH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EE7A6-DFB9-5DAC-188B-63F800EB1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108975" cy="4662850"/>
          </a:xfrm>
        </p:spPr>
        <p:txBody>
          <a:bodyPr>
            <a:normAutofit fontScale="40000" lnSpcReduction="20000"/>
          </a:bodyPr>
          <a:lstStyle/>
          <a:p>
            <a:r>
              <a:rPr lang="en-US" sz="8000" b="1" dirty="0">
                <a:solidFill>
                  <a:schemeClr val="tx1"/>
                </a:solidFill>
              </a:rPr>
              <a:t>Data Set Preparation:</a:t>
            </a:r>
          </a:p>
          <a:p>
            <a:endParaRPr lang="en-US" sz="1000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55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Step 1: Download EuroSAT RGB images from the "EuroSAT" folder.</a:t>
            </a:r>
            <a:endParaRPr lang="en-GB" sz="550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55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Step 2: Resize images to </a:t>
            </a:r>
            <a:r>
              <a:rPr lang="en-GB" sz="55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256 * 256</a:t>
            </a:r>
            <a:r>
              <a:rPr lang="en-CH" sz="55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using DASK for efficient processing.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55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Step 3: Convert resized images into category-specific .</a:t>
            </a:r>
            <a:r>
              <a:rPr lang="en-CH" sz="55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npy</a:t>
            </a:r>
            <a:r>
              <a:rPr lang="en-CH" sz="55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files (e.g., </a:t>
            </a:r>
            <a:r>
              <a:rPr lang="en-CH" sz="55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AnnualCrop.npy</a:t>
            </a:r>
            <a:r>
              <a:rPr lang="en-CH" sz="55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55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Step 4: Split .</a:t>
            </a:r>
            <a:r>
              <a:rPr lang="en-CH" sz="55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npy</a:t>
            </a:r>
            <a:r>
              <a:rPr lang="en-CH" sz="55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files into Train, Validation, and Test sets for model training and evaluation.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55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Additional Step: Verify the consistency of data splits to ensure alignment with corresponding labels.</a:t>
            </a:r>
          </a:p>
          <a:p>
            <a:endParaRPr lang="en-GB" sz="4400" dirty="0">
              <a:solidFill>
                <a:schemeClr val="tx1"/>
              </a:solidFill>
            </a:endParaRPr>
          </a:p>
          <a:p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47148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0AF86-A857-5EC0-60F1-7E5B602BE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75B5-F436-87DC-3EE5-2AF260E5F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EuroSAT Image Classification: </a:t>
            </a:r>
            <a:r>
              <a:rPr lang="en-GB" sz="2900" dirty="0"/>
              <a:t>Identifying Land Cover Types</a:t>
            </a:r>
            <a:endParaRPr lang="de-CH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BC57D-67A5-0C75-F34A-81A1C2C27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108975" cy="4662850"/>
          </a:xfrm>
        </p:spPr>
        <p:txBody>
          <a:bodyPr>
            <a:normAutofit fontScale="92500"/>
          </a:bodyPr>
          <a:lstStyle/>
          <a:p>
            <a:endParaRPr lang="en-US" sz="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Model Development Journey</a:t>
            </a:r>
          </a:p>
          <a:p>
            <a:endParaRPr lang="en-US" sz="1000" b="1" dirty="0">
              <a:solidFill>
                <a:schemeClr val="tx1"/>
              </a:solidFill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22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Initial Challenges:</a:t>
            </a:r>
            <a:endParaRPr lang="en-GB" sz="2200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7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Faced issues while loading large image datasets, resolved by using data generators for efficient loading and processing.</a:t>
            </a:r>
            <a:endParaRPr lang="en-CH" sz="17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2200" b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Model Iterations:</a:t>
            </a:r>
            <a:endParaRPr lang="en-GB" sz="2200" b="1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2200" b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Baseline: Simple CNN model to establish initial performance.</a:t>
            </a:r>
            <a:endParaRPr lang="en-GB" sz="2200" b="1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2200" b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Enhancement: CNN with data augmentation to improve generalization.</a:t>
            </a:r>
            <a:endParaRPr lang="en-GB" sz="2200" b="1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2200" b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Optimization: Further trained CNN with learning rate adjustments to stabilize and enhance training.</a:t>
            </a:r>
          </a:p>
          <a:p>
            <a:pPr lvl="1"/>
            <a:endParaRPr lang="en-GB" sz="4100" dirty="0">
              <a:solidFill>
                <a:schemeClr val="tx1"/>
              </a:solidFill>
            </a:endParaRPr>
          </a:p>
          <a:p>
            <a:endParaRPr lang="en-GB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331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DA4F9-7035-97DB-5E17-B8DF1372F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1116-A7E1-B8A9-215E-23286E8D3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EuroSAT Image Classification: </a:t>
            </a:r>
            <a:r>
              <a:rPr lang="en-GB" sz="2900" dirty="0"/>
              <a:t>Identifying Land Cover Types</a:t>
            </a:r>
            <a:endParaRPr lang="de-CH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C6BDA-FED7-4064-F0F9-C34B07243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582503" cy="5435736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H" sz="22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Baseline CNN Results:</a:t>
            </a:r>
            <a:endParaRPr lang="en-CH" sz="22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Test Loss: 3.8675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Test Accuracy: 29.06%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Classification Report Highlights: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H" i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Forest</a:t>
            </a:r>
            <a:r>
              <a:rPr lang="en-CH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Precision = 0.00, Recall = 0.00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H" i="1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HerbaceousVegetation</a:t>
            </a:r>
            <a:r>
              <a:rPr lang="en-CH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F1-Score = 0.40 (best-performing class)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H" i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Industrial</a:t>
            </a:r>
            <a:r>
              <a:rPr lang="en-CH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Recall = 0.90, but low precision.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8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Key Observations: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H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Struggles with highly imbalanced recall across classes.</a:t>
            </a:r>
          </a:p>
          <a:p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75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7ED44-85D9-33B8-E6C4-28D483139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C748-CD29-995A-A093-A9E0FD5AA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EuroSAT Image Classification: </a:t>
            </a:r>
            <a:r>
              <a:rPr lang="en-GB" sz="2900" dirty="0"/>
              <a:t>Identifying Land Cover Types</a:t>
            </a:r>
            <a:endParaRPr lang="de-CH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553DC-DBA7-0E1B-FBF8-B5DEE29C1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108975" cy="4662850"/>
          </a:xfrm>
        </p:spPr>
        <p:txBody>
          <a:bodyPr>
            <a:noAutofit/>
          </a:bodyPr>
          <a:lstStyle/>
          <a:p>
            <a:endParaRPr lang="en-CH" sz="2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H" sz="22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CNN with Data Augmentation:</a:t>
            </a:r>
            <a:endParaRPr lang="en-CH" sz="22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Test Loss: 2.4430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Test Accuracy: 24.62%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Classification Report Highlights: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H" sz="1600" i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Residential</a:t>
            </a: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High recall (0.98), low precision (0.20).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H" sz="1600" i="1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AnnualCrop</a:t>
            </a: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F1-Score = 0.46 (best-performing class).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H" sz="1600" i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Other Classes</a:t>
            </a: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Poor precision and recall.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Key Observations: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Data augmentation improved class diversity but reduced overall accuracy.</a:t>
            </a:r>
          </a:p>
          <a:p>
            <a:pPr lvl="1"/>
            <a:endParaRPr lang="en-GB" sz="16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4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3C5B9-BF35-2050-BDBE-A8FC4140F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F732-1C00-73A0-2C5F-C6F3A5EA4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EuroSAT Image Classification: </a:t>
            </a:r>
            <a:r>
              <a:rPr lang="en-GB" sz="2900" dirty="0"/>
              <a:t>Identifying Land Cover Types</a:t>
            </a:r>
            <a:endParaRPr lang="de-CH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FAE13-861D-D770-DADA-79962FF4A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108975" cy="4662850"/>
          </a:xfrm>
        </p:spPr>
        <p:txBody>
          <a:bodyPr>
            <a:noAutofit/>
          </a:bodyPr>
          <a:lstStyle/>
          <a:p>
            <a:endParaRPr lang="en-CH" sz="2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2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Key Insights</a:t>
            </a:r>
            <a:endParaRPr lang="en-CH" sz="2200" b="1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Both models struggled with visually similar land cover types (e.g., Forest vs. </a:t>
            </a:r>
            <a:r>
              <a:rPr lang="en-CH" sz="16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HerbaceousVegetation</a:t>
            </a: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Data augmentation improved diversity but didn’t resolve class imbalance issues.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Imbalanced recall across classes remains a key challenge.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H" sz="18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Next Steps: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Implement </a:t>
            </a:r>
            <a:r>
              <a:rPr lang="en-CH" sz="16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ResNet</a:t>
            </a: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for transfer learning to enhance feature extraction and accuracy.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Fine-tune learning rate and explore further data augmentation techniques.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Address class imbalance using techniques like weighted loss functions or oversampling.</a:t>
            </a:r>
          </a:p>
          <a:p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98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772F2-7165-9864-2A5E-B85450327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406D-5A75-BE06-0146-4E21DF9DF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EuroSAT Image Classification: </a:t>
            </a:r>
            <a:r>
              <a:rPr lang="en-GB" sz="2900" dirty="0"/>
              <a:t>Identifying Land Cover Types</a:t>
            </a:r>
            <a:endParaRPr lang="de-CH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E8F52-96BE-A1A0-4127-2A1C4F4EB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82" y="1541446"/>
            <a:ext cx="10196061" cy="5060739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H" sz="14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Segmentation Attempt Using DeepLabV3</a:t>
            </a:r>
            <a:endParaRPr lang="en-GB" sz="1400" b="1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400" b="1" dirty="0">
                <a:solidFill>
                  <a:schemeClr val="tx1"/>
                </a:solidFill>
              </a:rPr>
              <a:t>Why Segmentation?</a:t>
            </a:r>
            <a:r>
              <a:rPr lang="en-GB" sz="1400" dirty="0">
                <a:solidFill>
                  <a:schemeClr val="tx1"/>
                </a:solidFill>
              </a:rPr>
              <a:t>: </a:t>
            </a:r>
            <a:r>
              <a:rPr lang="en-GB" sz="1200" dirty="0">
                <a:solidFill>
                  <a:schemeClr val="tx1"/>
                </a:solidFill>
              </a:rPr>
              <a:t>Segmentation provides pixel-level classification, enabling detailed analysis of greenery distribution in urban images. In the absence of ground truth labels, pre-trained models like DeepLabV3 are used to generate segmentation masks.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400" b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Initial Steps:</a:t>
            </a: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H" sz="14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Generated segmentation masks using DeepLabV3.</a:t>
            </a:r>
            <a:endParaRPr lang="en-GB" sz="140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H" sz="14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Split masks into Train, Val, and Test folders.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400" b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Evaluation Results:</a:t>
            </a:r>
            <a:endParaRPr lang="en-GB" sz="1400" b="1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628650" lvl="1" indent="-171450" algn="l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CH" sz="14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Segmentation output lacked meaningful greenery detection.</a:t>
            </a:r>
            <a:endParaRPr lang="en-GB" sz="140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628650" lvl="1" indent="-171450" algn="l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CH" sz="14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Masks predominantly appeared as black regions, indicating poor segmentation quality.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400" b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Observation</a:t>
            </a:r>
            <a:r>
              <a:rPr lang="en-CH" sz="14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:</a:t>
            </a:r>
            <a:r>
              <a:rPr lang="en-GB" sz="14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CH" sz="14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Current approach to segmentation did not yield satisfactory results.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400" b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Future Plans:</a:t>
            </a:r>
            <a:endParaRPr lang="en-GB" sz="1400" b="1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4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Improve segmentation techniques after achieving solid classification results.</a:t>
            </a:r>
            <a:endParaRPr lang="en-GB" sz="140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4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Explore advanced models and refined preprocessing for better segmentation outcomes.</a:t>
            </a:r>
          </a:p>
          <a:p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6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744B2-5F04-CE11-24F2-70BA5DED1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39E2-CEE8-74EC-54C7-4AB83A10D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EuroSAT Image Classification: </a:t>
            </a:r>
            <a:r>
              <a:rPr lang="en-GB" sz="2900" dirty="0"/>
              <a:t>Identifying Land Cover Types</a:t>
            </a:r>
            <a:endParaRPr lang="de-CH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4FEE8-FC27-2C66-6FAA-E2D9D4DAA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82" y="1541447"/>
            <a:ext cx="10108975" cy="4662850"/>
          </a:xfrm>
        </p:spPr>
        <p:txBody>
          <a:bodyPr>
            <a:noAutofit/>
          </a:bodyPr>
          <a:lstStyle/>
          <a:p>
            <a:endParaRPr lang="en-CH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H" sz="1600" b="1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reserved for conclusions and model results.</a:t>
            </a:r>
            <a:endParaRPr lang="en-CH" sz="1600" b="1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75752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685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Arial</vt:lpstr>
      <vt:lpstr>Century Gothic</vt:lpstr>
      <vt:lpstr>Courier New</vt:lpstr>
      <vt:lpstr>Symbol</vt:lpstr>
      <vt:lpstr>Times New Roman</vt:lpstr>
      <vt:lpstr>Wingdings 3</vt:lpstr>
      <vt:lpstr>Slice</vt:lpstr>
      <vt:lpstr>EuroSAT Image Classification: Identifying Land Cover Types</vt:lpstr>
      <vt:lpstr>EuroSAT Image Classification: Identifying Land Cover Types</vt:lpstr>
      <vt:lpstr>EuroSAT Image Classification: Identifying Land Cover Types</vt:lpstr>
      <vt:lpstr>EuroSAT Image Classification: Identifying Land Cover Types</vt:lpstr>
      <vt:lpstr>EuroSAT Image Classification: Identifying Land Cover Types</vt:lpstr>
      <vt:lpstr>EuroSAT Image Classification: Identifying Land Cover Types</vt:lpstr>
      <vt:lpstr>EuroSAT Image Classification: Identifying Land Cover Types</vt:lpstr>
      <vt:lpstr>EuroSAT Image Classification: Identifying Land Cover Types</vt:lpstr>
      <vt:lpstr>EuroSAT Image Classification: Identifying Land Cover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Chandragiri Sadhvi</dc:creator>
  <cp:lastModifiedBy>Sadhvi Chandragiri</cp:lastModifiedBy>
  <cp:revision>39</cp:revision>
  <dcterms:created xsi:type="dcterms:W3CDTF">2024-10-28T14:05:08Z</dcterms:created>
  <dcterms:modified xsi:type="dcterms:W3CDTF">2025-01-06T21:38:35Z</dcterms:modified>
</cp:coreProperties>
</file>