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/>
          <a:lstStyle/>
          <a:p>
            <a:r>
              <a:rPr lang="en-GB" b="1" dirty="0"/>
              <a:t>EuroSAT Image Classification: </a:t>
            </a:r>
            <a:r>
              <a:rPr lang="en-GB" sz="2600" dirty="0"/>
              <a:t>Identifying Land Cover Types</a:t>
            </a:r>
            <a:endParaRPr lang="de-CH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Deep Learning 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</a:t>
            </a:r>
            <a:r>
              <a:rPr lang="en-GB" sz="2400" dirty="0">
                <a:solidFill>
                  <a:schemeClr val="tx1"/>
                </a:solidFill>
              </a:rPr>
              <a:t>FRANK-PETER SCHILLING</a:t>
            </a:r>
          </a:p>
          <a:p>
            <a:pPr marR="95920" algn="l"/>
            <a:r>
              <a:rPr lang="en-US" sz="2400" dirty="0">
                <a:solidFill>
                  <a:schemeClr val="tx1"/>
                </a:solidFill>
              </a:rPr>
              <a:t>Date</a:t>
            </a:r>
            <a:r>
              <a:rPr lang="en-US" sz="2400">
                <a:solidFill>
                  <a:schemeClr val="tx1"/>
                </a:solidFill>
              </a:rPr>
              <a:t>: 14. </a:t>
            </a:r>
            <a:r>
              <a:rPr lang="en-US" sz="2400" dirty="0">
                <a:solidFill>
                  <a:schemeClr val="tx1"/>
                </a:solidFill>
              </a:rPr>
              <a:t>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744B2-5F04-CE11-24F2-70BA5DED1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9E2-CEE8-74EC-54C7-4AB83A10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FEE8-FC27-2C66-6FAA-E2D9D4DA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2" y="1541447"/>
            <a:ext cx="10108975" cy="4662850"/>
          </a:xfrm>
        </p:spPr>
        <p:txBody>
          <a:bodyPr>
            <a:noAutofit/>
          </a:bodyPr>
          <a:lstStyle/>
          <a:p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3000" b="1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Code can be found at: </a:t>
            </a:r>
            <a:r>
              <a:rPr lang="en-GB" sz="3000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https://github.com/sadhchanGitHub/data_science_projects/tree/main/cas_deepL_project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GB" sz="3000" b="1" dirty="0">
              <a:solidFill>
                <a:schemeClr val="tx1"/>
              </a:solidFill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000" b="1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CH" sz="4000" b="1" kern="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Objective: 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6400" dirty="0">
                <a:solidFill>
                  <a:schemeClr val="tx1"/>
                </a:solidFill>
              </a:rPr>
              <a:t>Develop a robust image classification model to identify land cover types using EuroSAT satellite images, supporting sustainable urban planning and land use analysis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Dataset</a:t>
            </a:r>
            <a:r>
              <a:rPr lang="en-GB" sz="8000" dirty="0">
                <a:solidFill>
                  <a:schemeClr val="tx1"/>
                </a:solidFill>
              </a:rPr>
              <a:t>: </a:t>
            </a:r>
            <a:r>
              <a:rPr lang="en-GB" sz="7200" dirty="0">
                <a:solidFill>
                  <a:schemeClr val="tx1"/>
                </a:solidFill>
              </a:rPr>
              <a:t>EuroSAT (RGB images only).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Approach</a:t>
            </a:r>
            <a:r>
              <a:rPr lang="en-GB" sz="8000" dirty="0">
                <a:solidFill>
                  <a:schemeClr val="tx1"/>
                </a:solidFill>
              </a:rPr>
              <a:t>: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Start with a simple CNN model to establish a baseline.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Progress to using pre-trained models like </a:t>
            </a:r>
            <a:r>
              <a:rPr lang="en-GB" sz="6400" dirty="0" err="1">
                <a:solidFill>
                  <a:schemeClr val="tx1"/>
                </a:solidFill>
              </a:rPr>
              <a:t>ResNet</a:t>
            </a:r>
            <a:r>
              <a:rPr lang="en-GB" sz="6400" dirty="0">
                <a:solidFill>
                  <a:schemeClr val="tx1"/>
                </a:solidFill>
              </a:rPr>
              <a:t> for transfer learning to enhance performance.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Achieve strong classification results and explore extending the project to segmentation in future phases.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80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6400" dirty="0">
                <a:solidFill>
                  <a:schemeClr val="tx1"/>
                </a:solidFill>
              </a:rPr>
              <a:t>The project aligns with key topics from the Deep Learning syllabus, such as Convolutional Neural Networks for image classification, data augmentation, transfer learning, and model evaluation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Data Set Preparation: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Step 1: Download EuroSAT RGB images from the "EuroSAT" folder.</a:t>
            </a:r>
            <a:endParaRPr lang="en-GB" sz="55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2: Resize images to </a:t>
            </a:r>
            <a:r>
              <a:rPr lang="en-GB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256 * 256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using DASK for efficient processing.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3: Convert resized images into category-specific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(e.g., 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AnnualCrop.npy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4: Split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into Train, Validation, and Test sets for model training and evaluation.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Step: Verify the consistency of data splits to ensure alignment with corresponding labels.</a:t>
            </a:r>
          </a:p>
          <a:p>
            <a:endParaRPr lang="en-GB" sz="4400" dirty="0">
              <a:solidFill>
                <a:schemeClr val="tx1"/>
              </a:solidFill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A4F9-7035-97DB-5E17-B8DF137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1116-A7E1-B8A9-215E-23286E8D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C6BDA-FED7-4064-F0F9-C34B072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82503" cy="54357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Baseline CNN Results:</a:t>
            </a:r>
            <a:endParaRPr lang="en-CH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Loss: 3.8675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Accuracy: 29.06%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Classification Report Highlights: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Precision = 0.00, Recall = 0.00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HerbaceousVegetation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F1-Score = 0.40 (best-performing class)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Industrial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Recall = 0.90, but low precision.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Struggles with highly imbalanced recall across classes.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6EF7-A57B-E2DB-A4B1-92D12A37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5532-0570-08B2-BE03-A23D4725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E54B0-2236-B4EC-C965-209403316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82503" cy="54357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Loading Challenges and Solutions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Faced challenges with large image datasets: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memory usage during preprocessing and training.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Inefficient data loading slowed down model training.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Utilized data generators for efficient loading and preprocessing.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Enabled batch-wise image loading to reduce memory usage.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Improved training speed and scalability.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ED44-85D9-33B8-E6C4-28D48313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748-CD29-995A-A093-A9E0FD5AA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53DC-DBA7-0E1B-FBF8-B5DEE29C1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Challenges with Multi-Class Classification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 remained low (~24%) despite applying data augmentation.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Significant precision-recall imbalance across classes.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Overlapping features between Residential and </a:t>
            </a:r>
            <a:r>
              <a:rPr lang="en-GB" sz="20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</a:t>
            </a: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complicated classification.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Outcome: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Motivated the shift to binary classification for clearer results.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Simplified the task to focus on clearer decision boundaries.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C5B9-BF35-2050-BDBE-A8FC4140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F732-1C00-73A0-2C5F-C6F3A5EA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AE13-861D-D770-DADA-79962FF4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Binary Classification Results: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Achieved ~97% accuracy with minimal misclassifications (confusion matrix shows only 22 errors out of ~1200 predictions).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 and recall stabilized over training, showing strong generalization (see rightmost graph).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7E6E78-4D76-6286-E8E6-4385CB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05427"/>
              </p:ext>
            </p:extLst>
          </p:nvPr>
        </p:nvGraphicFramePr>
        <p:xfrm>
          <a:off x="971155" y="3713888"/>
          <a:ext cx="840687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438">
                  <a:extLst>
                    <a:ext uri="{9D8B030D-6E8A-4147-A177-3AD203B41FA5}">
                      <a16:colId xmlns:a16="http://schemas.microsoft.com/office/drawing/2014/main" val="349167990"/>
                    </a:ext>
                  </a:extLst>
                </a:gridCol>
                <a:gridCol w="4203438">
                  <a:extLst>
                    <a:ext uri="{9D8B030D-6E8A-4147-A177-3AD203B41FA5}">
                      <a16:colId xmlns:a16="http://schemas.microsoft.com/office/drawing/2014/main" val="3106607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6103"/>
                  </a:ext>
                </a:extLst>
              </a:tr>
            </a:tbl>
          </a:graphicData>
        </a:graphic>
      </p:graphicFrame>
      <p:pic>
        <p:nvPicPr>
          <p:cNvPr id="8" name="Picture 7" descr="A blue squares with white text">
            <a:extLst>
              <a:ext uri="{FF2B5EF4-FFF2-40B4-BE49-F238E27FC236}">
                <a16:creationId xmlns:a16="http://schemas.microsoft.com/office/drawing/2014/main" id="{460C22AC-7882-8400-6A29-87354F76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0" y="3590359"/>
            <a:ext cx="3960297" cy="3168239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80CA017-2FDB-57FE-E7D7-08D95CDB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2" y="3590359"/>
            <a:ext cx="6331356" cy="21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72F2-7165-9864-2A5E-B8545032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06D-5A75-BE06-0146-4E21DF9D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E8F52-96BE-A1A0-4127-2A1C4F4E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3" y="1541446"/>
            <a:ext cx="10152518" cy="56431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 from </a:t>
            </a:r>
            <a:r>
              <a:rPr lang="en-GB" sz="2200" b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Segmentation Attempts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Transfer Learning: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Efforts: Used pre-trained </a:t>
            </a:r>
            <a:r>
              <a:rPr lang="en-GB" sz="12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improve multi-class classification.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Outcome: No significant improvement compared to the baseline CNN.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Learning: Complex models require better feature separation in data to yield meaningful results.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Segmentation with DeepLabV3: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Efforts: Generated segmentation masks to explore greenery detection.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Outcome: Segmentation masks were largely black, indicating poor pixel-wise classification.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Learning: Challenges in adapting pre-trained segmentation models without </a:t>
            </a:r>
            <a:r>
              <a:rPr lang="en-GB" sz="12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labeled</a:t>
            </a: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ground truth</a:t>
            </a:r>
            <a:r>
              <a:rPr lang="en-GB" sz="1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Takeaway: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Significant insights gained, despite limited success.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Simplified tasks (e.g., binary classification) yield more actionable results at this stage.</a:t>
            </a:r>
            <a:endParaRPr lang="en-CH" sz="12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AA16-C9F8-A1A0-0F35-F25399103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208D-1512-CC38-B5BA-5A6AAD6C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AC00-7816-C9CA-DDE2-4C2796D5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3" y="1541446"/>
            <a:ext cx="10152518" cy="56431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Rebuilding Multi-Category Classification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Explore VGG or similar architectures for clearer feature extraction.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 class weights or balanced datasets to address class imbalance.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Experiment with better augmentation strategies (e.g., </a:t>
            </a:r>
            <a:r>
              <a:rPr lang="en-GB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jitter, blur).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Segmentation (Optional Future Work):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Revisit segmentation only after achieving stable classification performance.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Consider </a:t>
            </a:r>
            <a:r>
              <a:rPr lang="en-GB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labeling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small subset of data manually to fine-tune models effectively.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Achieve strong performance on multi-category classification, addressing challenges faced in earlier attempts.</a:t>
            </a:r>
            <a:endParaRPr lang="en-CH" sz="18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81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743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Slice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58</cp:revision>
  <dcterms:created xsi:type="dcterms:W3CDTF">2024-10-28T14:05:08Z</dcterms:created>
  <dcterms:modified xsi:type="dcterms:W3CDTF">2025-01-12T22:31:07Z</dcterms:modified>
</cp:coreProperties>
</file>