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5"/>
  </p:notesMasterIdLst>
  <p:handoutMasterIdLst>
    <p:handoutMasterId r:id="rId16"/>
  </p:handoutMasterIdLst>
  <p:sldIdLst>
    <p:sldId id="256" r:id="rId5"/>
    <p:sldId id="260" r:id="rId6"/>
    <p:sldId id="276" r:id="rId7"/>
    <p:sldId id="275" r:id="rId8"/>
    <p:sldId id="277" r:id="rId9"/>
    <p:sldId id="278" r:id="rId10"/>
    <p:sldId id="279" r:id="rId11"/>
    <p:sldId id="280" r:id="rId12"/>
    <p:sldId id="282"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090A2-91E0-4D7B-A6A0-F3F16151DC10}" v="573" dt="2020-07-20T21:00:31.439"/>
    <p1510:client id="{15F4A9C5-6D07-490D-B3F8-0FEA659CFDCF}" v="722" dt="2020-07-20T20:42:35.588"/>
    <p1510:client id="{86AF0209-94E1-4318-8C90-E1F637E9B349}" v="7" dt="2020-07-20T14:26:21.619"/>
    <p1510:client id="{D42A1543-2E1A-47A0-BD06-BBCA1B305BD9}" v="3232" dt="2020-07-20T17:44:45.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306"/>
      </p:cViewPr>
      <p:guideLst>
        <p:guide orient="horz" pos="2160"/>
        <p:guide pos="3840"/>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pPr/>
              <a:t>7/20/2020</a:t>
            </a:fld>
            <a:endParaRPr lang="en-US"/>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pPr/>
              <a:t>‹N°›</a:t>
            </a:fld>
            <a:endParaRPr lang="en-US"/>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pPr/>
              <a:t>7/20/2020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pPr/>
              <a:t>‹N°›</a:t>
            </a:fld>
            <a:endParaRPr lang="en-US"/>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pPr/>
              <a:t>1</a:t>
            </a:fld>
            <a:endParaRPr lang="en-US"/>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pPr/>
              <a:t>2</a:t>
            </a:fld>
            <a:endParaRPr lang="en-US"/>
          </a:p>
        </p:txBody>
      </p:sp>
    </p:spTree>
    <p:extLst>
      <p:ext uri="{BB962C8B-B14F-4D97-AF65-F5344CB8AC3E}">
        <p14:creationId xmlns:p14="http://schemas.microsoft.com/office/powerpoint/2010/main" val="72403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pPr/>
              <a:t>9</a:t>
            </a:fld>
            <a:endParaRPr lang="en-US"/>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7/20/2020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pPr/>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pPr/>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pPr/>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pPr/>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‹N°›</a:t>
            </a:fld>
            <a:endParaRPr lang="en-US"/>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7/20/2020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‹N°›</a:t>
            </a:fld>
            <a:endParaRPr lang="en-US"/>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l="-368" r="368"/>
          <a:stretch/>
        </p:blipFill>
        <p:spPr>
          <a:xfrm>
            <a:off x="20" y="10"/>
            <a:ext cx="12191991" cy="6857990"/>
          </a:xfrm>
          <a:prstGeom prst="rect">
            <a:avLst/>
          </a:prstGeom>
        </p:spPr>
      </p:pic>
      <p:pic>
        <p:nvPicPr>
          <p:cNvPr id="4" name="Image 5">
            <a:extLst>
              <a:ext uri="{FF2B5EF4-FFF2-40B4-BE49-F238E27FC236}">
                <a16:creationId xmlns:a16="http://schemas.microsoft.com/office/drawing/2014/main" id="{C57642E1-B14F-4D19-99AA-82734C8F6DBA}"/>
              </a:ext>
            </a:extLst>
          </p:cNvPr>
          <p:cNvPicPr>
            <a:picLocks noChangeAspect="1"/>
          </p:cNvPicPr>
          <p:nvPr/>
        </p:nvPicPr>
        <p:blipFill>
          <a:blip r:embed="rId4"/>
          <a:stretch>
            <a:fillRect/>
          </a:stretch>
        </p:blipFill>
        <p:spPr>
          <a:xfrm>
            <a:off x="0" y="0"/>
            <a:ext cx="3986213" cy="2143125"/>
          </a:xfrm>
          <a:prstGeom prst="rect">
            <a:avLst/>
          </a:prstGeom>
        </p:spPr>
      </p:pic>
      <p:sp>
        <p:nvSpPr>
          <p:cNvPr id="6" name="ZoneTexte 5">
            <a:extLst>
              <a:ext uri="{FF2B5EF4-FFF2-40B4-BE49-F238E27FC236}">
                <a16:creationId xmlns:a16="http://schemas.microsoft.com/office/drawing/2014/main" id="{E1EE08E5-A503-4D0B-AAE5-D046EE360A59}"/>
              </a:ext>
            </a:extLst>
          </p:cNvPr>
          <p:cNvSpPr txBox="1"/>
          <p:nvPr/>
        </p:nvSpPr>
        <p:spPr>
          <a:xfrm>
            <a:off x="7286625" y="0"/>
            <a:ext cx="490537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800" b="1" dirty="0">
                <a:latin typeface="Calibri Light"/>
                <a:cs typeface="Calibri"/>
              </a:rPr>
              <a:t>Master</a:t>
            </a:r>
            <a:r>
              <a:rPr lang="fr-FR" sz="3200" b="1" dirty="0">
                <a:latin typeface="Calibri Light"/>
                <a:cs typeface="Calibri"/>
              </a:rPr>
              <a:t> </a:t>
            </a:r>
            <a:r>
              <a:rPr lang="fr-FR" sz="2800" b="1" dirty="0">
                <a:latin typeface="Calibri Light"/>
                <a:cs typeface="Calibri"/>
              </a:rPr>
              <a:t>spécialisé : </a:t>
            </a:r>
            <a:r>
              <a:rPr lang="fr-FR" sz="2800" b="1" dirty="0" err="1">
                <a:latin typeface="Calibri Light"/>
                <a:cs typeface="Calibri"/>
              </a:rPr>
              <a:t>IDDLo</a:t>
            </a:r>
            <a:r>
              <a:rPr lang="fr-FR" sz="2800" b="1" dirty="0">
                <a:latin typeface="Calibri Light"/>
                <a:cs typeface="Calibri"/>
              </a:rPr>
              <a:t> </a:t>
            </a:r>
          </a:p>
          <a:p>
            <a:pPr algn="ctr"/>
            <a:r>
              <a:rPr lang="fr-FR" sz="2800" b="1" dirty="0">
                <a:latin typeface="Calibri Light"/>
                <a:cs typeface="Calibri"/>
              </a:rPr>
              <a:t>AU: 2019-2020</a:t>
            </a:r>
            <a:endParaRPr lang="fr-FR" dirty="0"/>
          </a:p>
        </p:txBody>
      </p:sp>
      <p:sp>
        <p:nvSpPr>
          <p:cNvPr id="12" name="ZoneTexte 11">
            <a:extLst>
              <a:ext uri="{FF2B5EF4-FFF2-40B4-BE49-F238E27FC236}">
                <a16:creationId xmlns:a16="http://schemas.microsoft.com/office/drawing/2014/main" id="{3BB6D2AD-02C2-4F4C-A38B-A9BEA3A80DA3}"/>
              </a:ext>
            </a:extLst>
          </p:cNvPr>
          <p:cNvSpPr txBox="1"/>
          <p:nvPr/>
        </p:nvSpPr>
        <p:spPr>
          <a:xfrm>
            <a:off x="237066" y="5274733"/>
            <a:ext cx="58441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cs typeface="Calibri"/>
              </a:rPr>
              <a:t>REALIS</a:t>
            </a:r>
            <a:r>
              <a:rPr lang="fr-FR" sz="2000">
                <a:ea typeface="+mn-lt"/>
                <a:cs typeface="+mn-lt"/>
              </a:rPr>
              <a:t>É PAR</a:t>
            </a:r>
            <a:r>
              <a:rPr lang="fr-FR" sz="2000" b="1">
                <a:ea typeface="+mn-lt"/>
                <a:cs typeface="+mn-lt"/>
              </a:rPr>
              <a:t> : M.HICHAM SADIKI / M.REDA ZAHDALI</a:t>
            </a:r>
            <a:endParaRPr lang="fr-FR" sz="2000" b="1">
              <a:cs typeface="Calibri"/>
            </a:endParaRPr>
          </a:p>
        </p:txBody>
      </p:sp>
      <p:sp>
        <p:nvSpPr>
          <p:cNvPr id="13" name="ZoneTexte 12">
            <a:extLst>
              <a:ext uri="{FF2B5EF4-FFF2-40B4-BE49-F238E27FC236}">
                <a16:creationId xmlns:a16="http://schemas.microsoft.com/office/drawing/2014/main" id="{04BEFBBF-568C-44CF-935F-0BFEFB2C24DA}"/>
              </a:ext>
            </a:extLst>
          </p:cNvPr>
          <p:cNvSpPr txBox="1"/>
          <p:nvPr/>
        </p:nvSpPr>
        <p:spPr>
          <a:xfrm>
            <a:off x="6645275" y="5269442"/>
            <a:ext cx="56112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latin typeface="Calibri"/>
                <a:cs typeface="Calibri"/>
              </a:rPr>
              <a:t>ENCADR</a:t>
            </a:r>
            <a:r>
              <a:rPr lang="fr-FR" sz="2000">
                <a:latin typeface="Calibri"/>
                <a:ea typeface="+mn-lt"/>
                <a:cs typeface="+mn-lt"/>
              </a:rPr>
              <a:t>É PAR : </a:t>
            </a:r>
            <a:r>
              <a:rPr lang="fr-FR" sz="2000" b="1">
                <a:latin typeface="Calibri"/>
                <a:ea typeface="+mn-lt"/>
                <a:cs typeface="+mn-lt"/>
              </a:rPr>
              <a:t>M.ABDELHAK MAHMOUDI</a:t>
            </a:r>
            <a:endParaRPr lang="fr-FR" sz="2000" b="1">
              <a:latin typeface="Calibri"/>
              <a:cs typeface="Calibri"/>
            </a:endParaRPr>
          </a:p>
        </p:txBody>
      </p:sp>
      <p:sp>
        <p:nvSpPr>
          <p:cNvPr id="16" name="ZoneTexte 15">
            <a:extLst>
              <a:ext uri="{FF2B5EF4-FFF2-40B4-BE49-F238E27FC236}">
                <a16:creationId xmlns:a16="http://schemas.microsoft.com/office/drawing/2014/main" id="{22543017-AA0B-4490-BA97-E7D9E6FF1A87}"/>
              </a:ext>
            </a:extLst>
          </p:cNvPr>
          <p:cNvSpPr txBox="1"/>
          <p:nvPr/>
        </p:nvSpPr>
        <p:spPr>
          <a:xfrm>
            <a:off x="114301" y="2767541"/>
            <a:ext cx="120776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600" b="1" dirty="0">
                <a:latin typeface="Calibri Light"/>
                <a:cs typeface="Calibri"/>
              </a:rPr>
              <a:t>Module: MACHINE LEARNING</a:t>
            </a:r>
          </a:p>
        </p:txBody>
      </p:sp>
      <p:sp>
        <p:nvSpPr>
          <p:cNvPr id="8" name="ZoneTexte 7">
            <a:extLst>
              <a:ext uri="{FF2B5EF4-FFF2-40B4-BE49-F238E27FC236}">
                <a16:creationId xmlns:a16="http://schemas.microsoft.com/office/drawing/2014/main" id="{22543017-AA0B-4490-BA97-E7D9E6FF1A87}"/>
              </a:ext>
            </a:extLst>
          </p:cNvPr>
          <p:cNvSpPr txBox="1"/>
          <p:nvPr/>
        </p:nvSpPr>
        <p:spPr>
          <a:xfrm>
            <a:off x="0" y="3367616"/>
            <a:ext cx="12192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cs typeface="Calibri"/>
              </a:rPr>
              <a:t> </a:t>
            </a:r>
            <a:r>
              <a:rPr lang="fr-FR" sz="3600" b="1" dirty="0">
                <a:latin typeface="Calibri Light"/>
                <a:cs typeface="Calibri"/>
              </a:rPr>
              <a:t>Rapport de mini-projet: PART-OF-SPEECH</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4552949" y="3993092"/>
            <a:ext cx="7197726" cy="2421464"/>
          </a:xfrm>
        </p:spPr>
        <p:txBody>
          <a:bodyPr>
            <a:normAutofit/>
          </a:bodyPr>
          <a:lstStyle/>
          <a:p>
            <a:r>
              <a:rPr lang="en-US"/>
              <a:t>Thank You!</a:t>
            </a:r>
          </a:p>
        </p:txBody>
      </p:sp>
      <p:sp>
        <p:nvSpPr>
          <p:cNvPr id="7" name="ZoneTexte 6">
            <a:extLst>
              <a:ext uri="{FF2B5EF4-FFF2-40B4-BE49-F238E27FC236}">
                <a16:creationId xmlns:a16="http://schemas.microsoft.com/office/drawing/2014/main" id="{D55DD3E5-FC7E-4228-9DC6-6AFE06C5C9A0}"/>
              </a:ext>
            </a:extLst>
          </p:cNvPr>
          <p:cNvSpPr txBox="1"/>
          <p:nvPr/>
        </p:nvSpPr>
        <p:spPr>
          <a:xfrm>
            <a:off x="885825" y="8001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400" b="1">
                <a:cs typeface="Calibri"/>
              </a:rPr>
              <a:t>CONCLUSION</a:t>
            </a:r>
            <a:endParaRPr lang="fr-FR" sz="2400" b="1" dirty="0">
              <a:cs typeface="Calibri"/>
            </a:endParaRPr>
          </a:p>
        </p:txBody>
      </p:sp>
      <p:sp>
        <p:nvSpPr>
          <p:cNvPr id="8" name="ZoneTexte 7">
            <a:extLst>
              <a:ext uri="{FF2B5EF4-FFF2-40B4-BE49-F238E27FC236}">
                <a16:creationId xmlns:a16="http://schemas.microsoft.com/office/drawing/2014/main" id="{9C04A1A5-42C8-4016-9B71-C4C4AC68BEEA}"/>
              </a:ext>
            </a:extLst>
          </p:cNvPr>
          <p:cNvSpPr txBox="1"/>
          <p:nvPr/>
        </p:nvSpPr>
        <p:spPr>
          <a:xfrm>
            <a:off x="361951" y="1476374"/>
            <a:ext cx="11496674"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cs typeface="Calibri"/>
              </a:rPr>
              <a:t>	POS TAGGING WORK a été effectué dans plusieurs langues, et les pos tags utilisés varies d'une langue a l'autre, </a:t>
            </a:r>
            <a:r>
              <a:rPr lang="fr-FR" sz="2000" dirty="0">
                <a:ea typeface="+mn-lt"/>
                <a:cs typeface="+mn-lt"/>
              </a:rPr>
              <a:t>Les étiquettes sont généralement conçues pour inclure des distinctions morphologiques manifestes, bien que cela entraîne des incohérences telles que le marquage de la casse pour les pronoms mais pas pour les noms en anglais. Les tags set pour les langues  fortement fléchies telles que le grec et le latin peuvent être très volumineux, étiqueter des </a:t>
            </a:r>
            <a:r>
              <a:rPr lang="fr-FR" sz="2000" i="1" dirty="0">
                <a:ea typeface="+mn-lt"/>
                <a:cs typeface="+mn-lt"/>
              </a:rPr>
              <a:t>mots</a:t>
            </a:r>
            <a:r>
              <a:rPr lang="fr-FR" sz="2000" dirty="0">
                <a:ea typeface="+mn-lt"/>
                <a:cs typeface="+mn-lt"/>
              </a:rPr>
              <a:t> dans des langues agglutinantes comme les langues inuites (langues des peuples  autochtons) est pratiquement impossible. D'autre part Petrov a proposé un tag set "universel", avec 12 catégories (par exemple, pas de sous-types de noms, de verbes, de ponctuation, etc.; pas de distinction entre "à" comme marqueur infinitif et préposition (à peine une coïncidence "universelle"), etc.). </a:t>
            </a:r>
            <a:r>
              <a:rPr lang="fr" sz="2000" dirty="0">
                <a:latin typeface="Calibri"/>
                <a:ea typeface="+mn-lt"/>
                <a:cs typeface="+mn-lt"/>
              </a:rPr>
              <a:t>Que ce soit un très petit ensemble de tag sets très larges ou un ensemble beaucoup plus grand de tag sets plus précises est préférable, cela dépend de l'objectif à portée de main. Automatic tagging est plus facile sur les petits tag sets.</a:t>
            </a:r>
            <a:endParaRPr lang="fr-FR" sz="2000" dirty="0">
              <a:latin typeface="Calibri"/>
              <a:ea typeface="+mn-lt"/>
              <a:cs typeface="+mn-lt"/>
            </a:endParaRPr>
          </a:p>
          <a:p>
            <a:endParaRPr lang="fr" sz="2000" dirty="0">
              <a:cs typeface="Calibri"/>
            </a:endParaRPr>
          </a:p>
          <a:p>
            <a:r>
              <a:rPr lang="fr" sz="2000" dirty="0">
                <a:cs typeface="Calibri"/>
              </a:rPr>
              <a:t>LIEN GITHUB : </a:t>
            </a:r>
            <a:r>
              <a:rPr lang="fr" sz="2000" dirty="0">
                <a:ea typeface="+mn-lt"/>
                <a:cs typeface="+mn-lt"/>
              </a:rPr>
              <a:t>https://github.com/sadhich/ML_IDDL</a:t>
            </a:r>
            <a:endParaRPr lang="fr" sz="2000" dirty="0">
              <a:cs typeface="Calibri"/>
            </a:endParaRPr>
          </a:p>
          <a:p>
            <a:br>
              <a:rPr lang="en-US" sz="2000" dirty="0"/>
            </a:br>
            <a:endParaRPr lang="en-US" sz="2000" dirty="0"/>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DCFE628-4EA7-4CF0-B4F2-DCE0B1D6CBCB}"/>
              </a:ext>
            </a:extLst>
          </p:cNvPr>
          <p:cNvSpPr txBox="1"/>
          <p:nvPr/>
        </p:nvSpPr>
        <p:spPr>
          <a:xfrm>
            <a:off x="3052233" y="459316"/>
            <a:ext cx="48598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                   </a:t>
            </a:r>
            <a:r>
              <a:rPr lang="fr-FR" sz="3200" b="1" u="sng" dirty="0">
                <a:cs typeface="Calibri"/>
              </a:rPr>
              <a:t>Table des matières</a:t>
            </a:r>
          </a:p>
        </p:txBody>
      </p:sp>
      <p:sp>
        <p:nvSpPr>
          <p:cNvPr id="5" name="ZoneTexte 4">
            <a:extLst>
              <a:ext uri="{FF2B5EF4-FFF2-40B4-BE49-F238E27FC236}">
                <a16:creationId xmlns:a16="http://schemas.microsoft.com/office/drawing/2014/main" id="{A1752F55-1D10-4071-AF12-F422D1947C49}"/>
              </a:ext>
            </a:extLst>
          </p:cNvPr>
          <p:cNvSpPr txBox="1"/>
          <p:nvPr/>
        </p:nvSpPr>
        <p:spPr>
          <a:xfrm>
            <a:off x="729192" y="1575858"/>
            <a:ext cx="97282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     INTRODUCTION …....................................................................................................... 3</a:t>
            </a:r>
          </a:p>
          <a:p>
            <a:endParaRPr lang="fr-FR" dirty="0">
              <a:cs typeface="Calibri"/>
            </a:endParaRPr>
          </a:p>
          <a:p>
            <a:r>
              <a:rPr lang="fr-FR" dirty="0">
                <a:cs typeface="Calibri"/>
              </a:rPr>
              <a:t>1. IMPORTATION DE L'API DE WIKIPEDIA ….…................................................................. 4</a:t>
            </a:r>
          </a:p>
          <a:p>
            <a:endParaRPr lang="fr-FR" dirty="0">
              <a:cs typeface="Calibri"/>
            </a:endParaRPr>
          </a:p>
          <a:p>
            <a:r>
              <a:rPr lang="fr-FR" dirty="0">
                <a:cs typeface="Calibri"/>
              </a:rPr>
              <a:t>2. IMPORTATION DE WORD-TOKENIZE ….….…................................................................. 5</a:t>
            </a:r>
          </a:p>
          <a:p>
            <a:endParaRPr lang="fr-FR" dirty="0">
              <a:cs typeface="Calibri"/>
            </a:endParaRPr>
          </a:p>
          <a:p>
            <a:r>
              <a:rPr lang="fr-FR" dirty="0">
                <a:cs typeface="Calibri"/>
              </a:rPr>
              <a:t>3. COMPARAISON AVEC LES STOPWORDS ….…................................................................ 6</a:t>
            </a:r>
          </a:p>
          <a:p>
            <a:endParaRPr lang="fr-FR" dirty="0">
              <a:cs typeface="Calibri"/>
            </a:endParaRPr>
          </a:p>
          <a:p>
            <a:r>
              <a:rPr lang="fr-FR" dirty="0">
                <a:cs typeface="Calibri"/>
              </a:rPr>
              <a:t>4. APPLIQUATION DEES POS-TAGS ...…............................................................................. 7</a:t>
            </a:r>
          </a:p>
          <a:p>
            <a:endParaRPr lang="fr-FR" dirty="0">
              <a:cs typeface="Calibri"/>
            </a:endParaRPr>
          </a:p>
          <a:p>
            <a:r>
              <a:rPr lang="fr-FR" dirty="0">
                <a:cs typeface="Calibri"/>
              </a:rPr>
              <a:t>5. AFFICHAGE DE LA SIGNIFICATION DES POS RETOURNÉS ............................................. 8</a:t>
            </a:r>
          </a:p>
          <a:p>
            <a:endParaRPr lang="fr-FR" dirty="0">
              <a:cs typeface="Calibri"/>
            </a:endParaRPr>
          </a:p>
          <a:p>
            <a:r>
              <a:rPr lang="fr-FR" dirty="0">
                <a:cs typeface="Calibri"/>
              </a:rPr>
              <a:t>6. AFFICHAGE D'UNE DEFINITION DES POS RETOURNÉS ….............................................. 9</a:t>
            </a:r>
          </a:p>
          <a:p>
            <a:endParaRPr lang="fr-FR" dirty="0">
              <a:cs typeface="Calibri"/>
            </a:endParaRPr>
          </a:p>
          <a:p>
            <a:r>
              <a:rPr lang="fr-FR" dirty="0">
                <a:cs typeface="Calibri"/>
              </a:rPr>
              <a:t>7. CONCLUSION …............................................................................................................. 10</a:t>
            </a:r>
          </a:p>
          <a:p>
            <a:endParaRPr lang="fr-FR" dirty="0">
              <a:cs typeface="Calibri"/>
            </a:endParaRPr>
          </a:p>
        </p:txBody>
      </p:sp>
    </p:spTree>
    <p:extLst>
      <p:ext uri="{BB962C8B-B14F-4D97-AF65-F5344CB8AC3E}">
        <p14:creationId xmlns:p14="http://schemas.microsoft.com/office/powerpoint/2010/main" val="14293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FF92AFB-2A69-448D-8092-7C3EC641C2AC}"/>
              </a:ext>
            </a:extLst>
          </p:cNvPr>
          <p:cNvSpPr txBox="1"/>
          <p:nvPr/>
        </p:nvSpPr>
        <p:spPr>
          <a:xfrm>
            <a:off x="418042" y="47201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cs typeface="Calibri"/>
              </a:rPr>
              <a:t>Introduction : </a:t>
            </a:r>
            <a:endParaRPr lang="fr-FR" dirty="0"/>
          </a:p>
        </p:txBody>
      </p:sp>
      <p:sp>
        <p:nvSpPr>
          <p:cNvPr id="3" name="ZoneTexte 2">
            <a:extLst>
              <a:ext uri="{FF2B5EF4-FFF2-40B4-BE49-F238E27FC236}">
                <a16:creationId xmlns:a16="http://schemas.microsoft.com/office/drawing/2014/main" id="{F187F31F-FC62-43EF-A324-4FCD88B1B7F0}"/>
              </a:ext>
            </a:extLst>
          </p:cNvPr>
          <p:cNvSpPr txBox="1"/>
          <p:nvPr/>
        </p:nvSpPr>
        <p:spPr>
          <a:xfrm>
            <a:off x="200025" y="1268942"/>
            <a:ext cx="1150619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Wingdings" pitchFamily="2" charset="2"/>
              <a:buChar char="q"/>
            </a:pPr>
            <a:r>
              <a:rPr lang="fr-FR" sz="2000" dirty="0">
                <a:ea typeface="+mn-lt"/>
                <a:cs typeface="+mn-lt"/>
              </a:rPr>
              <a:t> Part-of-speech ( étiquetage morpho-syntaxique ) ou POS est une tâche bien connue dans le traitement du langage naturel, C’est le processus de classification des mots dans leurs parties du discours (appelés classes de mots ou catégories lexicales). Il s'agit d'une approche d'apprentissage supervisé.</a:t>
            </a:r>
            <a:endParaRPr lang="fr-FR" sz="2000" dirty="0"/>
          </a:p>
          <a:p>
            <a:endParaRPr lang="fr-FR" sz="2000" dirty="0">
              <a:ea typeface="+mn-lt"/>
              <a:cs typeface="+mn-lt"/>
            </a:endParaRPr>
          </a:p>
          <a:p>
            <a:pPr>
              <a:buFont typeface="Wingdings" pitchFamily="2" charset="2"/>
              <a:buChar char="q"/>
            </a:pPr>
            <a:r>
              <a:rPr lang="fr-FR" sz="2000" dirty="0">
                <a:ea typeface="+mn-lt"/>
                <a:cs typeface="+mn-lt"/>
              </a:rPr>
              <a:t> Le principe est connaitre comment un mot est utilisé dans une phrase. Il y a huit parties principales du discours - les noms, les pronoms, les adjectifs, les verbes, les adverbes, les prépositions, les conjonctions et les interjections.</a:t>
            </a:r>
            <a:endParaRPr lang="fr-FR" sz="2000" dirty="0"/>
          </a:p>
          <a:p>
            <a:endParaRPr lang="fr-FR" sz="2000" dirty="0">
              <a:ea typeface="+mn-lt"/>
              <a:cs typeface="+mn-lt"/>
            </a:endParaRPr>
          </a:p>
          <a:p>
            <a:pPr algn="just">
              <a:buFont typeface="Wingdings" pitchFamily="2" charset="2"/>
              <a:buChar char="q"/>
            </a:pPr>
            <a:r>
              <a:rPr lang="fr-FR" sz="2000" dirty="0">
                <a:ea typeface="+mn-lt"/>
                <a:cs typeface="+mn-lt"/>
              </a:rPr>
              <a:t> La </a:t>
            </a:r>
            <a:r>
              <a:rPr lang="fr-FR" sz="2000" dirty="0" err="1">
                <a:ea typeface="+mn-lt"/>
                <a:cs typeface="+mn-lt"/>
              </a:rPr>
              <a:t>demarche</a:t>
            </a:r>
            <a:r>
              <a:rPr lang="fr-FR" sz="2000" dirty="0">
                <a:ea typeface="+mn-lt"/>
                <a:cs typeface="+mn-lt"/>
              </a:rPr>
              <a:t> que nous suivons dans notre projet est composée en trois étapes. </a:t>
            </a:r>
          </a:p>
          <a:p>
            <a:pPr algn="just">
              <a:buFont typeface="Wingdings" pitchFamily="2" charset="2"/>
              <a:buChar char="q"/>
            </a:pPr>
            <a:endParaRPr lang="fr-FR" sz="2000" dirty="0">
              <a:ea typeface="+mn-lt"/>
              <a:cs typeface="+mn-lt"/>
            </a:endParaRPr>
          </a:p>
          <a:p>
            <a:pPr marL="800100" lvl="1" indent="-342900" algn="just">
              <a:buFont typeface="Wingdings"/>
              <a:buChar char="§"/>
            </a:pPr>
            <a:r>
              <a:rPr lang="fr-FR" sz="2000" dirty="0">
                <a:ea typeface="+mn-lt"/>
                <a:cs typeface="+mn-lt"/>
              </a:rPr>
              <a:t>on importe le WORD-TOKENIZE de la librairie NLTK </a:t>
            </a:r>
            <a:endParaRPr lang="fr-FR" dirty="0">
              <a:cs typeface="Calibri"/>
            </a:endParaRPr>
          </a:p>
          <a:p>
            <a:pPr marL="800100" lvl="1" indent="-342900" algn="just">
              <a:buFont typeface="Wingdings"/>
              <a:buChar char="§"/>
            </a:pPr>
            <a:r>
              <a:rPr lang="fr-FR" sz="2000" dirty="0">
                <a:ea typeface="+mn-lt"/>
                <a:cs typeface="+mn-lt"/>
              </a:rPr>
              <a:t>on comparer les mots extraits avec les </a:t>
            </a:r>
            <a:r>
              <a:rPr lang="fr-FR" sz="2000" dirty="0" err="1">
                <a:ea typeface="+mn-lt"/>
                <a:cs typeface="+mn-lt"/>
              </a:rPr>
              <a:t>stopwords</a:t>
            </a:r>
            <a:r>
              <a:rPr lang="fr-FR" sz="2000" dirty="0">
                <a:ea typeface="+mn-lt"/>
                <a:cs typeface="+mn-lt"/>
              </a:rPr>
              <a:t>(mot vide) </a:t>
            </a:r>
            <a:endParaRPr lang="fr-FR" sz="2000">
              <a:cs typeface="Calibri"/>
            </a:endParaRPr>
          </a:p>
          <a:p>
            <a:pPr marL="800100" lvl="1" indent="-342900" algn="just">
              <a:buFont typeface="Wingdings"/>
              <a:buChar char="§"/>
            </a:pPr>
            <a:r>
              <a:rPr lang="fr-FR" sz="2000" dirty="0">
                <a:ea typeface="+mn-lt"/>
                <a:cs typeface="+mn-lt"/>
              </a:rPr>
              <a:t>on Applique les POS-TAGS </a:t>
            </a:r>
            <a:endParaRPr lang="fr-FR" sz="2000" dirty="0">
              <a:cs typeface="Calibri"/>
            </a:endParaRPr>
          </a:p>
        </p:txBody>
      </p:sp>
    </p:spTree>
    <p:extLst>
      <p:ext uri="{BB962C8B-B14F-4D97-AF65-F5344CB8AC3E}">
        <p14:creationId xmlns:p14="http://schemas.microsoft.com/office/powerpoint/2010/main" val="215282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891EFF-780C-4AA8-A8A6-00CAF7750DEB}"/>
              </a:ext>
            </a:extLst>
          </p:cNvPr>
          <p:cNvSpPr>
            <a:spLocks noGrp="1"/>
          </p:cNvSpPr>
          <p:nvPr>
            <p:ph type="title"/>
          </p:nvPr>
        </p:nvSpPr>
        <p:spPr>
          <a:xfrm>
            <a:off x="590550" y="520700"/>
            <a:ext cx="6164653" cy="535517"/>
          </a:xfrm>
        </p:spPr>
        <p:txBody>
          <a:bodyPr>
            <a:normAutofit/>
          </a:bodyPr>
          <a:lstStyle/>
          <a:p>
            <a:r>
              <a:rPr lang="fr-FR" sz="2400" b="1" dirty="0">
                <a:latin typeface="Calibri"/>
                <a:ea typeface="+mj-lt"/>
                <a:cs typeface="+mj-lt"/>
              </a:rPr>
              <a:t>IMPORTATION DE L'API DE WIKIPEDIA</a:t>
            </a:r>
            <a:endParaRPr lang="fr-FR" sz="2400" b="1" dirty="0">
              <a:latin typeface="Calibri"/>
              <a:cs typeface="Calibri Light"/>
            </a:endParaRPr>
          </a:p>
        </p:txBody>
      </p:sp>
      <p:sp>
        <p:nvSpPr>
          <p:cNvPr id="4" name="Espace réservé du texte 3">
            <a:extLst>
              <a:ext uri="{FF2B5EF4-FFF2-40B4-BE49-F238E27FC236}">
                <a16:creationId xmlns:a16="http://schemas.microsoft.com/office/drawing/2014/main" id="{26586AE3-5AD3-49E3-956B-990FDEA6D8F4}"/>
              </a:ext>
            </a:extLst>
          </p:cNvPr>
          <p:cNvSpPr>
            <a:spLocks noGrp="1"/>
          </p:cNvSpPr>
          <p:nvPr>
            <p:ph type="body" sz="half" idx="2"/>
          </p:nvPr>
        </p:nvSpPr>
        <p:spPr>
          <a:xfrm>
            <a:off x="323850" y="1725084"/>
            <a:ext cx="11172825" cy="3691466"/>
          </a:xfrm>
        </p:spPr>
        <p:txBody>
          <a:bodyPr>
            <a:normAutofit/>
          </a:bodyPr>
          <a:lstStyle/>
          <a:p>
            <a:pPr algn="just">
              <a:buFont typeface="Wingdings" pitchFamily="2" charset="2"/>
              <a:buChar char="q"/>
            </a:pPr>
            <a:r>
              <a:rPr lang="fr-FR" sz="2000" dirty="0">
                <a:ea typeface="+mn-lt"/>
                <a:cs typeface="+mn-lt"/>
              </a:rPr>
              <a:t> L’API (Application </a:t>
            </a:r>
            <a:r>
              <a:rPr lang="fr-FR" sz="2000" dirty="0" err="1">
                <a:ea typeface="+mn-lt"/>
                <a:cs typeface="+mn-lt"/>
              </a:rPr>
              <a:t>Programming</a:t>
            </a:r>
            <a:r>
              <a:rPr lang="fr-FR" sz="2000" dirty="0">
                <a:ea typeface="+mn-lt"/>
                <a:cs typeface="+mn-lt"/>
              </a:rPr>
              <a:t> Interface) de </a:t>
            </a:r>
            <a:r>
              <a:rPr lang="fr-FR" sz="2000" dirty="0" err="1">
                <a:ea typeface="+mn-lt"/>
                <a:cs typeface="+mn-lt"/>
              </a:rPr>
              <a:t>Wikipedia</a:t>
            </a:r>
            <a:r>
              <a:rPr lang="fr-FR" sz="2000" dirty="0">
                <a:ea typeface="+mn-lt"/>
                <a:cs typeface="+mn-lt"/>
              </a:rPr>
              <a:t> nous permet d'accéder et d'analyser facilement les données de </a:t>
            </a:r>
            <a:r>
              <a:rPr lang="fr-FR" sz="2000" dirty="0" err="1">
                <a:ea typeface="+mn-lt"/>
                <a:cs typeface="+mn-lt"/>
              </a:rPr>
              <a:t>Wikipedia</a:t>
            </a:r>
            <a:r>
              <a:rPr lang="fr-FR" sz="2000" dirty="0">
                <a:ea typeface="+mn-lt"/>
                <a:cs typeface="+mn-lt"/>
              </a:rPr>
              <a:t>.</a:t>
            </a:r>
          </a:p>
          <a:p>
            <a:pPr algn="just">
              <a:buFont typeface="Wingdings" pitchFamily="2" charset="2"/>
              <a:buChar char="q"/>
            </a:pPr>
            <a:r>
              <a:rPr lang="fr-FR" sz="2000" dirty="0">
                <a:ea typeface="+mn-lt"/>
                <a:cs typeface="+mn-lt"/>
              </a:rPr>
              <a:t> l’installation de </a:t>
            </a:r>
            <a:r>
              <a:rPr lang="fr-FR" sz="2000" dirty="0" err="1">
                <a:ea typeface="+mn-lt"/>
                <a:cs typeface="+mn-lt"/>
              </a:rPr>
              <a:t>wikipedia</a:t>
            </a:r>
            <a:r>
              <a:rPr lang="fr-FR" sz="2000" dirty="0">
                <a:ea typeface="+mn-lt"/>
                <a:cs typeface="+mn-lt"/>
              </a:rPr>
              <a:t> est très simple via la commande: </a:t>
            </a:r>
            <a:r>
              <a:rPr lang="fr-FR" sz="2000" dirty="0" err="1">
                <a:solidFill>
                  <a:srgbClr val="FFFF00"/>
                </a:solidFill>
                <a:ea typeface="+mn-lt"/>
                <a:cs typeface="+mn-lt"/>
              </a:rPr>
              <a:t>pip</a:t>
            </a:r>
            <a:r>
              <a:rPr lang="fr-FR" sz="2000" dirty="0">
                <a:solidFill>
                  <a:srgbClr val="FFFF00"/>
                </a:solidFill>
                <a:ea typeface="+mn-lt"/>
                <a:cs typeface="+mn-lt"/>
              </a:rPr>
              <a:t> </a:t>
            </a:r>
            <a:r>
              <a:rPr lang="fr-FR" sz="2000" dirty="0" err="1">
                <a:solidFill>
                  <a:srgbClr val="FFFF00"/>
                </a:solidFill>
                <a:ea typeface="+mn-lt"/>
                <a:cs typeface="+mn-lt"/>
              </a:rPr>
              <a:t>install</a:t>
            </a:r>
            <a:r>
              <a:rPr lang="fr-FR" sz="2000" dirty="0">
                <a:solidFill>
                  <a:srgbClr val="FFFF00"/>
                </a:solidFill>
                <a:ea typeface="+mn-lt"/>
                <a:cs typeface="+mn-lt"/>
              </a:rPr>
              <a:t> </a:t>
            </a:r>
            <a:r>
              <a:rPr lang="fr-FR" sz="2000" dirty="0" err="1">
                <a:solidFill>
                  <a:srgbClr val="FFFF00"/>
                </a:solidFill>
                <a:ea typeface="+mn-lt"/>
                <a:cs typeface="+mn-lt"/>
              </a:rPr>
              <a:t>wikipedia</a:t>
            </a:r>
            <a:r>
              <a:rPr lang="fr-FR" sz="2000" dirty="0">
                <a:ea typeface="+mn-lt"/>
                <a:cs typeface="+mn-lt"/>
              </a:rPr>
              <a:t>.</a:t>
            </a:r>
          </a:p>
          <a:p>
            <a:pPr algn="just">
              <a:buFont typeface="Wingdings" pitchFamily="2" charset="2"/>
              <a:buChar char="q"/>
            </a:pPr>
            <a:r>
              <a:rPr lang="fr-FR" sz="2000" dirty="0">
                <a:ea typeface="+mn-lt"/>
                <a:cs typeface="+mn-lt"/>
              </a:rPr>
              <a:t> Importation de l'API de </a:t>
            </a:r>
            <a:r>
              <a:rPr lang="fr-FR" sz="2000" dirty="0" err="1">
                <a:ea typeface="+mn-lt"/>
                <a:cs typeface="+mn-lt"/>
              </a:rPr>
              <a:t>wikipedia</a:t>
            </a:r>
            <a:r>
              <a:rPr lang="fr-FR" sz="2000" dirty="0">
                <a:ea typeface="+mn-lt"/>
                <a:cs typeface="+mn-lt"/>
              </a:rPr>
              <a:t> pour afficher le sommaire d'un mot ou une chaine donnée.</a:t>
            </a:r>
            <a:endParaRPr lang="fr-FR" sz="2000" dirty="0"/>
          </a:p>
          <a:p>
            <a:pPr algn="just">
              <a:buFont typeface="Wingdings" pitchFamily="2" charset="2"/>
              <a:buChar char="q"/>
            </a:pPr>
            <a:r>
              <a:rPr lang="fr-FR" sz="2000" dirty="0">
                <a:ea typeface="+mn-lt"/>
                <a:cs typeface="+mn-lt"/>
              </a:rPr>
              <a:t> Le choix de la langue française est paramétré via la fonction </a:t>
            </a:r>
            <a:r>
              <a:rPr lang="fr-FR" sz="2000" dirty="0" err="1">
                <a:solidFill>
                  <a:srgbClr val="FFFF00"/>
                </a:solidFill>
                <a:ea typeface="+mn-lt"/>
                <a:cs typeface="+mn-lt"/>
              </a:rPr>
              <a:t>set_lang</a:t>
            </a:r>
            <a:r>
              <a:rPr lang="fr-FR" sz="2000" dirty="0">
                <a:ea typeface="+mn-lt"/>
                <a:cs typeface="+mn-lt"/>
              </a:rPr>
              <a:t> du composant importé (</a:t>
            </a:r>
            <a:r>
              <a:rPr lang="fr-FR" sz="2000" dirty="0" err="1">
                <a:ea typeface="+mn-lt"/>
                <a:cs typeface="+mn-lt"/>
              </a:rPr>
              <a:t>wikipedia</a:t>
            </a:r>
            <a:r>
              <a:rPr lang="fr-FR" sz="2000" dirty="0">
                <a:ea typeface="+mn-lt"/>
                <a:cs typeface="+mn-lt"/>
              </a:rPr>
              <a:t>)</a:t>
            </a:r>
            <a:endParaRPr lang="fr-FR" sz="2000" dirty="0"/>
          </a:p>
        </p:txBody>
      </p:sp>
      <p:pic>
        <p:nvPicPr>
          <p:cNvPr id="8" name="Image 8" descr="Une image contenant capture d’écran&#10;&#10;Description générée automatiquement">
            <a:extLst>
              <a:ext uri="{FF2B5EF4-FFF2-40B4-BE49-F238E27FC236}">
                <a16:creationId xmlns:a16="http://schemas.microsoft.com/office/drawing/2014/main" id="{81CF28CF-7127-487E-85A8-FA6D5BE02D07}"/>
              </a:ext>
            </a:extLst>
          </p:cNvPr>
          <p:cNvPicPr>
            <a:picLocks noChangeAspect="1"/>
          </p:cNvPicPr>
          <p:nvPr/>
        </p:nvPicPr>
        <p:blipFill>
          <a:blip r:embed="rId2"/>
          <a:stretch>
            <a:fillRect/>
          </a:stretch>
        </p:blipFill>
        <p:spPr>
          <a:xfrm>
            <a:off x="2616200" y="4133444"/>
            <a:ext cx="6711950" cy="1946028"/>
          </a:xfrm>
          <a:prstGeom prst="rect">
            <a:avLst/>
          </a:prstGeom>
        </p:spPr>
      </p:pic>
    </p:spTree>
    <p:extLst>
      <p:ext uri="{BB962C8B-B14F-4D97-AF65-F5344CB8AC3E}">
        <p14:creationId xmlns:p14="http://schemas.microsoft.com/office/powerpoint/2010/main" val="373797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6F3360F-3C77-4261-A4DB-078A9E21C767}"/>
              </a:ext>
            </a:extLst>
          </p:cNvPr>
          <p:cNvSpPr txBox="1"/>
          <p:nvPr/>
        </p:nvSpPr>
        <p:spPr>
          <a:xfrm>
            <a:off x="692150" y="639233"/>
            <a:ext cx="48069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ea typeface="+mn-lt"/>
                <a:cs typeface="+mn-lt"/>
              </a:rPr>
              <a:t>IMPORTATION DE WORD-TOKENIZE</a:t>
            </a:r>
            <a:endParaRPr lang="fr-FR" sz="2400" b="1"/>
          </a:p>
        </p:txBody>
      </p:sp>
      <p:sp>
        <p:nvSpPr>
          <p:cNvPr id="3" name="ZoneTexte 2">
            <a:extLst>
              <a:ext uri="{FF2B5EF4-FFF2-40B4-BE49-F238E27FC236}">
                <a16:creationId xmlns:a16="http://schemas.microsoft.com/office/drawing/2014/main" id="{18F7BF6F-BBBC-4E8A-8647-C5A63832FB6A}"/>
              </a:ext>
            </a:extLst>
          </p:cNvPr>
          <p:cNvSpPr txBox="1"/>
          <p:nvPr/>
        </p:nvSpPr>
        <p:spPr>
          <a:xfrm>
            <a:off x="314325" y="1493308"/>
            <a:ext cx="1156335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sz="2000" dirty="0">
              <a:solidFill>
                <a:srgbClr val="FFFF00"/>
              </a:solidFill>
              <a:ea typeface="+mn-lt"/>
              <a:cs typeface="+mn-lt"/>
            </a:endParaRPr>
          </a:p>
          <a:p>
            <a:pPr>
              <a:buFont typeface="Wingdings" pitchFamily="2" charset="2"/>
              <a:buChar char="q"/>
            </a:pPr>
            <a:r>
              <a:rPr lang="fr-FR" sz="2000" dirty="0">
                <a:ea typeface="+mn-lt"/>
                <a:cs typeface="+mn-lt"/>
              </a:rPr>
              <a:t> Importation du package </a:t>
            </a:r>
            <a:r>
              <a:rPr lang="fr-FR" sz="2000" dirty="0" err="1">
                <a:solidFill>
                  <a:srgbClr val="FFFF00"/>
                </a:solidFill>
                <a:ea typeface="+mn-lt"/>
                <a:cs typeface="+mn-lt"/>
              </a:rPr>
              <a:t>word_tokenize</a:t>
            </a:r>
            <a:r>
              <a:rPr lang="fr-FR" sz="2000" dirty="0">
                <a:ea typeface="+mn-lt"/>
                <a:cs typeface="+mn-lt"/>
              </a:rPr>
              <a:t> pour afficher les mots qui composent notre texte retourné par </a:t>
            </a:r>
            <a:r>
              <a:rPr lang="fr-FR" sz="2000" dirty="0" err="1">
                <a:ea typeface="+mn-lt"/>
                <a:cs typeface="+mn-lt"/>
              </a:rPr>
              <a:t>wikipedia</a:t>
            </a:r>
            <a:r>
              <a:rPr lang="fr-FR" sz="2000" dirty="0">
                <a:ea typeface="+mn-lt"/>
                <a:cs typeface="+mn-lt"/>
              </a:rPr>
              <a:t>.</a:t>
            </a:r>
            <a:endParaRPr lang="fr-FR">
              <a:cs typeface="Calibri"/>
            </a:endParaRPr>
          </a:p>
          <a:p>
            <a:endParaRPr lang="fr-FR" sz="2000" dirty="0"/>
          </a:p>
          <a:p>
            <a:pPr>
              <a:buFont typeface="Wingdings" pitchFamily="2" charset="2"/>
              <a:buChar char="q"/>
            </a:pPr>
            <a:r>
              <a:rPr lang="fr-FR" sz="2000" dirty="0">
                <a:ea typeface="+mn-lt"/>
                <a:cs typeface="+mn-lt"/>
              </a:rPr>
              <a:t> Affichage d'un échantillonnage de 50 mots. </a:t>
            </a:r>
            <a:endParaRPr lang="fr-FR" sz="2000" dirty="0"/>
          </a:p>
        </p:txBody>
      </p:sp>
      <p:pic>
        <p:nvPicPr>
          <p:cNvPr id="4" name="Image 4" descr="Une image contenant capture d’écran, tenant, pièce, téléphone&#10;&#10;Description générée automatiquement">
            <a:extLst>
              <a:ext uri="{FF2B5EF4-FFF2-40B4-BE49-F238E27FC236}">
                <a16:creationId xmlns:a16="http://schemas.microsoft.com/office/drawing/2014/main" id="{83FA1B38-4CB7-4CF7-9E26-6DD08801C144}"/>
              </a:ext>
            </a:extLst>
          </p:cNvPr>
          <p:cNvPicPr>
            <a:picLocks noChangeAspect="1"/>
          </p:cNvPicPr>
          <p:nvPr/>
        </p:nvPicPr>
        <p:blipFill>
          <a:blip r:embed="rId2"/>
          <a:stretch>
            <a:fillRect/>
          </a:stretch>
        </p:blipFill>
        <p:spPr>
          <a:xfrm>
            <a:off x="2408767" y="3525946"/>
            <a:ext cx="6627283" cy="1728040"/>
          </a:xfrm>
          <a:prstGeom prst="rect">
            <a:avLst/>
          </a:prstGeom>
        </p:spPr>
      </p:pic>
    </p:spTree>
    <p:extLst>
      <p:ext uri="{BB962C8B-B14F-4D97-AF65-F5344CB8AC3E}">
        <p14:creationId xmlns:p14="http://schemas.microsoft.com/office/powerpoint/2010/main" val="365875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89BBBBB-25CD-46CD-B6FB-15E82B9D75B3}"/>
              </a:ext>
            </a:extLst>
          </p:cNvPr>
          <p:cNvSpPr txBox="1"/>
          <p:nvPr/>
        </p:nvSpPr>
        <p:spPr>
          <a:xfrm>
            <a:off x="702733" y="575733"/>
            <a:ext cx="83460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ea typeface="+mn-lt"/>
                <a:cs typeface="+mn-lt"/>
              </a:rPr>
              <a:t>COMPARAISON AVEC LES STOPWORDS</a:t>
            </a:r>
            <a:endParaRPr lang="fr-FR" sz="2400" b="1" dirty="0"/>
          </a:p>
        </p:txBody>
      </p:sp>
      <p:sp>
        <p:nvSpPr>
          <p:cNvPr id="3" name="ZoneTexte 2">
            <a:extLst>
              <a:ext uri="{FF2B5EF4-FFF2-40B4-BE49-F238E27FC236}">
                <a16:creationId xmlns:a16="http://schemas.microsoft.com/office/drawing/2014/main" id="{BB84388E-0D19-4678-B62F-F3840304BB0E}"/>
              </a:ext>
            </a:extLst>
          </p:cNvPr>
          <p:cNvSpPr txBox="1"/>
          <p:nvPr/>
        </p:nvSpPr>
        <p:spPr>
          <a:xfrm>
            <a:off x="190501" y="1371600"/>
            <a:ext cx="1164907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Wingdings" pitchFamily="2" charset="2"/>
              <a:buChar char="q"/>
            </a:pPr>
            <a:r>
              <a:rPr lang="fr-FR" sz="2000" dirty="0">
                <a:ea typeface="+mn-lt"/>
                <a:cs typeface="+mn-lt"/>
              </a:rPr>
              <a:t> Chargement des </a:t>
            </a:r>
            <a:r>
              <a:rPr lang="fr-FR" sz="2000" dirty="0" err="1">
                <a:ea typeface="+mn-lt"/>
                <a:cs typeface="+mn-lt"/>
              </a:rPr>
              <a:t>stopwords</a:t>
            </a:r>
            <a:r>
              <a:rPr lang="fr-FR" sz="2000" dirty="0">
                <a:ea typeface="+mn-lt"/>
                <a:cs typeface="+mn-lt"/>
              </a:rPr>
              <a:t> avec </a:t>
            </a:r>
            <a:r>
              <a:rPr lang="fr-FR" sz="2000" dirty="0" err="1">
                <a:solidFill>
                  <a:srgbClr val="FFFF00"/>
                </a:solidFill>
                <a:ea typeface="+mn-lt"/>
                <a:cs typeface="+mn-lt"/>
              </a:rPr>
              <a:t>nltk.download</a:t>
            </a:r>
            <a:r>
              <a:rPr lang="fr-FR" sz="2000" dirty="0">
                <a:solidFill>
                  <a:srgbClr val="FFFF00"/>
                </a:solidFill>
                <a:ea typeface="+mn-lt"/>
                <a:cs typeface="+mn-lt"/>
              </a:rPr>
              <a:t> </a:t>
            </a:r>
            <a:r>
              <a:rPr lang="fr-FR" sz="2000" dirty="0">
                <a:ea typeface="+mn-lt"/>
                <a:cs typeface="+mn-lt"/>
              </a:rPr>
              <a:t>, stocker les </a:t>
            </a:r>
            <a:r>
              <a:rPr lang="fr-FR" sz="2000" dirty="0" err="1">
                <a:ea typeface="+mn-lt"/>
                <a:cs typeface="+mn-lt"/>
              </a:rPr>
              <a:t>stopwords</a:t>
            </a:r>
            <a:r>
              <a:rPr lang="fr-FR" sz="2000" dirty="0">
                <a:ea typeface="+mn-lt"/>
                <a:cs typeface="+mn-lt"/>
              </a:rPr>
              <a:t> dans une liste , puis comparer la liste des mots du texte avec cette liste pour filtrer le texte vue qu'ils sont tellement commun et qu'il est inutile de les indexer ou de les utiliser dans une recherche.</a:t>
            </a:r>
          </a:p>
          <a:p>
            <a:pPr>
              <a:buFont typeface="Wingdings" pitchFamily="2" charset="2"/>
              <a:buChar char="q"/>
            </a:pPr>
            <a:r>
              <a:rPr lang="fr-FR" sz="2000" dirty="0">
                <a:cs typeface="Calibri"/>
              </a:rPr>
              <a:t> Ajout des mots après comparaison dans une autre liste.</a:t>
            </a:r>
          </a:p>
        </p:txBody>
      </p:sp>
      <p:pic>
        <p:nvPicPr>
          <p:cNvPr id="4" name="Image 4" descr="Une image contenant capture d’écran&#10;&#10;Description générée automatiquement">
            <a:extLst>
              <a:ext uri="{FF2B5EF4-FFF2-40B4-BE49-F238E27FC236}">
                <a16:creationId xmlns:a16="http://schemas.microsoft.com/office/drawing/2014/main" id="{E98AF65D-5BD2-4EE7-8308-B6F37084A824}"/>
              </a:ext>
            </a:extLst>
          </p:cNvPr>
          <p:cNvPicPr>
            <a:picLocks noChangeAspect="1"/>
          </p:cNvPicPr>
          <p:nvPr/>
        </p:nvPicPr>
        <p:blipFill>
          <a:blip r:embed="rId2"/>
          <a:stretch>
            <a:fillRect/>
          </a:stretch>
        </p:blipFill>
        <p:spPr>
          <a:xfrm>
            <a:off x="1571625" y="3171825"/>
            <a:ext cx="7896225" cy="3365925"/>
          </a:xfrm>
          <a:prstGeom prst="rect">
            <a:avLst/>
          </a:prstGeom>
        </p:spPr>
      </p:pic>
    </p:spTree>
    <p:extLst>
      <p:ext uri="{BB962C8B-B14F-4D97-AF65-F5344CB8AC3E}">
        <p14:creationId xmlns:p14="http://schemas.microsoft.com/office/powerpoint/2010/main" val="323461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F44C3B6-8FAD-4D4A-8D62-78017AC996DB}"/>
              </a:ext>
            </a:extLst>
          </p:cNvPr>
          <p:cNvSpPr txBox="1"/>
          <p:nvPr/>
        </p:nvSpPr>
        <p:spPr>
          <a:xfrm>
            <a:off x="752474" y="647700"/>
            <a:ext cx="87344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ea typeface="+mn-lt"/>
                <a:cs typeface="+mn-lt"/>
              </a:rPr>
              <a:t>APPLIQUATION LES POS-TAGS</a:t>
            </a:r>
            <a:endParaRPr lang="fr-FR" sz="2400" b="1" dirty="0"/>
          </a:p>
        </p:txBody>
      </p:sp>
      <p:sp>
        <p:nvSpPr>
          <p:cNvPr id="3" name="ZoneTexte 2">
            <a:extLst>
              <a:ext uri="{FF2B5EF4-FFF2-40B4-BE49-F238E27FC236}">
                <a16:creationId xmlns:a16="http://schemas.microsoft.com/office/drawing/2014/main" id="{5CCCFB9A-D529-4E9F-8C35-24829D2107A0}"/>
              </a:ext>
            </a:extLst>
          </p:cNvPr>
          <p:cNvSpPr txBox="1"/>
          <p:nvPr/>
        </p:nvSpPr>
        <p:spPr>
          <a:xfrm>
            <a:off x="200025" y="1676400"/>
            <a:ext cx="118491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Wingdings" pitchFamily="2" charset="2"/>
              <a:buChar char="q"/>
            </a:pPr>
            <a:r>
              <a:rPr lang="fr-FR" sz="2000" dirty="0">
                <a:ea typeface="+mn-lt"/>
                <a:cs typeface="+mn-lt"/>
              </a:rPr>
              <a:t> Appliquer les </a:t>
            </a:r>
            <a:r>
              <a:rPr lang="fr-FR" sz="2000" dirty="0" err="1">
                <a:ea typeface="+mn-lt"/>
                <a:cs typeface="+mn-lt"/>
              </a:rPr>
              <a:t>pos_tag</a:t>
            </a:r>
            <a:r>
              <a:rPr lang="fr-FR" sz="2000" dirty="0">
                <a:ea typeface="+mn-lt"/>
                <a:cs typeface="+mn-lt"/>
              </a:rPr>
              <a:t> (pour Part Of Speech </a:t>
            </a:r>
            <a:r>
              <a:rPr lang="fr-FR" sz="2000" dirty="0" err="1">
                <a:ea typeface="+mn-lt"/>
                <a:cs typeface="+mn-lt"/>
              </a:rPr>
              <a:t>Tagging</a:t>
            </a:r>
            <a:r>
              <a:rPr lang="fr-FR" sz="2000" dirty="0">
                <a:ea typeface="+mn-lt"/>
                <a:cs typeface="+mn-lt"/>
              </a:rPr>
              <a:t>) sur la liste des mots filtrés avec la commande </a:t>
            </a:r>
            <a:r>
              <a:rPr lang="fr-FR" sz="2000" dirty="0">
                <a:solidFill>
                  <a:srgbClr val="FFFF00"/>
                </a:solidFill>
                <a:ea typeface="+mn-lt"/>
                <a:cs typeface="+mn-lt"/>
              </a:rPr>
              <a:t>NLTK.POS_TAG</a:t>
            </a:r>
            <a:r>
              <a:rPr lang="fr-FR" sz="2000" dirty="0">
                <a:ea typeface="+mn-lt"/>
                <a:cs typeface="+mn-lt"/>
              </a:rPr>
              <a:t> de la librairie </a:t>
            </a:r>
            <a:r>
              <a:rPr lang="fr-FR" sz="2000" dirty="0">
                <a:solidFill>
                  <a:srgbClr val="FFFF00"/>
                </a:solidFill>
                <a:ea typeface="+mn-lt"/>
                <a:cs typeface="+mn-lt"/>
              </a:rPr>
              <a:t>NLTK</a:t>
            </a:r>
            <a:r>
              <a:rPr lang="fr-FR" sz="2000" dirty="0">
                <a:ea typeface="+mn-lt"/>
                <a:cs typeface="+mn-lt"/>
              </a:rPr>
              <a:t> </a:t>
            </a:r>
          </a:p>
          <a:p>
            <a:pPr>
              <a:buFont typeface="Wingdings" pitchFamily="2" charset="2"/>
              <a:buChar char="q"/>
            </a:pPr>
            <a:endParaRPr lang="fr-FR" sz="2000" dirty="0">
              <a:cs typeface="Calibri"/>
            </a:endParaRPr>
          </a:p>
        </p:txBody>
      </p:sp>
      <p:pic>
        <p:nvPicPr>
          <p:cNvPr id="4" name="Image 4" descr="Une image contenant capture d’écran, oiseau&#10;&#10;Description générée automatiquement">
            <a:extLst>
              <a:ext uri="{FF2B5EF4-FFF2-40B4-BE49-F238E27FC236}">
                <a16:creationId xmlns:a16="http://schemas.microsoft.com/office/drawing/2014/main" id="{B57D3910-4D8D-4938-8D21-DBAA5A660F83}"/>
              </a:ext>
            </a:extLst>
          </p:cNvPr>
          <p:cNvPicPr>
            <a:picLocks noChangeAspect="1"/>
          </p:cNvPicPr>
          <p:nvPr/>
        </p:nvPicPr>
        <p:blipFill>
          <a:blip r:embed="rId2"/>
          <a:stretch>
            <a:fillRect/>
          </a:stretch>
        </p:blipFill>
        <p:spPr>
          <a:xfrm>
            <a:off x="2590800" y="3162300"/>
            <a:ext cx="6048375" cy="1529822"/>
          </a:xfrm>
          <a:prstGeom prst="rect">
            <a:avLst/>
          </a:prstGeom>
        </p:spPr>
      </p:pic>
    </p:spTree>
    <p:extLst>
      <p:ext uri="{BB962C8B-B14F-4D97-AF65-F5344CB8AC3E}">
        <p14:creationId xmlns:p14="http://schemas.microsoft.com/office/powerpoint/2010/main" val="351377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66572E4-6E3B-43DD-8F74-7E0EE8FE5C55}"/>
              </a:ext>
            </a:extLst>
          </p:cNvPr>
          <p:cNvSpPr txBox="1"/>
          <p:nvPr/>
        </p:nvSpPr>
        <p:spPr>
          <a:xfrm>
            <a:off x="752475" y="600075"/>
            <a:ext cx="71628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ea typeface="+mn-lt"/>
                <a:cs typeface="+mn-lt"/>
              </a:rPr>
              <a:t>AFFICHAGE DES SIGNIFICATIONS DES POS RETOURNÉS </a:t>
            </a:r>
            <a:endParaRPr lang="fr-FR" sz="2400" b="1" dirty="0">
              <a:cs typeface="Calibri" panose="020F0502020204030204"/>
            </a:endParaRPr>
          </a:p>
        </p:txBody>
      </p:sp>
      <p:pic>
        <p:nvPicPr>
          <p:cNvPr id="3" name="Image 3" descr="Une image contenant capture d’écran&#10;&#10;Description générée automatiquement">
            <a:extLst>
              <a:ext uri="{FF2B5EF4-FFF2-40B4-BE49-F238E27FC236}">
                <a16:creationId xmlns:a16="http://schemas.microsoft.com/office/drawing/2014/main" id="{15F89C6E-7B32-4C6F-9446-6A7E8675F0AA}"/>
              </a:ext>
            </a:extLst>
          </p:cNvPr>
          <p:cNvPicPr>
            <a:picLocks noChangeAspect="1"/>
          </p:cNvPicPr>
          <p:nvPr/>
        </p:nvPicPr>
        <p:blipFill>
          <a:blip r:embed="rId2"/>
          <a:stretch>
            <a:fillRect/>
          </a:stretch>
        </p:blipFill>
        <p:spPr>
          <a:xfrm>
            <a:off x="7092763" y="2842754"/>
            <a:ext cx="4572000" cy="1780233"/>
          </a:xfrm>
          <a:prstGeom prst="rect">
            <a:avLst/>
          </a:prstGeom>
        </p:spPr>
      </p:pic>
      <p:sp>
        <p:nvSpPr>
          <p:cNvPr id="4" name="ZoneTexte 3">
            <a:extLst>
              <a:ext uri="{FF2B5EF4-FFF2-40B4-BE49-F238E27FC236}">
                <a16:creationId xmlns:a16="http://schemas.microsoft.com/office/drawing/2014/main" id="{CF6822E2-44EB-4902-ABFE-543D061D97FB}"/>
              </a:ext>
            </a:extLst>
          </p:cNvPr>
          <p:cNvSpPr txBox="1"/>
          <p:nvPr/>
        </p:nvSpPr>
        <p:spPr>
          <a:xfrm>
            <a:off x="285751" y="1514475"/>
            <a:ext cx="1163955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Wingdings" pitchFamily="2" charset="2"/>
              <a:buChar char="q"/>
            </a:pPr>
            <a:r>
              <a:rPr lang="fr-FR" dirty="0">
                <a:cs typeface="Calibri"/>
              </a:rPr>
              <a:t> Téléchargement de la librairie </a:t>
            </a:r>
            <a:r>
              <a:rPr lang="fr-FR" dirty="0" err="1">
                <a:solidFill>
                  <a:srgbClr val="FFFF00"/>
                </a:solidFill>
                <a:cs typeface="Calibri"/>
              </a:rPr>
              <a:t>nltk</a:t>
            </a:r>
            <a:r>
              <a:rPr lang="fr-FR" dirty="0">
                <a:solidFill>
                  <a:srgbClr val="FFFF00"/>
                </a:solidFill>
                <a:cs typeface="Calibri"/>
              </a:rPr>
              <a:t> </a:t>
            </a:r>
            <a:r>
              <a:rPr lang="fr-FR" dirty="0">
                <a:cs typeface="Calibri"/>
              </a:rPr>
              <a:t>.</a:t>
            </a:r>
            <a:r>
              <a:rPr lang="fr-FR" dirty="0">
                <a:solidFill>
                  <a:srgbClr val="FFFF00"/>
                </a:solidFill>
                <a:cs typeface="Calibri"/>
              </a:rPr>
              <a:t> </a:t>
            </a:r>
            <a:endParaRPr lang="fr-FR" dirty="0"/>
          </a:p>
          <a:p>
            <a:pPr>
              <a:buFont typeface="Wingdings" pitchFamily="2" charset="2"/>
              <a:buChar char="q"/>
            </a:pPr>
            <a:endParaRPr lang="fr-FR" sz="2000" dirty="0"/>
          </a:p>
          <a:p>
            <a:pPr>
              <a:buFont typeface="Wingdings" pitchFamily="2" charset="2"/>
              <a:buChar char="q"/>
            </a:pPr>
            <a:r>
              <a:rPr lang="fr-FR" sz="2000" dirty="0"/>
              <a:t>A l'aide de </a:t>
            </a:r>
            <a:r>
              <a:rPr lang="fr-FR" sz="2000" dirty="0" err="1">
                <a:solidFill>
                  <a:srgbClr val="FFFF00"/>
                </a:solidFill>
              </a:rPr>
              <a:t>help.upenn_tagset</a:t>
            </a:r>
            <a:r>
              <a:rPr lang="fr-FR" sz="2000" dirty="0"/>
              <a:t> on affiche la signification des pos (ici NN )</a:t>
            </a:r>
            <a:endParaRPr lang="fr-FR">
              <a:cs typeface="Calibri"/>
            </a:endParaRPr>
          </a:p>
        </p:txBody>
      </p:sp>
      <p:pic>
        <p:nvPicPr>
          <p:cNvPr id="5" name="Image 5" descr="Une image contenant capture d’écran&#10;&#10;Description générée automatiquement">
            <a:extLst>
              <a:ext uri="{FF2B5EF4-FFF2-40B4-BE49-F238E27FC236}">
                <a16:creationId xmlns:a16="http://schemas.microsoft.com/office/drawing/2014/main" id="{82B847A8-6D30-438D-831A-9D95F2E0B08D}"/>
              </a:ext>
            </a:extLst>
          </p:cNvPr>
          <p:cNvPicPr>
            <a:picLocks noChangeAspect="1"/>
          </p:cNvPicPr>
          <p:nvPr/>
        </p:nvPicPr>
        <p:blipFill>
          <a:blip r:embed="rId3"/>
          <a:stretch>
            <a:fillRect/>
          </a:stretch>
        </p:blipFill>
        <p:spPr>
          <a:xfrm>
            <a:off x="333935" y="2796696"/>
            <a:ext cx="5426448" cy="3513628"/>
          </a:xfrm>
          <a:prstGeom prst="rect">
            <a:avLst/>
          </a:prstGeom>
        </p:spPr>
      </p:pic>
    </p:spTree>
    <p:extLst>
      <p:ext uri="{BB962C8B-B14F-4D97-AF65-F5344CB8AC3E}">
        <p14:creationId xmlns:p14="http://schemas.microsoft.com/office/powerpoint/2010/main" val="261927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66572E4-6E3B-43DD-8F74-7E0EE8FE5C55}"/>
              </a:ext>
            </a:extLst>
          </p:cNvPr>
          <p:cNvSpPr txBox="1"/>
          <p:nvPr/>
        </p:nvSpPr>
        <p:spPr>
          <a:xfrm>
            <a:off x="752475" y="600075"/>
            <a:ext cx="71628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ea typeface="+mn-lt"/>
                <a:cs typeface="+mn-lt"/>
              </a:rPr>
              <a:t>AFFICHAGE D'UNE DEFINITION DES POS RETOURNÉS</a:t>
            </a:r>
            <a:endParaRPr lang="fr-FR" dirty="0"/>
          </a:p>
        </p:txBody>
      </p:sp>
      <p:sp>
        <p:nvSpPr>
          <p:cNvPr id="4" name="ZoneTexte 3">
            <a:extLst>
              <a:ext uri="{FF2B5EF4-FFF2-40B4-BE49-F238E27FC236}">
                <a16:creationId xmlns:a16="http://schemas.microsoft.com/office/drawing/2014/main" id="{CF6822E2-44EB-4902-ABFE-543D061D97FB}"/>
              </a:ext>
            </a:extLst>
          </p:cNvPr>
          <p:cNvSpPr txBox="1"/>
          <p:nvPr/>
        </p:nvSpPr>
        <p:spPr>
          <a:xfrm>
            <a:off x="285751" y="1514475"/>
            <a:ext cx="1163955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Wingdings" pitchFamily="2" charset="2"/>
              <a:buChar char="q"/>
            </a:pPr>
            <a:r>
              <a:rPr lang="fr-FR" dirty="0">
                <a:cs typeface="Calibri"/>
              </a:rPr>
              <a:t> </a:t>
            </a:r>
            <a:r>
              <a:rPr lang="fr-FR" dirty="0">
                <a:solidFill>
                  <a:srgbClr val="FFFF00"/>
                </a:solidFill>
                <a:ea typeface="+mn-lt"/>
                <a:cs typeface="+mn-lt"/>
              </a:rPr>
              <a:t> </a:t>
            </a:r>
            <a:r>
              <a:rPr lang="fr-FR" dirty="0">
                <a:ea typeface="+mn-lt"/>
                <a:cs typeface="+mn-lt"/>
              </a:rPr>
              <a:t>Importation du package </a:t>
            </a:r>
            <a:r>
              <a:rPr lang="fr-FR" dirty="0" err="1">
                <a:solidFill>
                  <a:srgbClr val="FFFF00"/>
                </a:solidFill>
                <a:ea typeface="+mn-lt"/>
                <a:cs typeface="+mn-lt"/>
              </a:rPr>
              <a:t>wordnet</a:t>
            </a:r>
            <a:r>
              <a:rPr lang="fr-FR" dirty="0">
                <a:ea typeface="+mn-lt"/>
                <a:cs typeface="+mn-lt"/>
              </a:rPr>
              <a:t> qui avec on utilise la commande </a:t>
            </a:r>
            <a:r>
              <a:rPr lang="fr-FR" dirty="0" err="1">
                <a:solidFill>
                  <a:srgbClr val="FFFF00"/>
                </a:solidFill>
                <a:ea typeface="+mn-lt"/>
                <a:cs typeface="+mn-lt"/>
              </a:rPr>
              <a:t>wordnet.sunsets</a:t>
            </a:r>
            <a:r>
              <a:rPr lang="fr-FR" dirty="0">
                <a:ea typeface="+mn-lt"/>
                <a:cs typeface="+mn-lt"/>
              </a:rPr>
              <a:t> pour afficher la définition des mots.</a:t>
            </a:r>
            <a:endParaRPr lang="fr-FR" dirty="0">
              <a:cs typeface="Calibri"/>
            </a:endParaRPr>
          </a:p>
          <a:p>
            <a:r>
              <a:rPr lang="fr-FR" dirty="0">
                <a:cs typeface="Calibri"/>
              </a:rPr>
              <a:t>(ici </a:t>
            </a:r>
            <a:r>
              <a:rPr lang="fr-FR" dirty="0" err="1">
                <a:cs typeface="Calibri"/>
              </a:rPr>
              <a:t>directed</a:t>
            </a:r>
            <a:r>
              <a:rPr lang="fr-FR" dirty="0">
                <a:cs typeface="Calibri"/>
              </a:rPr>
              <a:t>)</a:t>
            </a:r>
          </a:p>
          <a:p>
            <a:pPr>
              <a:buFont typeface="Wingdings" pitchFamily="2" charset="2"/>
              <a:buChar char="q"/>
            </a:pPr>
            <a:endParaRPr lang="fr-FR" sz="2000" dirty="0">
              <a:cs typeface="Calibri"/>
            </a:endParaRPr>
          </a:p>
        </p:txBody>
      </p:sp>
      <p:pic>
        <p:nvPicPr>
          <p:cNvPr id="6" name="Image 6">
            <a:extLst>
              <a:ext uri="{FF2B5EF4-FFF2-40B4-BE49-F238E27FC236}">
                <a16:creationId xmlns:a16="http://schemas.microsoft.com/office/drawing/2014/main" id="{423C0CFD-3E23-4FC1-BA2B-7D10F56AFEBD}"/>
              </a:ext>
            </a:extLst>
          </p:cNvPr>
          <p:cNvPicPr>
            <a:picLocks noChangeAspect="1"/>
          </p:cNvPicPr>
          <p:nvPr/>
        </p:nvPicPr>
        <p:blipFill>
          <a:blip r:embed="rId2"/>
          <a:stretch>
            <a:fillRect/>
          </a:stretch>
        </p:blipFill>
        <p:spPr>
          <a:xfrm>
            <a:off x="880782" y="2462907"/>
            <a:ext cx="5522259" cy="2402832"/>
          </a:xfrm>
          <a:prstGeom prst="rect">
            <a:avLst/>
          </a:prstGeom>
        </p:spPr>
      </p:pic>
    </p:spTree>
    <p:extLst>
      <p:ext uri="{BB962C8B-B14F-4D97-AF65-F5344CB8AC3E}">
        <p14:creationId xmlns:p14="http://schemas.microsoft.com/office/powerpoint/2010/main" val="1314872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066D2AD-45B3-4580-A691-E5968F9B5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FE41CA-01C7-4999-9BC7-050FDE7EAF1F}">
  <ds:schemaRefs>
    <ds:schemaRef ds:uri="http://schemas.microsoft.com/sharepoint/v3/contenttype/forms"/>
  </ds:schemaRefs>
</ds:datastoreItem>
</file>

<file path=customXml/itemProps3.xml><?xml version="1.0" encoding="utf-8"?>
<ds:datastoreItem xmlns:ds="http://schemas.openxmlformats.org/officeDocument/2006/customXml" ds:itemID="{ED5B2D66-8E18-46D7-967B-1A3B48ACF55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24</TotalTime>
  <Words>388</Words>
  <Application>Microsoft Office PowerPoint</Application>
  <PresentationFormat>Grand écran</PresentationFormat>
  <Paragraphs>53</Paragraphs>
  <Slides>10</Slides>
  <Notes>3</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Celestial</vt:lpstr>
      <vt:lpstr>Présentation PowerPoint</vt:lpstr>
      <vt:lpstr>Présentation PowerPoint</vt:lpstr>
      <vt:lpstr>Présentation PowerPoint</vt:lpstr>
      <vt:lpstr>IMPORTATION DE L'API DE WIKIPEDIA</vt:lpstr>
      <vt:lpstr>Présentation PowerPoint</vt:lpstr>
      <vt:lpstr>Présentation PowerPoint</vt:lpstr>
      <vt:lpstr>Présentation PowerPoint</vt:lpstr>
      <vt:lpstr>Présentation PowerPoint</vt:lpstr>
      <vt:lpstr>Présentation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lastModifiedBy>Hicham</cp:lastModifiedBy>
  <cp:revision>601</cp:revision>
  <dcterms:created xsi:type="dcterms:W3CDTF">2020-07-20T14:18:26Z</dcterms:created>
  <dcterms:modified xsi:type="dcterms:W3CDTF">2020-07-20T21:00:32Z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