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60" r:id="rId5"/>
    <p:sldId id="259" r:id="rId6"/>
    <p:sldId id="258" r:id="rId7"/>
    <p:sldId id="262" r:id="rId8"/>
    <p:sldId id="263" r:id="rId9"/>
    <p:sldId id="264" r:id="rId10"/>
    <p:sldId id="266" r:id="rId11"/>
    <p:sldId id="265" r:id="rId12"/>
    <p:sldId id="267" r:id="rId13"/>
    <p:sldId id="268" r:id="rId14"/>
    <p:sldId id="272" r:id="rId15"/>
    <p:sldId id="273" r:id="rId16"/>
    <p:sldId id="269" r:id="rId17"/>
    <p:sldId id="270" r:id="rId18"/>
    <p:sldId id="271" r:id="rId19"/>
    <p:sldId id="275" r:id="rId20"/>
    <p:sldId id="278" r:id="rId21"/>
    <p:sldId id="274" r:id="rId22"/>
    <p:sldId id="276" r:id="rId23"/>
    <p:sldId id="277"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autoAdjust="0"/>
    <p:restoredTop sz="94624"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67BC773-BF65-4CD4-A67B-C929A6909358}" type="datetimeFigureOut">
              <a:rPr lang="en-US" smtClean="0"/>
              <a:pPr/>
              <a:t>2/27/2019</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2D8E9-46AF-4D9F-83F3-C8C609B78A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67BC773-BF65-4CD4-A67B-C929A6909358}" type="datetimeFigureOut">
              <a:rPr lang="en-US" smtClean="0"/>
              <a:pPr/>
              <a:t>2/27/2019</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8EA2D8E9-46AF-4D9F-83F3-C8C609B78A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67BC773-BF65-4CD4-A67B-C929A6909358}" type="datetimeFigureOut">
              <a:rPr lang="en-US" smtClean="0"/>
              <a:pPr/>
              <a:t>2/27/2019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67BC773-BF65-4CD4-A67B-C929A6909358}" type="datetimeFigureOut">
              <a:rPr lang="en-US" smtClean="0"/>
              <a:pPr/>
              <a:t>2/27/2019</a:t>
            </a:fld>
            <a:endParaRPr lang="en-US"/>
          </a:p>
        </p:txBody>
      </p:sp>
      <p:sp>
        <p:nvSpPr>
          <p:cNvPr id="10" name="Slide Number Placeholder 9"/>
          <p:cNvSpPr>
            <a:spLocks noGrp="1"/>
          </p:cNvSpPr>
          <p:nvPr>
            <p:ph type="sldNum" sz="quarter" idx="16"/>
          </p:nvPr>
        </p:nvSpPr>
        <p:spPr/>
        <p:txBody>
          <a:bodyPr rtlCol="0"/>
          <a:lstStyle/>
          <a:p>
            <a:fld id="{8EA2D8E9-46AF-4D9F-83F3-C8C609B78AA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67BC773-BF65-4CD4-A67B-C929A6909358}" type="datetimeFigureOut">
              <a:rPr lang="en-US" smtClean="0"/>
              <a:pPr/>
              <a:t>2/27/2019</a:t>
            </a:fld>
            <a:endParaRPr lang="en-US"/>
          </a:p>
        </p:txBody>
      </p:sp>
      <p:sp>
        <p:nvSpPr>
          <p:cNvPr id="12" name="Slide Number Placeholder 11"/>
          <p:cNvSpPr>
            <a:spLocks noGrp="1"/>
          </p:cNvSpPr>
          <p:nvPr>
            <p:ph type="sldNum" sz="quarter" idx="16"/>
          </p:nvPr>
        </p:nvSpPr>
        <p:spPr/>
        <p:txBody>
          <a:bodyPr rtlCol="0"/>
          <a:lstStyle/>
          <a:p>
            <a:fld id="{8EA2D8E9-46AF-4D9F-83F3-C8C609B78AA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7BC773-BF65-4CD4-A67B-C929A6909358}" type="datetimeFigureOut">
              <a:rPr lang="en-US" smtClean="0"/>
              <a:pPr/>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BC773-BF65-4CD4-A67B-C929A6909358}" type="datetimeFigureOut">
              <a:rPr lang="en-US" smtClean="0"/>
              <a:pPr/>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7BC773-BF65-4CD4-A67B-C929A6909358}"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67BC773-BF65-4CD4-A67B-C929A6909358}" type="datetimeFigureOut">
              <a:rPr lang="en-US" smtClean="0"/>
              <a:pPr/>
              <a:t>2/27/2019</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67BC773-BF65-4CD4-A67B-C929A6909358}" type="datetimeFigureOut">
              <a:rPr lang="en-US" smtClean="0"/>
              <a:pPr/>
              <a:t>2/27/2019</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EA2D8E9-46AF-4D9F-83F3-C8C609B78A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3657600"/>
          </a:xfrm>
        </p:spPr>
        <p:txBody>
          <a:bodyPr/>
          <a:lstStyle/>
          <a:p>
            <a:r>
              <a:rPr lang="en-US" dirty="0" smtClean="0"/>
              <a:t>Book information and repository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a:t>
            </a:r>
            <a:r>
              <a:rPr lang="en-US" dirty="0" err="1" smtClean="0"/>
              <a:t>Anlaysis</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Software development of life cycle (SDLC) as it describes the complete requirement of the system.  It means for use by developers and will be the basic during testing phase.  Any changes made to the requirements in the future will have to go through formal change approval process.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026" name="Picture 1"/>
          <p:cNvPicPr>
            <a:picLocks noChangeAspect="1" noChangeArrowheads="1"/>
          </p:cNvPicPr>
          <p:nvPr/>
        </p:nvPicPr>
        <p:blipFill>
          <a:blip r:embed="rId2"/>
          <a:srcRect/>
          <a:stretch>
            <a:fillRect/>
          </a:stretch>
        </p:blipFill>
        <p:spPr bwMode="auto">
          <a:xfrm>
            <a:off x="1600200" y="1371600"/>
            <a:ext cx="5337175" cy="52847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600200" y="2971800"/>
            <a:ext cx="4784725" cy="2711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UML DIAGRAMS</a:t>
            </a:r>
            <a:endParaRPr lang="en-US" dirty="0" smtClean="0"/>
          </a:p>
          <a:p>
            <a:r>
              <a:rPr lang="en-US" dirty="0" smtClean="0"/>
              <a:t>The Unified Modeling Language (UML) is used to specify, visualize, modify, construct and document the artifacts of an object-oriented software intensive system under development. UML offers a standard way to visualize a system's architectural blueprints, including elements such as:</a:t>
            </a:r>
          </a:p>
          <a:p>
            <a:pPr lvl="0"/>
            <a:r>
              <a:rPr lang="en-US" dirty="0" smtClean="0"/>
              <a:t>actors</a:t>
            </a:r>
          </a:p>
          <a:p>
            <a:pPr lvl="0"/>
            <a:r>
              <a:rPr lang="en-US" dirty="0" smtClean="0"/>
              <a:t>business processes</a:t>
            </a:r>
          </a:p>
          <a:p>
            <a:pPr lvl="0"/>
            <a:r>
              <a:rPr lang="en-US" dirty="0" smtClean="0"/>
              <a:t>(logical) components</a:t>
            </a:r>
          </a:p>
          <a:p>
            <a:pPr lvl="0"/>
            <a:r>
              <a:rPr lang="en-US" dirty="0" smtClean="0"/>
              <a:t>activities</a:t>
            </a:r>
          </a:p>
          <a:p>
            <a:pPr lvl="0"/>
            <a:r>
              <a:rPr lang="en-US" dirty="0" smtClean="0"/>
              <a:t>programming language statements</a:t>
            </a:r>
          </a:p>
          <a:p>
            <a:pPr lvl="0"/>
            <a:r>
              <a:rPr lang="en-US" dirty="0" smtClean="0"/>
              <a:t>database schemas, and</a:t>
            </a:r>
          </a:p>
          <a:p>
            <a:pPr lvl="0"/>
            <a:r>
              <a:rPr lang="en-US" dirty="0" smtClean="0"/>
              <a:t>Reusable software components.</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Diagram(USER)</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1447800"/>
            <a:ext cx="5889625" cy="40290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(admin)</a:t>
            </a:r>
            <a:endParaRPr lang="en-US" dirty="0"/>
          </a:p>
        </p:txBody>
      </p:sp>
      <p:pic>
        <p:nvPicPr>
          <p:cNvPr id="6146" name="Picture 2"/>
          <p:cNvPicPr>
            <a:picLocks noChangeAspect="1" noChangeArrowheads="1"/>
          </p:cNvPicPr>
          <p:nvPr/>
        </p:nvPicPr>
        <p:blipFill>
          <a:blip r:embed="rId2"/>
          <a:srcRect/>
          <a:stretch>
            <a:fillRect/>
          </a:stretch>
        </p:blipFill>
        <p:spPr bwMode="auto">
          <a:xfrm>
            <a:off x="1600200" y="2057400"/>
            <a:ext cx="3636963" cy="3349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3074" name="Picture 2"/>
          <p:cNvPicPr>
            <a:picLocks noChangeAspect="1" noChangeArrowheads="1"/>
          </p:cNvPicPr>
          <p:nvPr/>
        </p:nvPicPr>
        <p:blipFill>
          <a:blip r:embed="rId2"/>
          <a:srcRect/>
          <a:stretch>
            <a:fillRect/>
          </a:stretch>
        </p:blipFill>
        <p:spPr bwMode="auto">
          <a:xfrm>
            <a:off x="1447800" y="2057400"/>
            <a:ext cx="5290327" cy="3657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Diagram(admin)</a:t>
            </a:r>
            <a:endParaRPr lang="en-US" dirty="0"/>
          </a:p>
        </p:txBody>
      </p:sp>
      <p:pic>
        <p:nvPicPr>
          <p:cNvPr id="4098" name="Picture 2"/>
          <p:cNvPicPr>
            <a:picLocks noChangeAspect="1" noChangeArrowheads="1"/>
          </p:cNvPicPr>
          <p:nvPr/>
        </p:nvPicPr>
        <p:blipFill>
          <a:blip r:embed="rId2"/>
          <a:srcRect/>
          <a:stretch>
            <a:fillRect/>
          </a:stretch>
        </p:blipFill>
        <p:spPr bwMode="auto">
          <a:xfrm>
            <a:off x="1143000" y="2743200"/>
            <a:ext cx="4954588" cy="321151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Sequence(User)</a:t>
            </a:r>
            <a:endParaRPr lang="en-US" dirty="0"/>
          </a:p>
        </p:txBody>
      </p:sp>
      <p:pic>
        <p:nvPicPr>
          <p:cNvPr id="7170" name="Picture 2"/>
          <p:cNvPicPr>
            <a:picLocks noChangeAspect="1" noChangeArrowheads="1"/>
          </p:cNvPicPr>
          <p:nvPr/>
        </p:nvPicPr>
        <p:blipFill>
          <a:blip r:embed="rId2"/>
          <a:srcRect/>
          <a:stretch>
            <a:fillRect/>
          </a:stretch>
        </p:blipFill>
        <p:spPr bwMode="auto">
          <a:xfrm>
            <a:off x="1219200" y="1524000"/>
            <a:ext cx="5645150" cy="44545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Activity(User)</a:t>
            </a:r>
            <a:endParaRPr lang="en-US" dirty="0"/>
          </a:p>
        </p:txBody>
      </p:sp>
      <p:pic>
        <p:nvPicPr>
          <p:cNvPr id="1027" name="Picture 3"/>
          <p:cNvPicPr>
            <a:picLocks noChangeAspect="1" noChangeArrowheads="1"/>
          </p:cNvPicPr>
          <p:nvPr/>
        </p:nvPicPr>
        <p:blipFill>
          <a:blip r:embed="rId2"/>
          <a:srcRect/>
          <a:stretch>
            <a:fillRect/>
          </a:stretch>
        </p:blipFill>
        <p:spPr bwMode="auto">
          <a:xfrm>
            <a:off x="1619250" y="566738"/>
            <a:ext cx="5905500" cy="5724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pPr>
              <a:buNone/>
            </a:pP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(admin)</a:t>
            </a:r>
            <a:endParaRPr lang="en-US" dirty="0"/>
          </a:p>
        </p:txBody>
      </p:sp>
      <p:pic>
        <p:nvPicPr>
          <p:cNvPr id="2050" name="Picture 2"/>
          <p:cNvPicPr>
            <a:picLocks noChangeAspect="1" noChangeArrowheads="1"/>
          </p:cNvPicPr>
          <p:nvPr/>
        </p:nvPicPr>
        <p:blipFill>
          <a:blip r:embed="rId2"/>
          <a:srcRect/>
          <a:stretch>
            <a:fillRect/>
          </a:stretch>
        </p:blipFill>
        <p:spPr bwMode="auto">
          <a:xfrm>
            <a:off x="1828800" y="409575"/>
            <a:ext cx="4991100" cy="64484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Sequence(admin)</a:t>
            </a:r>
            <a:endParaRPr lang="en-US" dirty="0"/>
          </a:p>
        </p:txBody>
      </p:sp>
      <p:pic>
        <p:nvPicPr>
          <p:cNvPr id="8194" name="Picture 2"/>
          <p:cNvPicPr>
            <a:picLocks noChangeAspect="1" noChangeArrowheads="1"/>
          </p:cNvPicPr>
          <p:nvPr/>
        </p:nvPicPr>
        <p:blipFill>
          <a:blip r:embed="rId2"/>
          <a:srcRect/>
          <a:stretch>
            <a:fillRect/>
          </a:stretch>
        </p:blipFill>
        <p:spPr bwMode="auto">
          <a:xfrm>
            <a:off x="1295400" y="1752600"/>
            <a:ext cx="4986338" cy="39449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Statechart</a:t>
            </a:r>
            <a:r>
              <a:rPr lang="en-US" dirty="0" smtClean="0"/>
              <a:t>(User)</a:t>
            </a:r>
            <a:endParaRPr lang="en-US" dirty="0"/>
          </a:p>
        </p:txBody>
      </p:sp>
      <p:pic>
        <p:nvPicPr>
          <p:cNvPr id="10242" name="Picture 2"/>
          <p:cNvPicPr>
            <a:picLocks noChangeAspect="1" noChangeArrowheads="1"/>
          </p:cNvPicPr>
          <p:nvPr/>
        </p:nvPicPr>
        <p:blipFill>
          <a:blip r:embed="rId2"/>
          <a:srcRect/>
          <a:stretch>
            <a:fillRect/>
          </a:stretch>
        </p:blipFill>
        <p:spPr bwMode="auto">
          <a:xfrm>
            <a:off x="3124200" y="1828800"/>
            <a:ext cx="1169988" cy="40513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(Admin)</a:t>
            </a:r>
            <a:endParaRPr lang="en-US" dirty="0"/>
          </a:p>
        </p:txBody>
      </p:sp>
      <p:pic>
        <p:nvPicPr>
          <p:cNvPr id="11266" name="Picture 2"/>
          <p:cNvPicPr>
            <a:picLocks noChangeAspect="1" noChangeArrowheads="1"/>
          </p:cNvPicPr>
          <p:nvPr/>
        </p:nvPicPr>
        <p:blipFill>
          <a:blip r:embed="rId2"/>
          <a:srcRect/>
          <a:stretch>
            <a:fillRect/>
          </a:stretch>
        </p:blipFill>
        <p:spPr bwMode="auto">
          <a:xfrm>
            <a:off x="3200400" y="1828800"/>
            <a:ext cx="1339850" cy="37115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Here we conclude that this project contains the features what we shown in the Design document. Further we will be moving for development of application.</a:t>
            </a:r>
          </a:p>
          <a:p>
            <a:pPr marL="109537" indent="0">
              <a:buNone/>
            </a:pPr>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marL="109537" indent="0">
              <a:buNone/>
            </a:pPr>
            <a:r>
              <a:rPr lang="en-US" dirty="0" smtClean="0"/>
              <a:t>Books:</a:t>
            </a:r>
          </a:p>
          <a:p>
            <a:pPr marL="109537" indent="0">
              <a:buNone/>
            </a:pPr>
            <a:r>
              <a:rPr lang="en-US" dirty="0" smtClean="0"/>
              <a:t>Python: Python crash course.</a:t>
            </a:r>
          </a:p>
          <a:p>
            <a:pPr marL="109537" indent="0">
              <a:buNone/>
            </a:pPr>
            <a:r>
              <a:rPr lang="en-US" dirty="0" err="1" smtClean="0"/>
              <a:t>Django</a:t>
            </a:r>
            <a:r>
              <a:rPr lang="en-US" dirty="0" smtClean="0"/>
              <a:t>: A </a:t>
            </a:r>
            <a:r>
              <a:rPr lang="en-US" dirty="0" err="1" smtClean="0"/>
              <a:t>django</a:t>
            </a:r>
            <a:r>
              <a:rPr lang="en-US" dirty="0" smtClean="0"/>
              <a:t> by example.</a:t>
            </a:r>
          </a:p>
          <a:p>
            <a:pPr marL="109537" indent="0">
              <a:buNone/>
            </a:pPr>
            <a:r>
              <a:rPr lang="en-US" dirty="0" smtClean="0"/>
              <a:t>Online resources:</a:t>
            </a:r>
          </a:p>
          <a:p>
            <a:pPr marL="109537" indent="0">
              <a:buNone/>
            </a:pPr>
            <a:r>
              <a:rPr lang="en-US" dirty="0" smtClean="0">
                <a:hlinkClick r:id="rId2"/>
              </a:rPr>
              <a:t>https://www.djangoproject.com/</a:t>
            </a:r>
            <a:endParaRPr lang="en-US" dirty="0" smtClean="0"/>
          </a:p>
          <a:p>
            <a:pPr marL="109537" indent="0">
              <a:buNone/>
            </a:pPr>
            <a:endParaRPr lang="en-US" dirty="0" smtClean="0"/>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The present work solves the problem of creating a marketplace to </a:t>
            </a:r>
            <a:r>
              <a:rPr lang="en-US" dirty="0" smtClean="0"/>
              <a:t>buying and </a:t>
            </a:r>
            <a:r>
              <a:rPr lang="en-US" dirty="0" smtClean="0"/>
              <a:t>selling a book online. For future work there is a scope where one can sell e-books also using this kind </a:t>
            </a:r>
            <a:r>
              <a:rPr lang="en-US" dirty="0" smtClean="0"/>
              <a:t>of systems with few enhancements.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Abstract</a:t>
            </a:r>
          </a:p>
          <a:p>
            <a:r>
              <a:rPr lang="en-US" dirty="0" smtClean="0"/>
              <a:t>Introduction</a:t>
            </a:r>
          </a:p>
          <a:p>
            <a:r>
              <a:rPr lang="en-US" dirty="0" smtClean="0"/>
              <a:t>Existing System</a:t>
            </a:r>
          </a:p>
          <a:p>
            <a:r>
              <a:rPr lang="en-US" dirty="0" smtClean="0"/>
              <a:t>Proposed System</a:t>
            </a:r>
          </a:p>
          <a:p>
            <a:r>
              <a:rPr lang="en-US" dirty="0" smtClean="0"/>
              <a:t>Modules </a:t>
            </a:r>
          </a:p>
          <a:p>
            <a:r>
              <a:rPr lang="en-US" dirty="0" smtClean="0"/>
              <a:t>System Configuration &amp; Hard Ware Configuration</a:t>
            </a:r>
          </a:p>
          <a:p>
            <a:r>
              <a:rPr lang="en-US" dirty="0" smtClean="0"/>
              <a:t>Model Analysis</a:t>
            </a:r>
            <a:endParaRPr lang="en-US" dirty="0" smtClean="0"/>
          </a:p>
          <a:p>
            <a:r>
              <a:rPr lang="en-US" dirty="0" smtClean="0"/>
              <a:t>System architecture</a:t>
            </a:r>
          </a:p>
          <a:p>
            <a:r>
              <a:rPr lang="en-US" dirty="0" err="1" smtClean="0"/>
              <a:t>Uml</a:t>
            </a:r>
            <a:r>
              <a:rPr lang="en-US" dirty="0" smtClean="0"/>
              <a:t> Diagrams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PROBLEM IN EXISTING SYSTEM</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The existing system is a manual system. In this system user needs to save his information in the form of excel sheets or Disk Drives.</a:t>
            </a:r>
          </a:p>
          <a:p>
            <a:pPr lvl="0"/>
            <a:r>
              <a:rPr lang="en-US" dirty="0" smtClean="0"/>
              <a:t>There is no sharing is possible if the data is in the form of paper or Disk drives.</a:t>
            </a:r>
          </a:p>
          <a:p>
            <a:pPr lvl="0"/>
            <a:r>
              <a:rPr lang="en-US" dirty="0" smtClean="0"/>
              <a:t>The manual system gives us very less security for saving data; some data may be lost due to mismanagement.</a:t>
            </a:r>
          </a:p>
          <a:p>
            <a:pPr lvl="0"/>
            <a:r>
              <a:rPr lang="en-US" dirty="0" smtClean="0"/>
              <a:t>There is no rich user interface.</a:t>
            </a:r>
          </a:p>
          <a:p>
            <a:pPr lvl="0"/>
            <a:r>
              <a:rPr lang="en-US" dirty="0" smtClean="0"/>
              <a:t>In this system user manually visit the book stalls to buy the books.</a:t>
            </a:r>
          </a:p>
          <a:p>
            <a:pPr lvl="0"/>
            <a:r>
              <a:rPr lang="en-US" dirty="0" smtClean="0"/>
              <a:t>Searching of particular information is very critical it takes lot of time.</a:t>
            </a:r>
          </a:p>
          <a:p>
            <a:pPr lvl="0"/>
            <a:r>
              <a:rPr lang="en-US" dirty="0" smtClean="0"/>
              <a:t>There is no communication facility between users of this system.</a:t>
            </a:r>
          </a:p>
          <a:p>
            <a:pPr lvl="0"/>
            <a:r>
              <a:rPr lang="en-US" dirty="0" smtClean="0"/>
              <a:t>The users cannot able to restrict the information. </a:t>
            </a:r>
          </a:p>
          <a:p>
            <a:pPr lvl="0"/>
            <a:r>
              <a:rPr lang="en-US" dirty="0" smtClean="0"/>
              <a:t>There is no report generation.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PURPOSE OF THE PROJECT</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The project is fully integrated with Customer Relationship Management (CRM) solution and developed in a manner that is easily manageable, time saving and relieving one form semi automated.</a:t>
            </a:r>
          </a:p>
          <a:p>
            <a:r>
              <a:rPr lang="en-US" dirty="0" smtClean="0"/>
              <a:t>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r>
              <a:rPr lang="en-US" dirty="0" smtClean="0"/>
              <a:t> </a:t>
            </a:r>
          </a:p>
          <a:p>
            <a:r>
              <a:rPr lang="en-US" dirty="0" smtClean="0"/>
              <a:t>In this system an Administrator is going to add a New Book details like ISBN Code, Book Name, Author, Publisher details  into the system based on its Category, etc.  The Administrator will receive the request from the Customer as Purchase of a book.  The Administrator will receive the payment from Customer for the delivery of the book through Credit Card and reserves the book for the Customer.  Using the Courier delivery system the Administrator dispatches the book to the Customer.</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Administrator</a:t>
            </a:r>
          </a:p>
          <a:p>
            <a:pPr lvl="0"/>
            <a:r>
              <a:rPr lang="en-US" dirty="0" smtClean="0"/>
              <a:t>Customers</a:t>
            </a:r>
          </a:p>
          <a:p>
            <a:pPr lvl="0"/>
            <a:r>
              <a:rPr lang="en-US" dirty="0" smtClean="0"/>
              <a:t>General Users</a:t>
            </a:r>
          </a:p>
          <a:p>
            <a:pPr lvl="0"/>
            <a:r>
              <a:rPr lang="en-US" dirty="0" smtClean="0"/>
              <a:t>Web Registration</a:t>
            </a:r>
          </a:p>
          <a:p>
            <a:pPr lvl="0"/>
            <a:r>
              <a:rPr lang="en-US" dirty="0" smtClean="0"/>
              <a:t>Search</a:t>
            </a:r>
          </a:p>
          <a:p>
            <a:pPr lvl="0"/>
            <a:r>
              <a:rPr lang="en-US" dirty="0" smtClean="0"/>
              <a:t>Buy</a:t>
            </a:r>
          </a:p>
          <a:p>
            <a:pPr lvl="0"/>
            <a:r>
              <a:rPr lang="en-US" dirty="0" smtClean="0"/>
              <a:t>Authentication </a:t>
            </a:r>
          </a:p>
          <a:p>
            <a:pPr>
              <a:buNone/>
            </a:pPr>
            <a:r>
              <a:rPr lang="en-US" smtClean="0"/>
              <a:t> </a:t>
            </a:r>
          </a:p>
          <a:p>
            <a:pPr lvl="0"/>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u="sng" dirty="0" smtClean="0"/>
              <a:t>SOLUTION OF THESE PROBLEMS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876800"/>
          </a:xfrm>
        </p:spPr>
        <p:txBody>
          <a:bodyPr>
            <a:normAutofit fontScale="62500" lnSpcReduction="20000"/>
          </a:bodyPr>
          <a:lstStyle/>
          <a:p>
            <a:r>
              <a:rPr lang="en-US" dirty="0" smtClean="0"/>
              <a:t>The development of the new system objective is to address the solutions for the drawbacks of existing problem domain.  </a:t>
            </a:r>
          </a:p>
          <a:p>
            <a:r>
              <a:rPr lang="en-US" dirty="0" smtClean="0"/>
              <a:t>The development of this new system contains the following activities, which try to automate the entire process keeping in the view of database integration approach.</a:t>
            </a:r>
          </a:p>
          <a:p>
            <a:pPr lvl="0"/>
            <a:r>
              <a:rPr lang="en-US" dirty="0" smtClean="0"/>
              <a:t>User Friendliness is provided in the application with various controls provided by system Rich User Interface.</a:t>
            </a:r>
          </a:p>
          <a:p>
            <a:pPr lvl="0"/>
            <a:r>
              <a:rPr lang="en-US" dirty="0" smtClean="0"/>
              <a:t>The system makes the overall project management much easier and flexible. </a:t>
            </a:r>
          </a:p>
          <a:p>
            <a:pPr lvl="0"/>
            <a:r>
              <a:rPr lang="en-US" dirty="0" smtClean="0"/>
              <a:t>It can be accessed over the Intranet.</a:t>
            </a:r>
          </a:p>
          <a:p>
            <a:pPr lvl="0"/>
            <a:r>
              <a:rPr lang="en-US" dirty="0" smtClean="0"/>
              <a:t>It provides email facility between users of this system.</a:t>
            </a:r>
          </a:p>
          <a:p>
            <a:pPr lvl="0"/>
            <a:r>
              <a:rPr lang="en-US" dirty="0" smtClean="0"/>
              <a:t>The customers, orders and books information files can be stored in centralized database which can be maintained by the system.</a:t>
            </a:r>
          </a:p>
          <a:p>
            <a:pPr lvl="0"/>
            <a:r>
              <a:rPr lang="en-US" dirty="0" smtClean="0"/>
              <a:t>In this system customer can visit the book stalls virtually and select the books.</a:t>
            </a:r>
          </a:p>
          <a:p>
            <a:pPr lvl="0"/>
            <a:r>
              <a:rPr lang="en-US" dirty="0" smtClean="0"/>
              <a:t>Authentication is provided for this application only registered users can access.</a:t>
            </a:r>
          </a:p>
          <a:p>
            <a:pPr>
              <a:buNone/>
            </a:pP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b="1" smtClean="0"/>
              <a:t>Hardware Specification:</a:t>
            </a:r>
            <a:r>
              <a:rPr lang="en-US" dirty="0" smtClean="0"/>
              <a:t/>
            </a:r>
            <a:br>
              <a:rPr lang="en-US" dirty="0" smtClean="0"/>
            </a:br>
            <a:endParaRPr lang="en-US" dirty="0"/>
          </a:p>
        </p:txBody>
      </p:sp>
      <p:graphicFrame>
        <p:nvGraphicFramePr>
          <p:cNvPr id="5" name="Content Placeholder 3"/>
          <p:cNvGraphicFramePr>
            <a:graphicFrameLocks noGrp="1"/>
          </p:cNvGraphicFramePr>
          <p:nvPr>
            <p:ph idx="1"/>
          </p:nvPr>
        </p:nvGraphicFramePr>
        <p:xfrm>
          <a:off x="914400" y="2209800"/>
          <a:ext cx="7643812" cy="2763840"/>
        </p:xfrm>
        <a:graphic>
          <a:graphicData uri="http://schemas.openxmlformats.org/drawingml/2006/table">
            <a:tbl>
              <a:tblPr firstRow="1" bandRow="1">
                <a:tableStyleId>{5C22544A-7EE6-4342-B048-85BDC9FD1C3A}</a:tableStyleId>
              </a:tblPr>
              <a:tblGrid>
                <a:gridCol w="1357298"/>
                <a:gridCol w="3214708"/>
                <a:gridCol w="3071806"/>
              </a:tblGrid>
              <a:tr h="370883">
                <a:tc>
                  <a:txBody>
                    <a:bodyPr/>
                    <a:lstStyle/>
                    <a:p>
                      <a:pPr algn="ctr"/>
                      <a:r>
                        <a:rPr kumimoji="0" lang="en-US" sz="1800" b="1" kern="1200" dirty="0" smtClean="0">
                          <a:solidFill>
                            <a:schemeClr val="lt1"/>
                          </a:solidFill>
                          <a:latin typeface="+mn-lt"/>
                          <a:ea typeface="+mn-ea"/>
                          <a:cs typeface="+mn-cs"/>
                        </a:rPr>
                        <a:t>S.NO</a:t>
                      </a:r>
                      <a:endParaRPr lang="en-US" sz="1800" dirty="0"/>
                    </a:p>
                  </a:txBody>
                  <a:tcPr marT="45725" marB="45725">
                    <a:solidFill>
                      <a:srgbClr val="00CCFF"/>
                    </a:solidFill>
                  </a:tcPr>
                </a:tc>
                <a:tc>
                  <a:txBody>
                    <a:bodyPr/>
                    <a:lstStyle/>
                    <a:p>
                      <a:pPr algn="ctr"/>
                      <a:r>
                        <a:rPr kumimoji="0" lang="en-US" sz="1800" b="1" kern="1200" dirty="0" smtClean="0">
                          <a:solidFill>
                            <a:schemeClr val="lt1"/>
                          </a:solidFill>
                          <a:latin typeface="+mn-lt"/>
                          <a:ea typeface="+mn-ea"/>
                          <a:cs typeface="+mn-cs"/>
                        </a:rPr>
                        <a:t>HARDWARE</a:t>
                      </a:r>
                      <a:endParaRPr lang="en-US" sz="1800" dirty="0"/>
                    </a:p>
                  </a:txBody>
                  <a:tcPr marT="45725" marB="45725">
                    <a:solidFill>
                      <a:srgbClr val="00CCFF"/>
                    </a:solidFill>
                  </a:tcPr>
                </a:tc>
                <a:tc>
                  <a:txBody>
                    <a:bodyPr/>
                    <a:lstStyle/>
                    <a:p>
                      <a:pPr algn="ctr"/>
                      <a:r>
                        <a:rPr kumimoji="0" lang="en-US" sz="1800" b="1" kern="1200" dirty="0" smtClean="0">
                          <a:solidFill>
                            <a:schemeClr val="lt1"/>
                          </a:solidFill>
                          <a:latin typeface="+mn-lt"/>
                          <a:ea typeface="+mn-ea"/>
                          <a:cs typeface="+mn-cs"/>
                        </a:rPr>
                        <a:t>CONFIGURATIONS</a:t>
                      </a:r>
                      <a:endParaRPr lang="en-US" sz="1800" dirty="0"/>
                    </a:p>
                  </a:txBody>
                  <a:tcPr marT="45725" marB="45725">
                    <a:solidFill>
                      <a:srgbClr val="00CCFF"/>
                    </a:solidFill>
                  </a:tcPr>
                </a:tc>
              </a:tr>
              <a:tr h="640154">
                <a:tc>
                  <a:txBody>
                    <a:bodyPr/>
                    <a:lstStyle/>
                    <a:p>
                      <a:pPr algn="ctr"/>
                      <a:r>
                        <a:rPr kumimoji="0" lang="en-US" sz="1800" kern="1200" dirty="0" smtClean="0">
                          <a:solidFill>
                            <a:schemeClr val="dk1"/>
                          </a:solidFill>
                          <a:latin typeface="+mn-lt"/>
                          <a:ea typeface="+mn-ea"/>
                          <a:cs typeface="+mn-cs"/>
                        </a:rPr>
                        <a:t>1</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Operating System</a:t>
                      </a: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Windows 7 or above</a:t>
                      </a:r>
                      <a:endParaRPr lang="en-US" sz="1800" dirty="0" smtClean="0"/>
                    </a:p>
                    <a:p>
                      <a:pPr algn="ctr"/>
                      <a:endParaRPr lang="en-US" sz="1800" dirty="0"/>
                    </a:p>
                  </a:txBody>
                  <a:tcPr marT="45725" marB="45725"/>
                </a:tc>
              </a:tr>
              <a:tr h="370883">
                <a:tc>
                  <a:txBody>
                    <a:bodyPr/>
                    <a:lstStyle/>
                    <a:p>
                      <a:pPr algn="ctr"/>
                      <a:r>
                        <a:rPr lang="en-US" sz="1800" dirty="0" smtClean="0"/>
                        <a:t>2</a:t>
                      </a:r>
                      <a:endParaRPr lang="en-US" sz="1800" dirty="0"/>
                    </a:p>
                  </a:txBody>
                  <a:tcPr marT="45725" marB="45725"/>
                </a:tc>
                <a:tc>
                  <a:txBody>
                    <a:bodyPr/>
                    <a:lstStyle/>
                    <a:p>
                      <a:pPr algn="ctr"/>
                      <a:r>
                        <a:rPr lang="en-US" sz="1800" dirty="0" smtClean="0"/>
                        <a:t> </a:t>
                      </a:r>
                      <a:r>
                        <a:rPr kumimoji="0" lang="en-US" sz="1800" kern="1200" dirty="0" smtClean="0">
                          <a:solidFill>
                            <a:schemeClr val="dk1"/>
                          </a:solidFill>
                          <a:latin typeface="+mn-lt"/>
                          <a:ea typeface="+mn-ea"/>
                          <a:cs typeface="+mn-cs"/>
                        </a:rPr>
                        <a:t>RAM</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2GB</a:t>
                      </a:r>
                      <a:endParaRPr lang="en-US" sz="1800" dirty="0"/>
                    </a:p>
                  </a:txBody>
                  <a:tcPr marT="45725" marB="45725"/>
                </a:tc>
              </a:tr>
              <a:tr h="640154">
                <a:tc>
                  <a:txBody>
                    <a:bodyPr/>
                    <a:lstStyle/>
                    <a:p>
                      <a:pPr algn="ctr"/>
                      <a:r>
                        <a:rPr lang="en-US" sz="1800" dirty="0" smtClean="0"/>
                        <a:t>3</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Processor (with Speed)</a:t>
                      </a:r>
                      <a:endParaRPr lang="en-US" sz="1800" dirty="0"/>
                    </a:p>
                  </a:txBody>
                  <a:tcPr marT="45725" marB="45725"/>
                </a:tc>
                <a:tc>
                  <a:txBody>
                    <a:bodyPr/>
                    <a:lstStyle/>
                    <a:p>
                      <a:r>
                        <a:rPr kumimoji="0" lang="en-US" sz="1800" kern="1200" dirty="0" smtClean="0">
                          <a:solidFill>
                            <a:schemeClr val="dk1"/>
                          </a:solidFill>
                          <a:latin typeface="+mn-lt"/>
                          <a:ea typeface="+mn-ea"/>
                          <a:cs typeface="+mn-cs"/>
                        </a:rPr>
                        <a:t>Intel  Pentium IV (3.0 GHz) and Upwards</a:t>
                      </a:r>
                      <a:endParaRPr lang="en-US" sz="1800" dirty="0"/>
                    </a:p>
                  </a:txBody>
                  <a:tcPr marT="45725" marB="45725"/>
                </a:tc>
              </a:tr>
              <a:tr h="370883">
                <a:tc>
                  <a:txBody>
                    <a:bodyPr/>
                    <a:lstStyle/>
                    <a:p>
                      <a:pPr algn="ctr"/>
                      <a:r>
                        <a:rPr lang="en-US" sz="1800" dirty="0" smtClean="0"/>
                        <a:t>4</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Hard Disk Size</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40 GB and above</a:t>
                      </a:r>
                      <a:endParaRPr lang="en-US" sz="1800" dirty="0"/>
                    </a:p>
                  </a:txBody>
                  <a:tcPr marT="45725" marB="45725"/>
                </a:tc>
              </a:tr>
              <a:tr h="370883">
                <a:tc>
                  <a:txBody>
                    <a:bodyPr/>
                    <a:lstStyle/>
                    <a:p>
                      <a:pPr algn="ctr"/>
                      <a:r>
                        <a:rPr lang="en-US" sz="1800" dirty="0" smtClean="0"/>
                        <a:t>5</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Monitor</a:t>
                      </a:r>
                      <a:endParaRPr lang="en-US" sz="1800" dirty="0"/>
                    </a:p>
                  </a:txBody>
                  <a:tcPr marT="45725" marB="45725"/>
                </a:tc>
                <a:tc>
                  <a:txBody>
                    <a:bodyPr/>
                    <a:lstStyle/>
                    <a:p>
                      <a:pPr algn="ctr"/>
                      <a:r>
                        <a:rPr kumimoji="0" lang="en-US" sz="1800" kern="1200" dirty="0" smtClean="0">
                          <a:solidFill>
                            <a:schemeClr val="dk1"/>
                          </a:solidFill>
                          <a:latin typeface="+mn-lt"/>
                          <a:ea typeface="+mn-ea"/>
                          <a:cs typeface="+mn-cs"/>
                        </a:rPr>
                        <a:t>15’ CRT</a:t>
                      </a:r>
                      <a:endParaRPr lang="en-US" sz="1800" dirty="0"/>
                    </a:p>
                  </a:txBody>
                  <a:tcPr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9453993"/>
              </p:ext>
            </p:extLst>
          </p:nvPr>
        </p:nvGraphicFramePr>
        <p:xfrm>
          <a:off x="533400" y="2209800"/>
          <a:ext cx="7643812" cy="2219404"/>
        </p:xfrm>
        <a:graphic>
          <a:graphicData uri="http://schemas.openxmlformats.org/drawingml/2006/table">
            <a:tbl>
              <a:tblPr firstRow="1" bandRow="1">
                <a:tableStyleId>{5C22544A-7EE6-4342-B048-85BDC9FD1C3A}</a:tableStyleId>
              </a:tblPr>
              <a:tblGrid>
                <a:gridCol w="1357298"/>
                <a:gridCol w="3214708"/>
                <a:gridCol w="3071806"/>
              </a:tblGrid>
              <a:tr h="365655">
                <a:tc>
                  <a:txBody>
                    <a:bodyPr/>
                    <a:lstStyle/>
                    <a:p>
                      <a:pPr algn="ctr"/>
                      <a:r>
                        <a:rPr kumimoji="0" lang="en-US" sz="1800" b="1" kern="1200" dirty="0" smtClean="0">
                          <a:solidFill>
                            <a:schemeClr val="lt1"/>
                          </a:solidFill>
                          <a:latin typeface="+mn-lt"/>
                          <a:ea typeface="+mn-ea"/>
                          <a:cs typeface="+mn-cs"/>
                        </a:rPr>
                        <a:t>S.NO</a:t>
                      </a:r>
                      <a:endParaRPr lang="en-US" sz="1800" dirty="0"/>
                    </a:p>
                  </a:txBody>
                  <a:tcPr marT="45707" marB="45707">
                    <a:solidFill>
                      <a:srgbClr val="0000FF"/>
                    </a:solidFill>
                  </a:tcPr>
                </a:tc>
                <a:tc>
                  <a:txBody>
                    <a:bodyPr/>
                    <a:lstStyle/>
                    <a:p>
                      <a:pPr algn="ctr"/>
                      <a:r>
                        <a:rPr kumimoji="0" lang="en-US" sz="1800" b="1" kern="1200" dirty="0" smtClean="0">
                          <a:solidFill>
                            <a:schemeClr val="lt1"/>
                          </a:solidFill>
                          <a:latin typeface="+mn-lt"/>
                          <a:ea typeface="+mn-ea"/>
                          <a:cs typeface="+mn-cs"/>
                        </a:rPr>
                        <a:t>SOFTWARE</a:t>
                      </a:r>
                      <a:endParaRPr lang="en-US" sz="1800" dirty="0"/>
                    </a:p>
                  </a:txBody>
                  <a:tcPr marT="45707" marB="45707">
                    <a:solidFill>
                      <a:srgbClr val="0000FF"/>
                    </a:solidFill>
                  </a:tcPr>
                </a:tc>
                <a:tc>
                  <a:txBody>
                    <a:bodyPr/>
                    <a:lstStyle/>
                    <a:p>
                      <a:pPr algn="ctr"/>
                      <a:r>
                        <a:rPr kumimoji="0" lang="en-US" sz="1800" b="1" kern="1200" dirty="0" smtClean="0">
                          <a:solidFill>
                            <a:schemeClr val="lt1"/>
                          </a:solidFill>
                          <a:latin typeface="+mn-lt"/>
                          <a:ea typeface="+mn-ea"/>
                          <a:cs typeface="+mn-cs"/>
                        </a:rPr>
                        <a:t>CONFIGURATIONS</a:t>
                      </a:r>
                      <a:endParaRPr lang="en-US" sz="1800" dirty="0"/>
                    </a:p>
                  </a:txBody>
                  <a:tcPr marT="45707" marB="45707">
                    <a:solidFill>
                      <a:srgbClr val="0000FF"/>
                    </a:solidFill>
                  </a:tcPr>
                </a:tc>
              </a:tr>
              <a:tr h="370734">
                <a:tc>
                  <a:txBody>
                    <a:bodyPr/>
                    <a:lstStyle/>
                    <a:p>
                      <a:pPr algn="ctr"/>
                      <a:r>
                        <a:rPr kumimoji="0" lang="en-US" sz="1800" kern="1200" dirty="0" smtClean="0">
                          <a:solidFill>
                            <a:schemeClr val="dk1"/>
                          </a:solidFill>
                          <a:latin typeface="+mn-lt"/>
                          <a:ea typeface="+mn-ea"/>
                          <a:cs typeface="+mn-cs"/>
                        </a:rPr>
                        <a:t>1</a:t>
                      </a:r>
                      <a:endParaRPr lang="en-US" sz="1800" dirty="0"/>
                    </a:p>
                  </a:txBody>
                  <a:tcPr marT="45707" marB="45707"/>
                </a:tc>
                <a:tc>
                  <a:txBody>
                    <a:bodyPr/>
                    <a:lstStyle/>
                    <a:p>
                      <a:pPr algn="ctr"/>
                      <a:r>
                        <a:rPr kumimoji="0" lang="en-US" sz="1800" kern="1200" dirty="0" err="1" smtClean="0">
                          <a:solidFill>
                            <a:schemeClr val="dk1"/>
                          </a:solidFill>
                          <a:latin typeface="+mn-lt"/>
                          <a:ea typeface="+mn-ea"/>
                          <a:cs typeface="+mn-cs"/>
                        </a:rPr>
                        <a:t>Techonology</a:t>
                      </a:r>
                      <a:endParaRPr lang="en-US" sz="1800" dirty="0"/>
                    </a:p>
                  </a:txBody>
                  <a:tcPr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Python</a:t>
                      </a:r>
                      <a:endParaRPr lang="en-US" sz="1800" dirty="0"/>
                    </a:p>
                  </a:txBody>
                  <a:tcPr marT="45707" marB="45707"/>
                </a:tc>
              </a:tr>
              <a:tr h="370734">
                <a:tc>
                  <a:txBody>
                    <a:bodyPr/>
                    <a:lstStyle/>
                    <a:p>
                      <a:pPr algn="ctr"/>
                      <a:r>
                        <a:rPr lang="en-US" sz="1800" dirty="0" smtClean="0"/>
                        <a:t>2</a:t>
                      </a:r>
                      <a:endParaRPr lang="en-US" sz="1800" dirty="0"/>
                    </a:p>
                  </a:txBody>
                  <a:tcPr marT="45707" marB="45707"/>
                </a:tc>
                <a:tc>
                  <a:txBody>
                    <a:bodyPr/>
                    <a:lstStyle/>
                    <a:p>
                      <a:pPr algn="ctr"/>
                      <a:r>
                        <a:rPr kumimoji="0" lang="en-US" sz="1800" kern="1200" dirty="0" smtClean="0">
                          <a:solidFill>
                            <a:schemeClr val="dk1"/>
                          </a:solidFill>
                          <a:latin typeface="+mn-lt"/>
                          <a:ea typeface="+mn-ea"/>
                          <a:cs typeface="+mn-cs"/>
                        </a:rPr>
                        <a:t>Framework</a:t>
                      </a:r>
                      <a:endParaRPr lang="en-US" sz="1800" dirty="0"/>
                    </a:p>
                  </a:txBody>
                  <a:tcPr marT="45707" marB="45707"/>
                </a:tc>
                <a:tc>
                  <a:txBody>
                    <a:bodyPr/>
                    <a:lstStyle/>
                    <a:p>
                      <a:pPr algn="ctr"/>
                      <a:r>
                        <a:rPr lang="en-US" sz="1800" dirty="0" err="1" smtClean="0"/>
                        <a:t>Django</a:t>
                      </a:r>
                      <a:endParaRPr lang="en-US" sz="1800" dirty="0"/>
                    </a:p>
                  </a:txBody>
                  <a:tcPr marT="45707" marB="45707"/>
                </a:tc>
              </a:tr>
              <a:tr h="370734">
                <a:tc>
                  <a:txBody>
                    <a:bodyPr/>
                    <a:lstStyle/>
                    <a:p>
                      <a:pPr algn="ctr"/>
                      <a:endParaRPr lang="en-US" sz="1800" dirty="0"/>
                    </a:p>
                  </a:txBody>
                  <a:tcPr marT="45707" marB="45707"/>
                </a:tc>
                <a:tc>
                  <a:txBody>
                    <a:bodyPr/>
                    <a:lstStyle/>
                    <a:p>
                      <a:pPr algn="ctr"/>
                      <a:r>
                        <a:rPr lang="en-US" sz="1800" dirty="0" smtClean="0"/>
                        <a:t>Front-end framework</a:t>
                      </a:r>
                      <a:endParaRPr lang="en-US" sz="1800" dirty="0"/>
                    </a:p>
                  </a:txBody>
                  <a:tcPr marT="45707" marB="45707"/>
                </a:tc>
                <a:tc>
                  <a:txBody>
                    <a:bodyPr/>
                    <a:lstStyle/>
                    <a:p>
                      <a:pPr algn="ctr"/>
                      <a:r>
                        <a:rPr lang="en-US" sz="1800" dirty="0" smtClean="0"/>
                        <a:t>Bootstrap</a:t>
                      </a:r>
                      <a:endParaRPr lang="en-US" sz="1800" dirty="0"/>
                    </a:p>
                  </a:txBody>
                  <a:tcPr marT="45707" marB="45707"/>
                </a:tc>
              </a:tr>
              <a:tr h="370734">
                <a:tc>
                  <a:txBody>
                    <a:bodyPr/>
                    <a:lstStyle/>
                    <a:p>
                      <a:pPr algn="ctr"/>
                      <a:r>
                        <a:rPr lang="en-US" sz="1800" dirty="0" smtClean="0"/>
                        <a:t>3</a:t>
                      </a:r>
                      <a:endParaRPr lang="en-US" sz="1800" dirty="0"/>
                    </a:p>
                  </a:txBody>
                  <a:tcPr marT="45707" marB="45707"/>
                </a:tc>
                <a:tc>
                  <a:txBody>
                    <a:bodyPr/>
                    <a:lstStyle/>
                    <a:p>
                      <a:pPr algn="ctr"/>
                      <a:r>
                        <a:rPr kumimoji="0" lang="en-US" sz="1800" kern="1200" dirty="0" smtClean="0">
                          <a:solidFill>
                            <a:schemeClr val="dk1"/>
                          </a:solidFill>
                          <a:latin typeface="+mn-lt"/>
                          <a:ea typeface="+mn-ea"/>
                          <a:cs typeface="+mn-cs"/>
                        </a:rPr>
                        <a:t>Front End</a:t>
                      </a:r>
                      <a:endParaRPr lang="en-US" sz="1800" dirty="0"/>
                    </a:p>
                  </a:txBody>
                  <a:tcPr marT="45707" marB="45707"/>
                </a:tc>
                <a:tc>
                  <a:txBody>
                    <a:bodyPr/>
                    <a:lstStyle/>
                    <a:p>
                      <a:pPr algn="ctr"/>
                      <a:r>
                        <a:rPr kumimoji="0" lang="en-US" sz="1800" kern="1200" dirty="0" smtClean="0">
                          <a:solidFill>
                            <a:schemeClr val="dk1"/>
                          </a:solidFill>
                          <a:latin typeface="+mn-lt"/>
                          <a:ea typeface="+mn-ea"/>
                          <a:cs typeface="+mn-cs"/>
                        </a:rPr>
                        <a:t>Html,</a:t>
                      </a:r>
                      <a:r>
                        <a:rPr kumimoji="0" lang="en-US" sz="1800" kern="1200" baseline="0" dirty="0" smtClean="0">
                          <a:solidFill>
                            <a:schemeClr val="dk1"/>
                          </a:solidFill>
                          <a:latin typeface="+mn-lt"/>
                          <a:ea typeface="+mn-ea"/>
                          <a:cs typeface="+mn-cs"/>
                        </a:rPr>
                        <a:t> CSS, Java script</a:t>
                      </a:r>
                      <a:endParaRPr lang="en-US" sz="1800" dirty="0"/>
                    </a:p>
                  </a:txBody>
                  <a:tcPr marT="45707" marB="45707"/>
                </a:tc>
              </a:tr>
              <a:tr h="370734">
                <a:tc>
                  <a:txBody>
                    <a:bodyPr/>
                    <a:lstStyle/>
                    <a:p>
                      <a:pPr algn="ctr"/>
                      <a:r>
                        <a:rPr lang="en-US" sz="1800" dirty="0" smtClean="0"/>
                        <a:t>4</a:t>
                      </a:r>
                      <a:endParaRPr lang="en-US" sz="1800" dirty="0"/>
                    </a:p>
                  </a:txBody>
                  <a:tcPr marT="45707" marB="45707"/>
                </a:tc>
                <a:tc>
                  <a:txBody>
                    <a:bodyPr/>
                    <a:lstStyle/>
                    <a:p>
                      <a:pPr algn="ctr"/>
                      <a:r>
                        <a:rPr kumimoji="0" lang="en-US" sz="1800" kern="1200" dirty="0" smtClean="0">
                          <a:solidFill>
                            <a:schemeClr val="dk1"/>
                          </a:solidFill>
                          <a:latin typeface="+mn-lt"/>
                          <a:ea typeface="+mn-ea"/>
                          <a:cs typeface="+mn-cs"/>
                        </a:rPr>
                        <a:t>Back End</a:t>
                      </a:r>
                      <a:endParaRPr lang="en-US" sz="1800" dirty="0"/>
                    </a:p>
                  </a:txBody>
                  <a:tcPr marT="45707" marB="45707"/>
                </a:tc>
                <a:tc>
                  <a:txBody>
                    <a:bodyPr/>
                    <a:lstStyle/>
                    <a:p>
                      <a:pPr algn="ctr"/>
                      <a:r>
                        <a:rPr kumimoji="0" lang="en-US" sz="1800" kern="1200" dirty="0" smtClean="0">
                          <a:solidFill>
                            <a:schemeClr val="dk1"/>
                          </a:solidFill>
                          <a:latin typeface="+mn-lt"/>
                          <a:ea typeface="+mn-ea"/>
                          <a:cs typeface="+mn-cs"/>
                        </a:rPr>
                        <a:t>Db sqlite3</a:t>
                      </a:r>
                      <a:endParaRPr lang="en-US" sz="1800" dirty="0"/>
                    </a:p>
                  </a:txBody>
                  <a:tcPr marT="45707" marB="45707"/>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TotalTime>
  <Words>840</Words>
  <Application>Microsoft Office PowerPoint</Application>
  <PresentationFormat>On-screen Show (4:3)</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Book information and repository system</vt:lpstr>
      <vt:lpstr>Abstract</vt:lpstr>
      <vt:lpstr>Contents</vt:lpstr>
      <vt:lpstr>PROBLEM IN EXISTING SYSTEM </vt:lpstr>
      <vt:lpstr>PURPOSE OF THE PROJECT </vt:lpstr>
      <vt:lpstr>Modules: </vt:lpstr>
      <vt:lpstr>SOLUTION OF THESE PROBLEMS </vt:lpstr>
      <vt:lpstr>Hardware Specification: </vt:lpstr>
      <vt:lpstr>Software specification</vt:lpstr>
      <vt:lpstr>System Anlaysis: </vt:lpstr>
      <vt:lpstr>Spiral Model:</vt:lpstr>
      <vt:lpstr>Architecture:</vt:lpstr>
      <vt:lpstr>UML</vt:lpstr>
      <vt:lpstr>Usecase Diagram(USER)</vt:lpstr>
      <vt:lpstr>Usecase (admin)</vt:lpstr>
      <vt:lpstr>Class Diagram</vt:lpstr>
      <vt:lpstr>Class Diagram(admin)</vt:lpstr>
      <vt:lpstr>Sequence(User)</vt:lpstr>
      <vt:lpstr>Activity(User)</vt:lpstr>
      <vt:lpstr>Activity (admin)</vt:lpstr>
      <vt:lpstr>Sequence(admin)</vt:lpstr>
      <vt:lpstr>Statechart(User)</vt:lpstr>
      <vt:lpstr>Usecase(Admin)</vt:lpstr>
      <vt:lpstr>Conclusion</vt:lpstr>
      <vt:lpstr>Reference</vt:lpstr>
      <vt:lpstr>Future Work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buy the books stores</dc:title>
  <dc:creator>nareshit</dc:creator>
  <cp:lastModifiedBy>Nit</cp:lastModifiedBy>
  <cp:revision>26</cp:revision>
  <dcterms:created xsi:type="dcterms:W3CDTF">2016-02-08T05:10:51Z</dcterms:created>
  <dcterms:modified xsi:type="dcterms:W3CDTF">2019-02-27T04:24:06Z</dcterms:modified>
</cp:coreProperties>
</file>