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260" r:id="rId3"/>
    <p:sldId id="257" r:id="rId4"/>
    <p:sldId id="258" r:id="rId5"/>
    <p:sldId id="259" r:id="rId6"/>
    <p:sldId id="306" r:id="rId7"/>
    <p:sldId id="261" r:id="rId8"/>
    <p:sldId id="263" r:id="rId9"/>
    <p:sldId id="264" r:id="rId10"/>
    <p:sldId id="265" r:id="rId11"/>
    <p:sldId id="304" r:id="rId12"/>
    <p:sldId id="262" r:id="rId13"/>
    <p:sldId id="305" r:id="rId14"/>
    <p:sldId id="268" r:id="rId15"/>
    <p:sldId id="276" r:id="rId16"/>
    <p:sldId id="269" r:id="rId17"/>
    <p:sldId id="275" r:id="rId18"/>
    <p:sldId id="273" r:id="rId19"/>
    <p:sldId id="274" r:id="rId20"/>
    <p:sldId id="272" r:id="rId21"/>
    <p:sldId id="271" r:id="rId22"/>
    <p:sldId id="299" r:id="rId23"/>
    <p:sldId id="300" r:id="rId24"/>
    <p:sldId id="301" r:id="rId25"/>
    <p:sldId id="303" r:id="rId26"/>
    <p:sldId id="302" r:id="rId27"/>
    <p:sldId id="270" r:id="rId28"/>
    <p:sldId id="266" r:id="rId29"/>
    <p:sldId id="267" r:id="rId30"/>
    <p:sldId id="277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309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C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5847E6-39D3-45AD-80EB-7465F7EA03B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DB8B24C-E84A-43F8-9FEF-0DBDF081F2B0}">
      <dgm:prSet phldrT="[Text]"/>
      <dgm:spPr>
        <a:solidFill>
          <a:schemeClr val="accent2"/>
        </a:solidFill>
        <a:ln>
          <a:solidFill>
            <a:srgbClr val="FFC000"/>
          </a:solidFill>
        </a:ln>
      </dgm:spPr>
      <dgm:t>
        <a:bodyPr/>
        <a:lstStyle/>
        <a:p>
          <a:r>
            <a:rPr lang="en-IN" dirty="0"/>
            <a:t>Attack Surfaces</a:t>
          </a:r>
        </a:p>
      </dgm:t>
    </dgm:pt>
    <dgm:pt modelId="{08375D88-FBB4-46B5-B945-E8C786FE0E60}" type="parTrans" cxnId="{5487E3EA-EED5-4E09-8559-9DBCA8112179}">
      <dgm:prSet/>
      <dgm:spPr/>
      <dgm:t>
        <a:bodyPr/>
        <a:lstStyle/>
        <a:p>
          <a:endParaRPr lang="en-IN"/>
        </a:p>
      </dgm:t>
    </dgm:pt>
    <dgm:pt modelId="{AB73D445-157F-4CC9-BE22-54E4B619C7E3}" type="sibTrans" cxnId="{5487E3EA-EED5-4E09-8559-9DBCA8112179}">
      <dgm:prSet/>
      <dgm:spPr/>
      <dgm:t>
        <a:bodyPr/>
        <a:lstStyle/>
        <a:p>
          <a:endParaRPr lang="en-IN"/>
        </a:p>
      </dgm:t>
    </dgm:pt>
    <dgm:pt modelId="{ED6E9F5E-1B38-407E-AECC-A8C781323218}">
      <dgm:prSet phldrT="[Text]"/>
      <dgm:spPr>
        <a:solidFill>
          <a:srgbClr val="7030A0"/>
        </a:solidFill>
      </dgm:spPr>
      <dgm:t>
        <a:bodyPr/>
        <a:lstStyle/>
        <a:p>
          <a:r>
            <a:rPr lang="en-IN" dirty="0"/>
            <a:t>USB Port</a:t>
          </a:r>
        </a:p>
      </dgm:t>
    </dgm:pt>
    <dgm:pt modelId="{E926D2D8-2D69-49A6-BAB8-2F95DF4EF861}" type="parTrans" cxnId="{21131951-C5D6-4346-9D12-3F99979B740F}">
      <dgm:prSet/>
      <dgm:spPr/>
      <dgm:t>
        <a:bodyPr/>
        <a:lstStyle/>
        <a:p>
          <a:endParaRPr lang="en-IN"/>
        </a:p>
      </dgm:t>
    </dgm:pt>
    <dgm:pt modelId="{C0967EF8-EA7F-4DC1-B6CF-D749E593F93B}" type="sibTrans" cxnId="{21131951-C5D6-4346-9D12-3F99979B740F}">
      <dgm:prSet/>
      <dgm:spPr/>
      <dgm:t>
        <a:bodyPr/>
        <a:lstStyle/>
        <a:p>
          <a:endParaRPr lang="en-IN"/>
        </a:p>
      </dgm:t>
    </dgm:pt>
    <dgm:pt modelId="{B3FC91FA-F6DE-4CAA-99D1-709B46BE1CD2}">
      <dgm:prSet phldrT="[Text]"/>
      <dgm:spPr>
        <a:solidFill>
          <a:srgbClr val="00B0F0"/>
        </a:solidFill>
      </dgm:spPr>
      <dgm:t>
        <a:bodyPr/>
        <a:lstStyle/>
        <a:p>
          <a:r>
            <a:rPr lang="en-IN" dirty="0"/>
            <a:t>Applications</a:t>
          </a:r>
        </a:p>
      </dgm:t>
    </dgm:pt>
    <dgm:pt modelId="{F9FDC293-823F-43E9-B6F9-6ADA1E4297BB}" type="parTrans" cxnId="{1935162E-E6BD-4B9A-83C9-19C7B0AA4DB3}">
      <dgm:prSet/>
      <dgm:spPr/>
      <dgm:t>
        <a:bodyPr/>
        <a:lstStyle/>
        <a:p>
          <a:endParaRPr lang="en-IN"/>
        </a:p>
      </dgm:t>
    </dgm:pt>
    <dgm:pt modelId="{2571BADA-B5B5-44ED-8409-BB732E510CDD}" type="sibTrans" cxnId="{1935162E-E6BD-4B9A-83C9-19C7B0AA4DB3}">
      <dgm:prSet/>
      <dgm:spPr/>
      <dgm:t>
        <a:bodyPr/>
        <a:lstStyle/>
        <a:p>
          <a:endParaRPr lang="en-IN"/>
        </a:p>
      </dgm:t>
    </dgm:pt>
    <dgm:pt modelId="{687B4354-3F49-47EC-976F-92A147880FC3}">
      <dgm:prSet phldrT="[Text]"/>
      <dgm:spPr/>
      <dgm:t>
        <a:bodyPr/>
        <a:lstStyle/>
        <a:p>
          <a:r>
            <a:rPr lang="en-IN" dirty="0"/>
            <a:t>Multimedia Playback</a:t>
          </a:r>
        </a:p>
      </dgm:t>
    </dgm:pt>
    <dgm:pt modelId="{925299C6-36C6-40DA-BE62-90D83ED074DA}" type="parTrans" cxnId="{D756A386-7C61-4798-AC21-DC1969BBA774}">
      <dgm:prSet/>
      <dgm:spPr/>
      <dgm:t>
        <a:bodyPr/>
        <a:lstStyle/>
        <a:p>
          <a:endParaRPr lang="en-IN"/>
        </a:p>
      </dgm:t>
    </dgm:pt>
    <dgm:pt modelId="{F87799A5-36E4-4D09-86D8-21E9319EE416}" type="sibTrans" cxnId="{D756A386-7C61-4798-AC21-DC1969BBA774}">
      <dgm:prSet/>
      <dgm:spPr/>
      <dgm:t>
        <a:bodyPr/>
        <a:lstStyle/>
        <a:p>
          <a:endParaRPr lang="en-IN"/>
        </a:p>
      </dgm:t>
    </dgm:pt>
    <dgm:pt modelId="{CCD606D9-B164-47C4-8BE7-D04EE7D31A92}">
      <dgm:prSet phldrT="[Text]"/>
      <dgm:spPr>
        <a:solidFill>
          <a:srgbClr val="7030A0"/>
        </a:solidFill>
      </dgm:spPr>
      <dgm:t>
        <a:bodyPr/>
        <a:lstStyle/>
        <a:p>
          <a:r>
            <a:rPr lang="en-IN" dirty="0"/>
            <a:t>Wireless Communication</a:t>
          </a:r>
        </a:p>
      </dgm:t>
    </dgm:pt>
    <dgm:pt modelId="{5E8025EE-C76E-4FBC-BBE1-200D72D9D64E}" type="parTrans" cxnId="{2EAD2CF3-C454-4D1C-8AC3-9101EE20BB4F}">
      <dgm:prSet/>
      <dgm:spPr/>
      <dgm:t>
        <a:bodyPr/>
        <a:lstStyle/>
        <a:p>
          <a:endParaRPr lang="en-IN"/>
        </a:p>
      </dgm:t>
    </dgm:pt>
    <dgm:pt modelId="{94CD0D80-8E29-4F3D-8B3A-E2B84461281E}" type="sibTrans" cxnId="{2EAD2CF3-C454-4D1C-8AC3-9101EE20BB4F}">
      <dgm:prSet/>
      <dgm:spPr/>
      <dgm:t>
        <a:bodyPr/>
        <a:lstStyle/>
        <a:p>
          <a:endParaRPr lang="en-IN"/>
        </a:p>
      </dgm:t>
    </dgm:pt>
    <dgm:pt modelId="{EEC413A2-9543-4877-B91A-A3B18B38864A}">
      <dgm:prSet phldrT="[Text]"/>
      <dgm:spPr>
        <a:solidFill>
          <a:srgbClr val="FF0000"/>
        </a:solidFill>
      </dgm:spPr>
      <dgm:t>
        <a:bodyPr/>
        <a:lstStyle/>
        <a:p>
          <a:r>
            <a:rPr lang="en-IN" dirty="0"/>
            <a:t>External Diagnostic Interface</a:t>
          </a:r>
        </a:p>
      </dgm:t>
    </dgm:pt>
    <dgm:pt modelId="{B7ADF081-1E68-451E-9C1C-C54785340273}" type="parTrans" cxnId="{DC3EA4D5-224F-4DE7-9BA9-EB07C327EAE2}">
      <dgm:prSet/>
      <dgm:spPr/>
      <dgm:t>
        <a:bodyPr/>
        <a:lstStyle/>
        <a:p>
          <a:endParaRPr lang="en-IN"/>
        </a:p>
      </dgm:t>
    </dgm:pt>
    <dgm:pt modelId="{135BC98D-334C-4DE6-80DB-A1CD0E6FDC80}" type="sibTrans" cxnId="{DC3EA4D5-224F-4DE7-9BA9-EB07C327EAE2}">
      <dgm:prSet/>
      <dgm:spPr/>
      <dgm:t>
        <a:bodyPr/>
        <a:lstStyle/>
        <a:p>
          <a:endParaRPr lang="en-IN"/>
        </a:p>
      </dgm:t>
    </dgm:pt>
    <dgm:pt modelId="{62FF0211-AF77-478B-A7C3-2A20119A0445}" type="pres">
      <dgm:prSet presAssocID="{C45847E6-39D3-45AD-80EB-7465F7EA03B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677E835-B3D3-4EF6-911D-3D2EE51D340B}" type="pres">
      <dgm:prSet presAssocID="{8DB8B24C-E84A-43F8-9FEF-0DBDF081F2B0}" presName="hierRoot1" presStyleCnt="0">
        <dgm:presLayoutVars>
          <dgm:hierBranch val="init"/>
        </dgm:presLayoutVars>
      </dgm:prSet>
      <dgm:spPr/>
    </dgm:pt>
    <dgm:pt modelId="{C83CFCB2-65CB-4B18-991D-B4CFAF426FC2}" type="pres">
      <dgm:prSet presAssocID="{8DB8B24C-E84A-43F8-9FEF-0DBDF081F2B0}" presName="rootComposite1" presStyleCnt="0"/>
      <dgm:spPr/>
    </dgm:pt>
    <dgm:pt modelId="{F8884809-1EEA-4C72-B1C6-7DDD2B5894C9}" type="pres">
      <dgm:prSet presAssocID="{8DB8B24C-E84A-43F8-9FEF-0DBDF081F2B0}" presName="rootText1" presStyleLbl="node0" presStyleIdx="0" presStyleCnt="1">
        <dgm:presLayoutVars>
          <dgm:chPref val="3"/>
        </dgm:presLayoutVars>
      </dgm:prSet>
      <dgm:spPr/>
    </dgm:pt>
    <dgm:pt modelId="{BA6A22F6-1C96-4547-B9F3-869F30E8D346}" type="pres">
      <dgm:prSet presAssocID="{8DB8B24C-E84A-43F8-9FEF-0DBDF081F2B0}" presName="rootConnector1" presStyleLbl="node1" presStyleIdx="0" presStyleCnt="0"/>
      <dgm:spPr/>
    </dgm:pt>
    <dgm:pt modelId="{37872612-ABD3-4855-9B64-75B0A5068282}" type="pres">
      <dgm:prSet presAssocID="{8DB8B24C-E84A-43F8-9FEF-0DBDF081F2B0}" presName="hierChild2" presStyleCnt="0"/>
      <dgm:spPr/>
    </dgm:pt>
    <dgm:pt modelId="{E0D40AC6-4EDF-427C-8A74-C18307669F37}" type="pres">
      <dgm:prSet presAssocID="{E926D2D8-2D69-49A6-BAB8-2F95DF4EF861}" presName="Name37" presStyleLbl="parChTrans1D2" presStyleIdx="0" presStyleCnt="5"/>
      <dgm:spPr/>
    </dgm:pt>
    <dgm:pt modelId="{B951630B-2F1B-43ED-8DC9-A1B1DC76F66C}" type="pres">
      <dgm:prSet presAssocID="{ED6E9F5E-1B38-407E-AECC-A8C781323218}" presName="hierRoot2" presStyleCnt="0">
        <dgm:presLayoutVars>
          <dgm:hierBranch val="init"/>
        </dgm:presLayoutVars>
      </dgm:prSet>
      <dgm:spPr/>
    </dgm:pt>
    <dgm:pt modelId="{FCD272A0-09DC-469E-8D61-5AEED7A14A81}" type="pres">
      <dgm:prSet presAssocID="{ED6E9F5E-1B38-407E-AECC-A8C781323218}" presName="rootComposite" presStyleCnt="0"/>
      <dgm:spPr/>
    </dgm:pt>
    <dgm:pt modelId="{F94A398E-E190-4BD7-BFAC-76AE38A33DBD}" type="pres">
      <dgm:prSet presAssocID="{ED6E9F5E-1B38-407E-AECC-A8C781323218}" presName="rootText" presStyleLbl="node2" presStyleIdx="0" presStyleCnt="5">
        <dgm:presLayoutVars>
          <dgm:chPref val="3"/>
        </dgm:presLayoutVars>
      </dgm:prSet>
      <dgm:spPr/>
    </dgm:pt>
    <dgm:pt modelId="{23918561-7B7E-4CCF-A88C-063C91CD39F4}" type="pres">
      <dgm:prSet presAssocID="{ED6E9F5E-1B38-407E-AECC-A8C781323218}" presName="rootConnector" presStyleLbl="node2" presStyleIdx="0" presStyleCnt="5"/>
      <dgm:spPr/>
    </dgm:pt>
    <dgm:pt modelId="{4B230008-7754-4F30-AE08-5FC351FBDD2C}" type="pres">
      <dgm:prSet presAssocID="{ED6E9F5E-1B38-407E-AECC-A8C781323218}" presName="hierChild4" presStyleCnt="0"/>
      <dgm:spPr/>
    </dgm:pt>
    <dgm:pt modelId="{6621938F-9C85-444F-AC06-5F39F76001F0}" type="pres">
      <dgm:prSet presAssocID="{ED6E9F5E-1B38-407E-AECC-A8C781323218}" presName="hierChild5" presStyleCnt="0"/>
      <dgm:spPr/>
    </dgm:pt>
    <dgm:pt modelId="{FC9B141C-15D4-4F3A-9828-E39739ABD12F}" type="pres">
      <dgm:prSet presAssocID="{F9FDC293-823F-43E9-B6F9-6ADA1E4297BB}" presName="Name37" presStyleLbl="parChTrans1D2" presStyleIdx="1" presStyleCnt="5"/>
      <dgm:spPr/>
    </dgm:pt>
    <dgm:pt modelId="{584AA419-1F3B-49B2-A993-1ACC704B556C}" type="pres">
      <dgm:prSet presAssocID="{B3FC91FA-F6DE-4CAA-99D1-709B46BE1CD2}" presName="hierRoot2" presStyleCnt="0">
        <dgm:presLayoutVars>
          <dgm:hierBranch val="init"/>
        </dgm:presLayoutVars>
      </dgm:prSet>
      <dgm:spPr/>
    </dgm:pt>
    <dgm:pt modelId="{32C13E02-AB5B-4632-948C-A3E695C284AF}" type="pres">
      <dgm:prSet presAssocID="{B3FC91FA-F6DE-4CAA-99D1-709B46BE1CD2}" presName="rootComposite" presStyleCnt="0"/>
      <dgm:spPr/>
    </dgm:pt>
    <dgm:pt modelId="{1F015A79-94CF-4A8D-B111-E5EF11148AB2}" type="pres">
      <dgm:prSet presAssocID="{B3FC91FA-F6DE-4CAA-99D1-709B46BE1CD2}" presName="rootText" presStyleLbl="node2" presStyleIdx="1" presStyleCnt="5">
        <dgm:presLayoutVars>
          <dgm:chPref val="3"/>
        </dgm:presLayoutVars>
      </dgm:prSet>
      <dgm:spPr/>
    </dgm:pt>
    <dgm:pt modelId="{FC52DF20-30D6-4807-B79E-592B59797FF4}" type="pres">
      <dgm:prSet presAssocID="{B3FC91FA-F6DE-4CAA-99D1-709B46BE1CD2}" presName="rootConnector" presStyleLbl="node2" presStyleIdx="1" presStyleCnt="5"/>
      <dgm:spPr/>
    </dgm:pt>
    <dgm:pt modelId="{1F845669-F2F2-4584-8C0B-21E687891948}" type="pres">
      <dgm:prSet presAssocID="{B3FC91FA-F6DE-4CAA-99D1-709B46BE1CD2}" presName="hierChild4" presStyleCnt="0"/>
      <dgm:spPr/>
    </dgm:pt>
    <dgm:pt modelId="{B5FBBE66-1C83-405D-9936-39C618566C78}" type="pres">
      <dgm:prSet presAssocID="{B3FC91FA-F6DE-4CAA-99D1-709B46BE1CD2}" presName="hierChild5" presStyleCnt="0"/>
      <dgm:spPr/>
    </dgm:pt>
    <dgm:pt modelId="{864B35B4-FDD5-42E4-9A36-DB2C9529A77C}" type="pres">
      <dgm:prSet presAssocID="{925299C6-36C6-40DA-BE62-90D83ED074DA}" presName="Name37" presStyleLbl="parChTrans1D2" presStyleIdx="2" presStyleCnt="5"/>
      <dgm:spPr/>
    </dgm:pt>
    <dgm:pt modelId="{0502325D-5748-4C92-A2BF-9544D8931244}" type="pres">
      <dgm:prSet presAssocID="{687B4354-3F49-47EC-976F-92A147880FC3}" presName="hierRoot2" presStyleCnt="0">
        <dgm:presLayoutVars>
          <dgm:hierBranch val="init"/>
        </dgm:presLayoutVars>
      </dgm:prSet>
      <dgm:spPr/>
    </dgm:pt>
    <dgm:pt modelId="{0E122A9A-A79D-47BC-9CAD-22438813AB4F}" type="pres">
      <dgm:prSet presAssocID="{687B4354-3F49-47EC-976F-92A147880FC3}" presName="rootComposite" presStyleCnt="0"/>
      <dgm:spPr/>
    </dgm:pt>
    <dgm:pt modelId="{0A4DC002-CBC6-496F-9A6C-99F438ECB51B}" type="pres">
      <dgm:prSet presAssocID="{687B4354-3F49-47EC-976F-92A147880FC3}" presName="rootText" presStyleLbl="node2" presStyleIdx="2" presStyleCnt="5">
        <dgm:presLayoutVars>
          <dgm:chPref val="3"/>
        </dgm:presLayoutVars>
      </dgm:prSet>
      <dgm:spPr/>
    </dgm:pt>
    <dgm:pt modelId="{D26951E9-1F32-4972-951C-C79E4D1A83DD}" type="pres">
      <dgm:prSet presAssocID="{687B4354-3F49-47EC-976F-92A147880FC3}" presName="rootConnector" presStyleLbl="node2" presStyleIdx="2" presStyleCnt="5"/>
      <dgm:spPr/>
    </dgm:pt>
    <dgm:pt modelId="{E8529182-EF2C-4569-BB0E-28B352DE6AC1}" type="pres">
      <dgm:prSet presAssocID="{687B4354-3F49-47EC-976F-92A147880FC3}" presName="hierChild4" presStyleCnt="0"/>
      <dgm:spPr/>
    </dgm:pt>
    <dgm:pt modelId="{954706B6-1804-4977-9BB5-FA8D846C38A0}" type="pres">
      <dgm:prSet presAssocID="{687B4354-3F49-47EC-976F-92A147880FC3}" presName="hierChild5" presStyleCnt="0"/>
      <dgm:spPr/>
    </dgm:pt>
    <dgm:pt modelId="{DCDAE5DB-7BE7-420D-8F58-15F2C0751761}" type="pres">
      <dgm:prSet presAssocID="{5E8025EE-C76E-4FBC-BBE1-200D72D9D64E}" presName="Name37" presStyleLbl="parChTrans1D2" presStyleIdx="3" presStyleCnt="5"/>
      <dgm:spPr/>
    </dgm:pt>
    <dgm:pt modelId="{82E50C96-3D43-4308-891F-8A15D8D9EAD1}" type="pres">
      <dgm:prSet presAssocID="{CCD606D9-B164-47C4-8BE7-D04EE7D31A92}" presName="hierRoot2" presStyleCnt="0">
        <dgm:presLayoutVars>
          <dgm:hierBranch val="init"/>
        </dgm:presLayoutVars>
      </dgm:prSet>
      <dgm:spPr/>
    </dgm:pt>
    <dgm:pt modelId="{581FB966-B77B-477A-82D6-025B5F5A6802}" type="pres">
      <dgm:prSet presAssocID="{CCD606D9-B164-47C4-8BE7-D04EE7D31A92}" presName="rootComposite" presStyleCnt="0"/>
      <dgm:spPr/>
    </dgm:pt>
    <dgm:pt modelId="{3351E131-2674-4C27-BC9F-76C223617BBA}" type="pres">
      <dgm:prSet presAssocID="{CCD606D9-B164-47C4-8BE7-D04EE7D31A92}" presName="rootText" presStyleLbl="node2" presStyleIdx="3" presStyleCnt="5" custScaleY="104219">
        <dgm:presLayoutVars>
          <dgm:chPref val="3"/>
        </dgm:presLayoutVars>
      </dgm:prSet>
      <dgm:spPr/>
    </dgm:pt>
    <dgm:pt modelId="{A394273C-091E-411F-AF65-A5EEA3D5AE5F}" type="pres">
      <dgm:prSet presAssocID="{CCD606D9-B164-47C4-8BE7-D04EE7D31A92}" presName="rootConnector" presStyleLbl="node2" presStyleIdx="3" presStyleCnt="5"/>
      <dgm:spPr/>
    </dgm:pt>
    <dgm:pt modelId="{FFA81BE9-4766-47DE-A9BC-BF20EF4CA762}" type="pres">
      <dgm:prSet presAssocID="{CCD606D9-B164-47C4-8BE7-D04EE7D31A92}" presName="hierChild4" presStyleCnt="0"/>
      <dgm:spPr/>
    </dgm:pt>
    <dgm:pt modelId="{DA6BED39-57DD-444C-8117-5C4DE38EF255}" type="pres">
      <dgm:prSet presAssocID="{CCD606D9-B164-47C4-8BE7-D04EE7D31A92}" presName="hierChild5" presStyleCnt="0"/>
      <dgm:spPr/>
    </dgm:pt>
    <dgm:pt modelId="{6534A43A-41E4-40BA-87A4-739EB17CAEAC}" type="pres">
      <dgm:prSet presAssocID="{B7ADF081-1E68-451E-9C1C-C54785340273}" presName="Name37" presStyleLbl="parChTrans1D2" presStyleIdx="4" presStyleCnt="5"/>
      <dgm:spPr/>
    </dgm:pt>
    <dgm:pt modelId="{721D5A76-D48B-4C67-9A8B-F9F0DD38DA15}" type="pres">
      <dgm:prSet presAssocID="{EEC413A2-9543-4877-B91A-A3B18B38864A}" presName="hierRoot2" presStyleCnt="0">
        <dgm:presLayoutVars>
          <dgm:hierBranch val="init"/>
        </dgm:presLayoutVars>
      </dgm:prSet>
      <dgm:spPr/>
    </dgm:pt>
    <dgm:pt modelId="{D5094E5D-477E-403E-8350-DC92A7E6117A}" type="pres">
      <dgm:prSet presAssocID="{EEC413A2-9543-4877-B91A-A3B18B38864A}" presName="rootComposite" presStyleCnt="0"/>
      <dgm:spPr/>
    </dgm:pt>
    <dgm:pt modelId="{A2AB8437-53E1-48A3-8CBA-E6E3BB8DB311}" type="pres">
      <dgm:prSet presAssocID="{EEC413A2-9543-4877-B91A-A3B18B38864A}" presName="rootText" presStyleLbl="node2" presStyleIdx="4" presStyleCnt="5">
        <dgm:presLayoutVars>
          <dgm:chPref val="3"/>
        </dgm:presLayoutVars>
      </dgm:prSet>
      <dgm:spPr/>
    </dgm:pt>
    <dgm:pt modelId="{98F7B505-E4D8-475E-B6AA-B36AD910C36B}" type="pres">
      <dgm:prSet presAssocID="{EEC413A2-9543-4877-B91A-A3B18B38864A}" presName="rootConnector" presStyleLbl="node2" presStyleIdx="4" presStyleCnt="5"/>
      <dgm:spPr/>
    </dgm:pt>
    <dgm:pt modelId="{C1B5A996-80C7-4F61-8AB7-958F8E2BCC80}" type="pres">
      <dgm:prSet presAssocID="{EEC413A2-9543-4877-B91A-A3B18B38864A}" presName="hierChild4" presStyleCnt="0"/>
      <dgm:spPr/>
    </dgm:pt>
    <dgm:pt modelId="{A4A20CE7-6FA7-4A92-9869-D5575C279A8A}" type="pres">
      <dgm:prSet presAssocID="{EEC413A2-9543-4877-B91A-A3B18B38864A}" presName="hierChild5" presStyleCnt="0"/>
      <dgm:spPr/>
    </dgm:pt>
    <dgm:pt modelId="{03A4905A-9D43-4751-BBDF-89518CA19C75}" type="pres">
      <dgm:prSet presAssocID="{8DB8B24C-E84A-43F8-9FEF-0DBDF081F2B0}" presName="hierChild3" presStyleCnt="0"/>
      <dgm:spPr/>
    </dgm:pt>
  </dgm:ptLst>
  <dgm:cxnLst>
    <dgm:cxn modelId="{75CD781F-2C7B-45DF-A047-36255E5ECDC8}" type="presOf" srcId="{B3FC91FA-F6DE-4CAA-99D1-709B46BE1CD2}" destId="{1F015A79-94CF-4A8D-B111-E5EF11148AB2}" srcOrd="0" destOrd="0" presId="urn:microsoft.com/office/officeart/2005/8/layout/orgChart1"/>
    <dgm:cxn modelId="{1935162E-E6BD-4B9A-83C9-19C7B0AA4DB3}" srcId="{8DB8B24C-E84A-43F8-9FEF-0DBDF081F2B0}" destId="{B3FC91FA-F6DE-4CAA-99D1-709B46BE1CD2}" srcOrd="1" destOrd="0" parTransId="{F9FDC293-823F-43E9-B6F9-6ADA1E4297BB}" sibTransId="{2571BADA-B5B5-44ED-8409-BB732E510CDD}"/>
    <dgm:cxn modelId="{D4663C34-4867-480F-A2E9-AC9F8F81A042}" type="presOf" srcId="{B3FC91FA-F6DE-4CAA-99D1-709B46BE1CD2}" destId="{FC52DF20-30D6-4807-B79E-592B59797FF4}" srcOrd="1" destOrd="0" presId="urn:microsoft.com/office/officeart/2005/8/layout/orgChart1"/>
    <dgm:cxn modelId="{8282DF61-D9D0-41BF-AA19-08ABE0EDBD59}" type="presOf" srcId="{687B4354-3F49-47EC-976F-92A147880FC3}" destId="{D26951E9-1F32-4972-951C-C79E4D1A83DD}" srcOrd="1" destOrd="0" presId="urn:microsoft.com/office/officeart/2005/8/layout/orgChart1"/>
    <dgm:cxn modelId="{A9C40442-7856-4A5A-A144-6B1EB226CF6E}" type="presOf" srcId="{ED6E9F5E-1B38-407E-AECC-A8C781323218}" destId="{F94A398E-E190-4BD7-BFAC-76AE38A33DBD}" srcOrd="0" destOrd="0" presId="urn:microsoft.com/office/officeart/2005/8/layout/orgChart1"/>
    <dgm:cxn modelId="{E37FAD45-6114-4BA4-B9CC-AF58C376726E}" type="presOf" srcId="{8DB8B24C-E84A-43F8-9FEF-0DBDF081F2B0}" destId="{F8884809-1EEA-4C72-B1C6-7DDD2B5894C9}" srcOrd="0" destOrd="0" presId="urn:microsoft.com/office/officeart/2005/8/layout/orgChart1"/>
    <dgm:cxn modelId="{D901CE6E-2FF0-4289-A8E6-581AE57DC521}" type="presOf" srcId="{F9FDC293-823F-43E9-B6F9-6ADA1E4297BB}" destId="{FC9B141C-15D4-4F3A-9828-E39739ABD12F}" srcOrd="0" destOrd="0" presId="urn:microsoft.com/office/officeart/2005/8/layout/orgChart1"/>
    <dgm:cxn modelId="{21131951-C5D6-4346-9D12-3F99979B740F}" srcId="{8DB8B24C-E84A-43F8-9FEF-0DBDF081F2B0}" destId="{ED6E9F5E-1B38-407E-AECC-A8C781323218}" srcOrd="0" destOrd="0" parTransId="{E926D2D8-2D69-49A6-BAB8-2F95DF4EF861}" sibTransId="{C0967EF8-EA7F-4DC1-B6CF-D749E593F93B}"/>
    <dgm:cxn modelId="{3FDB3673-7887-4A85-BE30-F80BF1D415CE}" type="presOf" srcId="{925299C6-36C6-40DA-BE62-90D83ED074DA}" destId="{864B35B4-FDD5-42E4-9A36-DB2C9529A77C}" srcOrd="0" destOrd="0" presId="urn:microsoft.com/office/officeart/2005/8/layout/orgChart1"/>
    <dgm:cxn modelId="{D756A386-7C61-4798-AC21-DC1969BBA774}" srcId="{8DB8B24C-E84A-43F8-9FEF-0DBDF081F2B0}" destId="{687B4354-3F49-47EC-976F-92A147880FC3}" srcOrd="2" destOrd="0" parTransId="{925299C6-36C6-40DA-BE62-90D83ED074DA}" sibTransId="{F87799A5-36E4-4D09-86D8-21E9319EE416}"/>
    <dgm:cxn modelId="{EB1CA298-B93A-48DA-99B8-5EF590444B64}" type="presOf" srcId="{EEC413A2-9543-4877-B91A-A3B18B38864A}" destId="{98F7B505-E4D8-475E-B6AA-B36AD910C36B}" srcOrd="1" destOrd="0" presId="urn:microsoft.com/office/officeart/2005/8/layout/orgChart1"/>
    <dgm:cxn modelId="{323350B8-2661-4B4C-BE4C-84AC7E6A05EB}" type="presOf" srcId="{8DB8B24C-E84A-43F8-9FEF-0DBDF081F2B0}" destId="{BA6A22F6-1C96-4547-B9F3-869F30E8D346}" srcOrd="1" destOrd="0" presId="urn:microsoft.com/office/officeart/2005/8/layout/orgChart1"/>
    <dgm:cxn modelId="{B81CD0BA-7273-4D12-ABA7-E2E66EF997AB}" type="presOf" srcId="{EEC413A2-9543-4877-B91A-A3B18B38864A}" destId="{A2AB8437-53E1-48A3-8CBA-E6E3BB8DB311}" srcOrd="0" destOrd="0" presId="urn:microsoft.com/office/officeart/2005/8/layout/orgChart1"/>
    <dgm:cxn modelId="{7621ABBD-44EB-402B-B5B4-4F66A6A7ED6D}" type="presOf" srcId="{ED6E9F5E-1B38-407E-AECC-A8C781323218}" destId="{23918561-7B7E-4CCF-A88C-063C91CD39F4}" srcOrd="1" destOrd="0" presId="urn:microsoft.com/office/officeart/2005/8/layout/orgChart1"/>
    <dgm:cxn modelId="{DF5302C6-0AA5-4D9F-99B2-72D4571E594B}" type="presOf" srcId="{B7ADF081-1E68-451E-9C1C-C54785340273}" destId="{6534A43A-41E4-40BA-87A4-739EB17CAEAC}" srcOrd="0" destOrd="0" presId="urn:microsoft.com/office/officeart/2005/8/layout/orgChart1"/>
    <dgm:cxn modelId="{6CD7E8CA-42CA-40AC-9352-59C18AC212BD}" type="presOf" srcId="{CCD606D9-B164-47C4-8BE7-D04EE7D31A92}" destId="{3351E131-2674-4C27-BC9F-76C223617BBA}" srcOrd="0" destOrd="0" presId="urn:microsoft.com/office/officeart/2005/8/layout/orgChart1"/>
    <dgm:cxn modelId="{DC3EA4D5-224F-4DE7-9BA9-EB07C327EAE2}" srcId="{8DB8B24C-E84A-43F8-9FEF-0DBDF081F2B0}" destId="{EEC413A2-9543-4877-B91A-A3B18B38864A}" srcOrd="4" destOrd="0" parTransId="{B7ADF081-1E68-451E-9C1C-C54785340273}" sibTransId="{135BC98D-334C-4DE6-80DB-A1CD0E6FDC80}"/>
    <dgm:cxn modelId="{9DA192E9-42B7-4D7D-BFBD-30B43CE464C2}" type="presOf" srcId="{687B4354-3F49-47EC-976F-92A147880FC3}" destId="{0A4DC002-CBC6-496F-9A6C-99F438ECB51B}" srcOrd="0" destOrd="0" presId="urn:microsoft.com/office/officeart/2005/8/layout/orgChart1"/>
    <dgm:cxn modelId="{5487E3EA-EED5-4E09-8559-9DBCA8112179}" srcId="{C45847E6-39D3-45AD-80EB-7465F7EA03BB}" destId="{8DB8B24C-E84A-43F8-9FEF-0DBDF081F2B0}" srcOrd="0" destOrd="0" parTransId="{08375D88-FBB4-46B5-B945-E8C786FE0E60}" sibTransId="{AB73D445-157F-4CC9-BE22-54E4B619C7E3}"/>
    <dgm:cxn modelId="{16382FEC-9B9B-4A34-9AEF-5E9F6B4D66A1}" type="presOf" srcId="{C45847E6-39D3-45AD-80EB-7465F7EA03BB}" destId="{62FF0211-AF77-478B-A7C3-2A20119A0445}" srcOrd="0" destOrd="0" presId="urn:microsoft.com/office/officeart/2005/8/layout/orgChart1"/>
    <dgm:cxn modelId="{969B07EF-A391-4F84-9F2F-E128C88C7E6D}" type="presOf" srcId="{E926D2D8-2D69-49A6-BAB8-2F95DF4EF861}" destId="{E0D40AC6-4EDF-427C-8A74-C18307669F37}" srcOrd="0" destOrd="0" presId="urn:microsoft.com/office/officeart/2005/8/layout/orgChart1"/>
    <dgm:cxn modelId="{B8A27DEF-F1D2-4377-8A81-FDBA33801633}" type="presOf" srcId="{CCD606D9-B164-47C4-8BE7-D04EE7D31A92}" destId="{A394273C-091E-411F-AF65-A5EEA3D5AE5F}" srcOrd="1" destOrd="0" presId="urn:microsoft.com/office/officeart/2005/8/layout/orgChart1"/>
    <dgm:cxn modelId="{0DFB36F2-3E30-46A0-9761-8733D5E7F22C}" type="presOf" srcId="{5E8025EE-C76E-4FBC-BBE1-200D72D9D64E}" destId="{DCDAE5DB-7BE7-420D-8F58-15F2C0751761}" srcOrd="0" destOrd="0" presId="urn:microsoft.com/office/officeart/2005/8/layout/orgChart1"/>
    <dgm:cxn modelId="{2EAD2CF3-C454-4D1C-8AC3-9101EE20BB4F}" srcId="{8DB8B24C-E84A-43F8-9FEF-0DBDF081F2B0}" destId="{CCD606D9-B164-47C4-8BE7-D04EE7D31A92}" srcOrd="3" destOrd="0" parTransId="{5E8025EE-C76E-4FBC-BBE1-200D72D9D64E}" sibTransId="{94CD0D80-8E29-4F3D-8B3A-E2B84461281E}"/>
    <dgm:cxn modelId="{3CA49103-D01E-4644-961F-47D2B21B8E2E}" type="presParOf" srcId="{62FF0211-AF77-478B-A7C3-2A20119A0445}" destId="{3677E835-B3D3-4EF6-911D-3D2EE51D340B}" srcOrd="0" destOrd="0" presId="urn:microsoft.com/office/officeart/2005/8/layout/orgChart1"/>
    <dgm:cxn modelId="{781905A1-7011-4CB8-9A28-E068DC8B4D45}" type="presParOf" srcId="{3677E835-B3D3-4EF6-911D-3D2EE51D340B}" destId="{C83CFCB2-65CB-4B18-991D-B4CFAF426FC2}" srcOrd="0" destOrd="0" presId="urn:microsoft.com/office/officeart/2005/8/layout/orgChart1"/>
    <dgm:cxn modelId="{71994E5F-63FB-4AB0-BF3D-CE992293D7C2}" type="presParOf" srcId="{C83CFCB2-65CB-4B18-991D-B4CFAF426FC2}" destId="{F8884809-1EEA-4C72-B1C6-7DDD2B5894C9}" srcOrd="0" destOrd="0" presId="urn:microsoft.com/office/officeart/2005/8/layout/orgChart1"/>
    <dgm:cxn modelId="{B3F8AD50-197C-41BD-9356-EDA318576804}" type="presParOf" srcId="{C83CFCB2-65CB-4B18-991D-B4CFAF426FC2}" destId="{BA6A22F6-1C96-4547-B9F3-869F30E8D346}" srcOrd="1" destOrd="0" presId="urn:microsoft.com/office/officeart/2005/8/layout/orgChart1"/>
    <dgm:cxn modelId="{CEADA5D7-2827-4CDA-9E3B-5C874EA20244}" type="presParOf" srcId="{3677E835-B3D3-4EF6-911D-3D2EE51D340B}" destId="{37872612-ABD3-4855-9B64-75B0A5068282}" srcOrd="1" destOrd="0" presId="urn:microsoft.com/office/officeart/2005/8/layout/orgChart1"/>
    <dgm:cxn modelId="{8E14420D-7AC6-4533-B983-14CC71CC5F9A}" type="presParOf" srcId="{37872612-ABD3-4855-9B64-75B0A5068282}" destId="{E0D40AC6-4EDF-427C-8A74-C18307669F37}" srcOrd="0" destOrd="0" presId="urn:microsoft.com/office/officeart/2005/8/layout/orgChart1"/>
    <dgm:cxn modelId="{A2A2151E-3BD3-48F9-BC28-AE92BD0C1C5F}" type="presParOf" srcId="{37872612-ABD3-4855-9B64-75B0A5068282}" destId="{B951630B-2F1B-43ED-8DC9-A1B1DC76F66C}" srcOrd="1" destOrd="0" presId="urn:microsoft.com/office/officeart/2005/8/layout/orgChart1"/>
    <dgm:cxn modelId="{64439524-8A5D-4456-88F2-709DFC7146CD}" type="presParOf" srcId="{B951630B-2F1B-43ED-8DC9-A1B1DC76F66C}" destId="{FCD272A0-09DC-469E-8D61-5AEED7A14A81}" srcOrd="0" destOrd="0" presId="urn:microsoft.com/office/officeart/2005/8/layout/orgChart1"/>
    <dgm:cxn modelId="{86C6606A-F9C6-4E5D-B75A-4B2DE7B512DF}" type="presParOf" srcId="{FCD272A0-09DC-469E-8D61-5AEED7A14A81}" destId="{F94A398E-E190-4BD7-BFAC-76AE38A33DBD}" srcOrd="0" destOrd="0" presId="urn:microsoft.com/office/officeart/2005/8/layout/orgChart1"/>
    <dgm:cxn modelId="{C1AEC4C2-F324-4782-8289-6F584195BC84}" type="presParOf" srcId="{FCD272A0-09DC-469E-8D61-5AEED7A14A81}" destId="{23918561-7B7E-4CCF-A88C-063C91CD39F4}" srcOrd="1" destOrd="0" presId="urn:microsoft.com/office/officeart/2005/8/layout/orgChart1"/>
    <dgm:cxn modelId="{0CE62EDD-09DC-44B1-8B46-EA0FA18A4F9B}" type="presParOf" srcId="{B951630B-2F1B-43ED-8DC9-A1B1DC76F66C}" destId="{4B230008-7754-4F30-AE08-5FC351FBDD2C}" srcOrd="1" destOrd="0" presId="urn:microsoft.com/office/officeart/2005/8/layout/orgChart1"/>
    <dgm:cxn modelId="{8683A622-F3B5-4E54-8A7C-2F97F64754B7}" type="presParOf" srcId="{B951630B-2F1B-43ED-8DC9-A1B1DC76F66C}" destId="{6621938F-9C85-444F-AC06-5F39F76001F0}" srcOrd="2" destOrd="0" presId="urn:microsoft.com/office/officeart/2005/8/layout/orgChart1"/>
    <dgm:cxn modelId="{EB7AE337-0924-4A30-ADC9-839B3FF96AC4}" type="presParOf" srcId="{37872612-ABD3-4855-9B64-75B0A5068282}" destId="{FC9B141C-15D4-4F3A-9828-E39739ABD12F}" srcOrd="2" destOrd="0" presId="urn:microsoft.com/office/officeart/2005/8/layout/orgChart1"/>
    <dgm:cxn modelId="{536CC51E-3663-4A82-8B3E-F3C75684D186}" type="presParOf" srcId="{37872612-ABD3-4855-9B64-75B0A5068282}" destId="{584AA419-1F3B-49B2-A993-1ACC704B556C}" srcOrd="3" destOrd="0" presId="urn:microsoft.com/office/officeart/2005/8/layout/orgChart1"/>
    <dgm:cxn modelId="{0AF9EDB6-7116-4929-9EB4-50F21E19C3D9}" type="presParOf" srcId="{584AA419-1F3B-49B2-A993-1ACC704B556C}" destId="{32C13E02-AB5B-4632-948C-A3E695C284AF}" srcOrd="0" destOrd="0" presId="urn:microsoft.com/office/officeart/2005/8/layout/orgChart1"/>
    <dgm:cxn modelId="{0B9E1843-9F28-425D-9A23-90D73C0149FD}" type="presParOf" srcId="{32C13E02-AB5B-4632-948C-A3E695C284AF}" destId="{1F015A79-94CF-4A8D-B111-E5EF11148AB2}" srcOrd="0" destOrd="0" presId="urn:microsoft.com/office/officeart/2005/8/layout/orgChart1"/>
    <dgm:cxn modelId="{1A956499-2769-46B9-96C6-7BEC4F4361BD}" type="presParOf" srcId="{32C13E02-AB5B-4632-948C-A3E695C284AF}" destId="{FC52DF20-30D6-4807-B79E-592B59797FF4}" srcOrd="1" destOrd="0" presId="urn:microsoft.com/office/officeart/2005/8/layout/orgChart1"/>
    <dgm:cxn modelId="{7E82D268-1D81-4C38-811E-2DEEB6F15328}" type="presParOf" srcId="{584AA419-1F3B-49B2-A993-1ACC704B556C}" destId="{1F845669-F2F2-4584-8C0B-21E687891948}" srcOrd="1" destOrd="0" presId="urn:microsoft.com/office/officeart/2005/8/layout/orgChart1"/>
    <dgm:cxn modelId="{0FD60CE0-68FD-4E9D-96C1-7DF69AF59359}" type="presParOf" srcId="{584AA419-1F3B-49B2-A993-1ACC704B556C}" destId="{B5FBBE66-1C83-405D-9936-39C618566C78}" srcOrd="2" destOrd="0" presId="urn:microsoft.com/office/officeart/2005/8/layout/orgChart1"/>
    <dgm:cxn modelId="{AED16FA0-F78D-42BC-B87F-ED9F45420019}" type="presParOf" srcId="{37872612-ABD3-4855-9B64-75B0A5068282}" destId="{864B35B4-FDD5-42E4-9A36-DB2C9529A77C}" srcOrd="4" destOrd="0" presId="urn:microsoft.com/office/officeart/2005/8/layout/orgChart1"/>
    <dgm:cxn modelId="{3DD9A424-015F-4042-AC07-1B3E17FB1C0D}" type="presParOf" srcId="{37872612-ABD3-4855-9B64-75B0A5068282}" destId="{0502325D-5748-4C92-A2BF-9544D8931244}" srcOrd="5" destOrd="0" presId="urn:microsoft.com/office/officeart/2005/8/layout/orgChart1"/>
    <dgm:cxn modelId="{304E4660-F123-458D-B175-6B67C4AEE3EF}" type="presParOf" srcId="{0502325D-5748-4C92-A2BF-9544D8931244}" destId="{0E122A9A-A79D-47BC-9CAD-22438813AB4F}" srcOrd="0" destOrd="0" presId="urn:microsoft.com/office/officeart/2005/8/layout/orgChart1"/>
    <dgm:cxn modelId="{7D79A5EA-601C-43B7-B783-544628E8175B}" type="presParOf" srcId="{0E122A9A-A79D-47BC-9CAD-22438813AB4F}" destId="{0A4DC002-CBC6-496F-9A6C-99F438ECB51B}" srcOrd="0" destOrd="0" presId="urn:microsoft.com/office/officeart/2005/8/layout/orgChart1"/>
    <dgm:cxn modelId="{C7D50E58-3A88-42A0-8208-D7472366F48C}" type="presParOf" srcId="{0E122A9A-A79D-47BC-9CAD-22438813AB4F}" destId="{D26951E9-1F32-4972-951C-C79E4D1A83DD}" srcOrd="1" destOrd="0" presId="urn:microsoft.com/office/officeart/2005/8/layout/orgChart1"/>
    <dgm:cxn modelId="{00E9C8F4-A0A6-4899-9780-F207FFB8B859}" type="presParOf" srcId="{0502325D-5748-4C92-A2BF-9544D8931244}" destId="{E8529182-EF2C-4569-BB0E-28B352DE6AC1}" srcOrd="1" destOrd="0" presId="urn:microsoft.com/office/officeart/2005/8/layout/orgChart1"/>
    <dgm:cxn modelId="{AD26C85E-16A6-4FA9-B73F-88D1A2A9DB10}" type="presParOf" srcId="{0502325D-5748-4C92-A2BF-9544D8931244}" destId="{954706B6-1804-4977-9BB5-FA8D846C38A0}" srcOrd="2" destOrd="0" presId="urn:microsoft.com/office/officeart/2005/8/layout/orgChart1"/>
    <dgm:cxn modelId="{092DFDBC-C47B-482E-85CD-DC0CB7EE6CB2}" type="presParOf" srcId="{37872612-ABD3-4855-9B64-75B0A5068282}" destId="{DCDAE5DB-7BE7-420D-8F58-15F2C0751761}" srcOrd="6" destOrd="0" presId="urn:microsoft.com/office/officeart/2005/8/layout/orgChart1"/>
    <dgm:cxn modelId="{14995A23-AB94-4C70-A28B-BA22A851F84A}" type="presParOf" srcId="{37872612-ABD3-4855-9B64-75B0A5068282}" destId="{82E50C96-3D43-4308-891F-8A15D8D9EAD1}" srcOrd="7" destOrd="0" presId="urn:microsoft.com/office/officeart/2005/8/layout/orgChart1"/>
    <dgm:cxn modelId="{79352BD9-7FD3-4D1C-9D89-0A28F298312D}" type="presParOf" srcId="{82E50C96-3D43-4308-891F-8A15D8D9EAD1}" destId="{581FB966-B77B-477A-82D6-025B5F5A6802}" srcOrd="0" destOrd="0" presId="urn:microsoft.com/office/officeart/2005/8/layout/orgChart1"/>
    <dgm:cxn modelId="{EC2F05FB-BDD2-4873-833C-004543EDDD1D}" type="presParOf" srcId="{581FB966-B77B-477A-82D6-025B5F5A6802}" destId="{3351E131-2674-4C27-BC9F-76C223617BBA}" srcOrd="0" destOrd="0" presId="urn:microsoft.com/office/officeart/2005/8/layout/orgChart1"/>
    <dgm:cxn modelId="{EB5D5DAD-86AC-4EBF-B672-27E5B710F232}" type="presParOf" srcId="{581FB966-B77B-477A-82D6-025B5F5A6802}" destId="{A394273C-091E-411F-AF65-A5EEA3D5AE5F}" srcOrd="1" destOrd="0" presId="urn:microsoft.com/office/officeart/2005/8/layout/orgChart1"/>
    <dgm:cxn modelId="{97ED1868-D086-4612-B9D6-827D16FB4409}" type="presParOf" srcId="{82E50C96-3D43-4308-891F-8A15D8D9EAD1}" destId="{FFA81BE9-4766-47DE-A9BC-BF20EF4CA762}" srcOrd="1" destOrd="0" presId="urn:microsoft.com/office/officeart/2005/8/layout/orgChart1"/>
    <dgm:cxn modelId="{B68ABDDC-234B-4C4A-BB5E-D21CBB7FD689}" type="presParOf" srcId="{82E50C96-3D43-4308-891F-8A15D8D9EAD1}" destId="{DA6BED39-57DD-444C-8117-5C4DE38EF255}" srcOrd="2" destOrd="0" presId="urn:microsoft.com/office/officeart/2005/8/layout/orgChart1"/>
    <dgm:cxn modelId="{A14683F2-D634-42BE-A696-F45AF5F6F2B3}" type="presParOf" srcId="{37872612-ABD3-4855-9B64-75B0A5068282}" destId="{6534A43A-41E4-40BA-87A4-739EB17CAEAC}" srcOrd="8" destOrd="0" presId="urn:microsoft.com/office/officeart/2005/8/layout/orgChart1"/>
    <dgm:cxn modelId="{2B433CE7-1481-4F93-9943-7D58ACA448FC}" type="presParOf" srcId="{37872612-ABD3-4855-9B64-75B0A5068282}" destId="{721D5A76-D48B-4C67-9A8B-F9F0DD38DA15}" srcOrd="9" destOrd="0" presId="urn:microsoft.com/office/officeart/2005/8/layout/orgChart1"/>
    <dgm:cxn modelId="{E48C7C0E-64C7-4F9D-83C3-4DB899D7CA4C}" type="presParOf" srcId="{721D5A76-D48B-4C67-9A8B-F9F0DD38DA15}" destId="{D5094E5D-477E-403E-8350-DC92A7E6117A}" srcOrd="0" destOrd="0" presId="urn:microsoft.com/office/officeart/2005/8/layout/orgChart1"/>
    <dgm:cxn modelId="{A8321545-0EAC-468C-9CEF-369D46FFC378}" type="presParOf" srcId="{D5094E5D-477E-403E-8350-DC92A7E6117A}" destId="{A2AB8437-53E1-48A3-8CBA-E6E3BB8DB311}" srcOrd="0" destOrd="0" presId="urn:microsoft.com/office/officeart/2005/8/layout/orgChart1"/>
    <dgm:cxn modelId="{34668626-EF83-4D4B-BA7B-7A31D2E3593F}" type="presParOf" srcId="{D5094E5D-477E-403E-8350-DC92A7E6117A}" destId="{98F7B505-E4D8-475E-B6AA-B36AD910C36B}" srcOrd="1" destOrd="0" presId="urn:microsoft.com/office/officeart/2005/8/layout/orgChart1"/>
    <dgm:cxn modelId="{1667439D-6127-47B2-B67C-D8EA91BCF85F}" type="presParOf" srcId="{721D5A76-D48B-4C67-9A8B-F9F0DD38DA15}" destId="{C1B5A996-80C7-4F61-8AB7-958F8E2BCC80}" srcOrd="1" destOrd="0" presId="urn:microsoft.com/office/officeart/2005/8/layout/orgChart1"/>
    <dgm:cxn modelId="{6C8248AB-6CA8-40F0-B0A3-0F06AA63E31A}" type="presParOf" srcId="{721D5A76-D48B-4C67-9A8B-F9F0DD38DA15}" destId="{A4A20CE7-6FA7-4A92-9869-D5575C279A8A}" srcOrd="2" destOrd="0" presId="urn:microsoft.com/office/officeart/2005/8/layout/orgChart1"/>
    <dgm:cxn modelId="{D38978F5-10D6-4BEE-BA1A-C2D4320831BC}" type="presParOf" srcId="{3677E835-B3D3-4EF6-911D-3D2EE51D340B}" destId="{03A4905A-9D43-4751-BBDF-89518CA19C7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34A43A-41E4-40BA-87A4-739EB17CAEAC}">
      <dsp:nvSpPr>
        <dsp:cNvPr id="0" name=""/>
        <dsp:cNvSpPr/>
      </dsp:nvSpPr>
      <dsp:spPr>
        <a:xfrm>
          <a:off x="4540173" y="2765598"/>
          <a:ext cx="3762103" cy="3264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231"/>
              </a:lnTo>
              <a:lnTo>
                <a:pt x="3762103" y="163231"/>
              </a:lnTo>
              <a:lnTo>
                <a:pt x="3762103" y="3264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DAE5DB-7BE7-420D-8F58-15F2C0751761}">
      <dsp:nvSpPr>
        <dsp:cNvPr id="0" name=""/>
        <dsp:cNvSpPr/>
      </dsp:nvSpPr>
      <dsp:spPr>
        <a:xfrm>
          <a:off x="4540173" y="2765598"/>
          <a:ext cx="1881051" cy="3264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231"/>
              </a:lnTo>
              <a:lnTo>
                <a:pt x="1881051" y="163231"/>
              </a:lnTo>
              <a:lnTo>
                <a:pt x="1881051" y="3264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4B35B4-FDD5-42E4-9A36-DB2C9529A77C}">
      <dsp:nvSpPr>
        <dsp:cNvPr id="0" name=""/>
        <dsp:cNvSpPr/>
      </dsp:nvSpPr>
      <dsp:spPr>
        <a:xfrm>
          <a:off x="4494453" y="2765598"/>
          <a:ext cx="91440" cy="3264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64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9B141C-15D4-4F3A-9828-E39739ABD12F}">
      <dsp:nvSpPr>
        <dsp:cNvPr id="0" name=""/>
        <dsp:cNvSpPr/>
      </dsp:nvSpPr>
      <dsp:spPr>
        <a:xfrm>
          <a:off x="2659121" y="2765598"/>
          <a:ext cx="1881051" cy="326463"/>
        </a:xfrm>
        <a:custGeom>
          <a:avLst/>
          <a:gdLst/>
          <a:ahLst/>
          <a:cxnLst/>
          <a:rect l="0" t="0" r="0" b="0"/>
          <a:pathLst>
            <a:path>
              <a:moveTo>
                <a:pt x="1881051" y="0"/>
              </a:moveTo>
              <a:lnTo>
                <a:pt x="1881051" y="163231"/>
              </a:lnTo>
              <a:lnTo>
                <a:pt x="0" y="163231"/>
              </a:lnTo>
              <a:lnTo>
                <a:pt x="0" y="3264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D40AC6-4EDF-427C-8A74-C18307669F37}">
      <dsp:nvSpPr>
        <dsp:cNvPr id="0" name=""/>
        <dsp:cNvSpPr/>
      </dsp:nvSpPr>
      <dsp:spPr>
        <a:xfrm>
          <a:off x="778070" y="2765598"/>
          <a:ext cx="3762103" cy="326463"/>
        </a:xfrm>
        <a:custGeom>
          <a:avLst/>
          <a:gdLst/>
          <a:ahLst/>
          <a:cxnLst/>
          <a:rect l="0" t="0" r="0" b="0"/>
          <a:pathLst>
            <a:path>
              <a:moveTo>
                <a:pt x="3762103" y="0"/>
              </a:moveTo>
              <a:lnTo>
                <a:pt x="3762103" y="163231"/>
              </a:lnTo>
              <a:lnTo>
                <a:pt x="0" y="163231"/>
              </a:lnTo>
              <a:lnTo>
                <a:pt x="0" y="3264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884809-1EEA-4C72-B1C6-7DDD2B5894C9}">
      <dsp:nvSpPr>
        <dsp:cNvPr id="0" name=""/>
        <dsp:cNvSpPr/>
      </dsp:nvSpPr>
      <dsp:spPr>
        <a:xfrm>
          <a:off x="3762879" y="1988304"/>
          <a:ext cx="1554588" cy="777294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rgbClr val="FFC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Attack Surfaces</a:t>
          </a:r>
        </a:p>
      </dsp:txBody>
      <dsp:txXfrm>
        <a:off x="3762879" y="1988304"/>
        <a:ext cx="1554588" cy="777294"/>
      </dsp:txXfrm>
    </dsp:sp>
    <dsp:sp modelId="{F94A398E-E190-4BD7-BFAC-76AE38A33DBD}">
      <dsp:nvSpPr>
        <dsp:cNvPr id="0" name=""/>
        <dsp:cNvSpPr/>
      </dsp:nvSpPr>
      <dsp:spPr>
        <a:xfrm>
          <a:off x="775" y="3092061"/>
          <a:ext cx="1554588" cy="777294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USB Port</a:t>
          </a:r>
        </a:p>
      </dsp:txBody>
      <dsp:txXfrm>
        <a:off x="775" y="3092061"/>
        <a:ext cx="1554588" cy="777294"/>
      </dsp:txXfrm>
    </dsp:sp>
    <dsp:sp modelId="{1F015A79-94CF-4A8D-B111-E5EF11148AB2}">
      <dsp:nvSpPr>
        <dsp:cNvPr id="0" name=""/>
        <dsp:cNvSpPr/>
      </dsp:nvSpPr>
      <dsp:spPr>
        <a:xfrm>
          <a:off x="1881827" y="3092061"/>
          <a:ext cx="1554588" cy="777294"/>
        </a:xfrm>
        <a:prstGeom prst="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Applications</a:t>
          </a:r>
        </a:p>
      </dsp:txBody>
      <dsp:txXfrm>
        <a:off x="1881827" y="3092061"/>
        <a:ext cx="1554588" cy="777294"/>
      </dsp:txXfrm>
    </dsp:sp>
    <dsp:sp modelId="{0A4DC002-CBC6-496F-9A6C-99F438ECB51B}">
      <dsp:nvSpPr>
        <dsp:cNvPr id="0" name=""/>
        <dsp:cNvSpPr/>
      </dsp:nvSpPr>
      <dsp:spPr>
        <a:xfrm>
          <a:off x="3762879" y="3092061"/>
          <a:ext cx="1554588" cy="7772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Multimedia Playback</a:t>
          </a:r>
        </a:p>
      </dsp:txBody>
      <dsp:txXfrm>
        <a:off x="3762879" y="3092061"/>
        <a:ext cx="1554588" cy="777294"/>
      </dsp:txXfrm>
    </dsp:sp>
    <dsp:sp modelId="{3351E131-2674-4C27-BC9F-76C223617BBA}">
      <dsp:nvSpPr>
        <dsp:cNvPr id="0" name=""/>
        <dsp:cNvSpPr/>
      </dsp:nvSpPr>
      <dsp:spPr>
        <a:xfrm>
          <a:off x="5643931" y="3092061"/>
          <a:ext cx="1554588" cy="810088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Wireless Communication</a:t>
          </a:r>
        </a:p>
      </dsp:txBody>
      <dsp:txXfrm>
        <a:off x="5643931" y="3092061"/>
        <a:ext cx="1554588" cy="810088"/>
      </dsp:txXfrm>
    </dsp:sp>
    <dsp:sp modelId="{A2AB8437-53E1-48A3-8CBA-E6E3BB8DB311}">
      <dsp:nvSpPr>
        <dsp:cNvPr id="0" name=""/>
        <dsp:cNvSpPr/>
      </dsp:nvSpPr>
      <dsp:spPr>
        <a:xfrm>
          <a:off x="7524982" y="3092061"/>
          <a:ext cx="1554588" cy="777294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External Diagnostic Interface</a:t>
          </a:r>
        </a:p>
      </dsp:txBody>
      <dsp:txXfrm>
        <a:off x="7524982" y="3092061"/>
        <a:ext cx="1554588" cy="7772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DAA665-81C3-4CBC-8382-A53586C86374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733E02-EFAD-428C-8340-9CAC27E007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235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733E02-EFAD-428C-8340-9CAC27E0075C}" type="slidenum">
              <a:rPr lang="en-IN" smtClean="0"/>
              <a:t>49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597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11C12-2317-4B52-B799-D07FFE003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5CB4F9-7080-45A4-886C-F83C22E63B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38924-3DAA-4961-A5D3-3D718107F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9766-FD55-4090-8491-AA2FB2F07311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235FE-5438-4E5C-800D-B4FB09291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20067-B108-4B71-9E86-6D13F1ECB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4D6F8-7ABF-4D2B-8472-5BE5F590C0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248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6BCB4-D4D4-43CF-9193-FE41AE4B0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52B5F3-ED26-4353-8D2E-10056EE8D2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A8844-AE59-4252-A2FE-E8DCA0661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9766-FD55-4090-8491-AA2FB2F07311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22181-E0D6-40C4-AF34-F1B10C3F6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7FF35-E1D2-47F4-ABB2-B4AC400AA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4D6F8-7ABF-4D2B-8472-5BE5F590C0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1273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150060-6A63-47AE-BD69-8AACAE7C71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86877A-5EE3-45F2-BCF3-E4670B780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F226F-EED8-414C-B3C5-19BF7A463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9766-FD55-4090-8491-AA2FB2F07311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0B7FB-C624-427E-BC52-23BBAA414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46312-5A12-4E6C-84AF-3F41E1812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4D6F8-7ABF-4D2B-8472-5BE5F590C0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318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532C3-7946-476F-A6F1-8109B6232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95D8A-1F09-4771-97EB-ADB167795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6E647-92DD-44F7-BD0E-5817BD03A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9766-FD55-4090-8491-AA2FB2F07311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BE0F1-C964-436B-AB81-694B7B16A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1E5A8-B188-44CA-9A6F-0DF9EE3FC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4D6F8-7ABF-4D2B-8472-5BE5F590C0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002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D9758-801F-4E70-8E97-9A6572A3F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0E026-DA13-4B01-A60D-55448BE0F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65D00-733C-46D9-9459-F964359E7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9766-FD55-4090-8491-AA2FB2F07311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2F863-8945-4996-9460-B83CF8602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8ABA3-78A6-4449-AEE7-FF766EC39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4D6F8-7ABF-4D2B-8472-5BE5F590C0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974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1EB5B-32D5-4FA6-AA68-51146AF90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EFBC1-4CDD-4B46-B01D-A53570F64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5335EE-6E96-4555-9696-EDACD47133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CAD706-348B-4B3F-AC9E-F4CECC611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9766-FD55-4090-8491-AA2FB2F07311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035213-1B37-4AC3-99A9-F69FC78E2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BE4C9-C4E1-429B-ACCD-C66400092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4D6F8-7ABF-4D2B-8472-5BE5F590C0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0854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822A3-474A-4639-B2DF-A6EEE0FF3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0A5DB5-6CAF-4445-B085-45AD9F380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F057BD-75AD-4C8D-87F1-5BB36CF442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2688F5-3514-4D1D-8BC6-C288F83639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C91E23-41CF-401C-9641-E0D379D8F4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285235-411F-4297-B2D5-4C6029017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9766-FD55-4090-8491-AA2FB2F07311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6A628C-4E96-4E3E-80B8-8E514FE9E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A0BB84-6C37-4F65-9E62-0AC487BC7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4D6F8-7ABF-4D2B-8472-5BE5F590C0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534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E9837-5995-4F47-AEEC-8CADE3FF7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9DCF9E-C886-429B-9FCB-C597F729D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9766-FD55-4090-8491-AA2FB2F07311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65321-B43A-44D9-BD5A-EA4891627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CABF10-7886-42E8-9CFE-9FD5D38A9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4D6F8-7ABF-4D2B-8472-5BE5F590C0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017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16BF08-62B5-462F-B1A3-9C3A2C6EA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9766-FD55-4090-8491-AA2FB2F07311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A4D11F-438F-4E29-9633-3159479CF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EBF15C-8406-461A-A9E5-26D30E6A5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4D6F8-7ABF-4D2B-8472-5BE5F590C0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322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2C459-8018-49BB-AE17-CB5597F9A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4A842-C87C-428C-82A8-3C6CFC375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731CA5-9C09-4BED-95A4-85EF90FAE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4F332F-89E2-4157-B5B9-44629DC12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9766-FD55-4090-8491-AA2FB2F07311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DDB408-19E4-40CA-9732-CABF40DB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A4A4B2-A00E-471B-9F9F-B40F24DBD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4D6F8-7ABF-4D2B-8472-5BE5F590C0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932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C94AF-27F7-45F1-8173-904F724FD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741D5E-4E9B-46EE-885F-CF63F08131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798111-A40A-49AA-AB02-4423FBDB0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B9CC50-5F74-45B7-B594-6BABEF219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9766-FD55-4090-8491-AA2FB2F07311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BF0AB3-1BCA-4618-9C09-DF28DF65D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7925C-2A80-4D26-8663-74B94B24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4D6F8-7ABF-4D2B-8472-5BE5F590C0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5689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D2214C-E49B-4C87-87CB-EBF245C44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DD4D5-8A0E-4B85-A973-B84ED6894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606E4-61D5-4514-956C-F467AB9B49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B9766-FD55-4090-8491-AA2FB2F07311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2357D-9FC4-43E8-BB9E-3F462D32E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3EE95-4FE5-42E3-A566-3BDDBB528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4D6F8-7ABF-4D2B-8472-5BE5F590C0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908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microsoft.com/office/2007/relationships/hdphoto" Target="../media/hdphoto6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jpg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microsoft.com/office/2007/relationships/hdphoto" Target="../media/hdphoto4.wdp"/><Relationship Id="rId5" Type="http://schemas.openxmlformats.org/officeDocument/2006/relationships/image" Target="../media/image7.png"/><Relationship Id="rId4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g"/><Relationship Id="rId4" Type="http://schemas.microsoft.com/office/2007/relationships/hdphoto" Target="../media/hdphoto5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70269C-D585-4515-AF9E-EC5A7A8D3B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6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9A4F859-89EA-415E-BD00-8117ECE4A15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DD56A7-A415-4EE5-863C-FCC5D1997162}"/>
              </a:ext>
            </a:extLst>
          </p:cNvPr>
          <p:cNvSpPr/>
          <p:nvPr/>
        </p:nvSpPr>
        <p:spPr>
          <a:xfrm>
            <a:off x="2564425" y="198009"/>
            <a:ext cx="7063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CAR</a:t>
            </a:r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urabesh" panose="00000400000000000000" pitchFamily="2" charset="0"/>
              </a:rPr>
              <a:t> </a:t>
            </a:r>
            <a:r>
              <a:rPr lang="en-US" sz="5400" b="0" cap="none" spc="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ooge 05_54" panose="00000400000000000000" pitchFamily="2" charset="0"/>
              </a:rPr>
              <a:t>HACKING</a:t>
            </a:r>
            <a:r>
              <a:rPr 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urabesh" panose="00000400000000000000" pitchFamily="2" charset="0"/>
              </a:rPr>
              <a:t> </a:t>
            </a:r>
            <a:r>
              <a:rPr lang="en-US" sz="5400" b="0" cap="none" spc="0" dirty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urabesh" panose="00000400000000000000" pitchFamily="2" charset="0"/>
              </a:rPr>
              <a:t>101</a:t>
            </a:r>
          </a:p>
        </p:txBody>
      </p:sp>
    </p:spTree>
    <p:extLst>
      <p:ext uri="{BB962C8B-B14F-4D97-AF65-F5344CB8AC3E}">
        <p14:creationId xmlns:p14="http://schemas.microsoft.com/office/powerpoint/2010/main" val="3249813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C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966B9D-B30D-4911-9D43-207255841E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8" b="20000"/>
          <a:stretch/>
        </p:blipFill>
        <p:spPr>
          <a:xfrm>
            <a:off x="10761784" y="5573903"/>
            <a:ext cx="1430216" cy="12840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401ECA-66CD-4780-86D4-EA0638AA440B}"/>
              </a:ext>
            </a:extLst>
          </p:cNvPr>
          <p:cNvSpPr txBox="1"/>
          <p:nvPr/>
        </p:nvSpPr>
        <p:spPr>
          <a:xfrm>
            <a:off x="326570" y="428178"/>
            <a:ext cx="11560629" cy="49759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dirty="0">
                <a:latin typeface="hooge 05_54" panose="00000400000000000000" pitchFamily="2" charset="0"/>
              </a:rPr>
              <a:t>REMOTE KEY-LESS ENTRY [RKE]</a:t>
            </a:r>
          </a:p>
          <a:p>
            <a:pPr algn="ctr"/>
            <a:endParaRPr lang="en-IN" sz="3600" dirty="0">
              <a:latin typeface="hooge 05_54" panose="00000400000000000000" pitchFamily="2" charset="0"/>
            </a:endParaRPr>
          </a:p>
          <a:p>
            <a:pPr algn="ctr"/>
            <a:r>
              <a:rPr lang="en-IN" sz="2400" b="1" dirty="0">
                <a:latin typeface="Digital-7 Mono" panose="02000000000000000000" pitchFamily="2" charset="0"/>
              </a:rPr>
              <a:t>ATTACK SCENARIO</a:t>
            </a:r>
          </a:p>
          <a:p>
            <a:endParaRPr lang="en-IN" sz="3600" dirty="0">
              <a:latin typeface="Digital-7 Mono" panose="020000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Digital-7 Mono" panose="02000000000000000000" pitchFamily="2" charset="0"/>
              </a:rPr>
              <a:t>RANGE : ~5-20 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latin typeface="Digital-7 Mono" panose="02000000000000000000" pitchFamily="2" charset="0"/>
              </a:rPr>
              <a:t>DOS : disabling key fob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latin typeface="Digital-7 Mono" panose="02000000000000000000" pitchFamily="2" charset="0"/>
              </a:rPr>
              <a:t>TRANSMITTING FREQUENCY CAN BE PICKED UP &amp; CLONED.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latin typeface="Digital-7 Mono" panose="02000000000000000000" pitchFamily="2" charset="0"/>
              </a:rPr>
              <a:t>VULNERABILITY IN ECU FIRMWARE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Digital-7 Mono" panose="02000000000000000000" pitchFamily="2" charset="0"/>
              </a:rPr>
              <a:t>UNLOCK/LOCK VEHICLE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latin typeface="Digital-7 Mono" panose="02000000000000000000" pitchFamily="2" charset="0"/>
              </a:rPr>
              <a:t>HACK-RF ONE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Digital-7 Mono" panose="02000000000000000000" pitchFamily="2" charset="0"/>
              </a:rPr>
              <a:t>RISK ANALYSIS : FAIR . RCE</a:t>
            </a:r>
            <a:endParaRPr lang="en-IN" sz="1800" dirty="0">
              <a:latin typeface="Digital-7 Mono" panose="020000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BD1F92-A512-4CEA-974E-9A2B36D1F2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2400" r="97000">
                        <a14:foregroundMark x1="4200" y1="65400" x2="4200" y2="65400"/>
                        <a14:foregroundMark x1="2400" y1="65800" x2="11200" y2="65400"/>
                        <a14:foregroundMark x1="97000" y1="66200" x2="53600" y2="66600"/>
                        <a14:foregroundMark x1="96600" y1="54800" x2="71400" y2="566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257" y="1931376"/>
            <a:ext cx="3642527" cy="364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867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C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966B9D-B30D-4911-9D43-207255841E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8" b="20000"/>
          <a:stretch/>
        </p:blipFill>
        <p:spPr>
          <a:xfrm>
            <a:off x="10761784" y="5573903"/>
            <a:ext cx="1430216" cy="12840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0F1FD3-7BBC-4C6B-9BD6-3570C48779F5}"/>
              </a:ext>
            </a:extLst>
          </p:cNvPr>
          <p:cNvSpPr txBox="1"/>
          <p:nvPr/>
        </p:nvSpPr>
        <p:spPr>
          <a:xfrm>
            <a:off x="304800" y="3183727"/>
            <a:ext cx="11582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dirty="0">
                <a:latin typeface="hooge 05_53" panose="00000400000000000000" pitchFamily="2" charset="0"/>
              </a:rPr>
              <a:t>K</a:t>
            </a:r>
            <a:r>
              <a:rPr lang="en-IN" sz="3600" dirty="0">
                <a:solidFill>
                  <a:srgbClr val="FF0000"/>
                </a:solidFill>
                <a:latin typeface="hooge 05_53" panose="00000400000000000000" pitchFamily="2" charset="0"/>
              </a:rPr>
              <a:t>e</a:t>
            </a:r>
            <a:r>
              <a:rPr lang="en-IN" sz="3600" dirty="0">
                <a:latin typeface="hooge 05_53" panose="00000400000000000000" pitchFamily="2" charset="0"/>
              </a:rPr>
              <a:t>y f</a:t>
            </a:r>
            <a:r>
              <a:rPr lang="en-IN" sz="3600" dirty="0">
                <a:solidFill>
                  <a:srgbClr val="FF0000"/>
                </a:solidFill>
                <a:latin typeface="hooge 05_53" panose="00000400000000000000" pitchFamily="2" charset="0"/>
              </a:rPr>
              <a:t>o</a:t>
            </a:r>
            <a:r>
              <a:rPr lang="en-IN" sz="3600" dirty="0">
                <a:latin typeface="hooge 05_53" panose="00000400000000000000" pitchFamily="2" charset="0"/>
              </a:rPr>
              <a:t>b h</a:t>
            </a:r>
            <a:r>
              <a:rPr lang="en-IN" sz="3600" dirty="0">
                <a:solidFill>
                  <a:srgbClr val="FF0000"/>
                </a:solidFill>
                <a:latin typeface="hooge 05_53" panose="00000400000000000000" pitchFamily="2" charset="0"/>
              </a:rPr>
              <a:t>a</a:t>
            </a:r>
            <a:r>
              <a:rPr lang="en-IN" sz="3600" dirty="0">
                <a:latin typeface="hooge 05_53" panose="00000400000000000000" pitchFamily="2" charset="0"/>
              </a:rPr>
              <a:t>cking</a:t>
            </a:r>
            <a:endParaRPr lang="en-IN" sz="3600" dirty="0">
              <a:latin typeface="Digital-7 Mon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452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C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966B9D-B30D-4911-9D43-207255841E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8" b="20000"/>
          <a:stretch/>
        </p:blipFill>
        <p:spPr>
          <a:xfrm>
            <a:off x="10761784" y="5573903"/>
            <a:ext cx="1430216" cy="12840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78ABA3-42E2-4EBA-B1D7-A22AF1B932E0}"/>
              </a:ext>
            </a:extLst>
          </p:cNvPr>
          <p:cNvSpPr txBox="1"/>
          <p:nvPr/>
        </p:nvSpPr>
        <p:spPr>
          <a:xfrm>
            <a:off x="391885" y="551823"/>
            <a:ext cx="11321143" cy="40525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dirty="0">
                <a:latin typeface="hooge 05_54" panose="00000400000000000000" pitchFamily="2" charset="0"/>
              </a:rPr>
              <a:t>K</a:t>
            </a:r>
            <a:r>
              <a:rPr lang="en-IN" sz="3600" dirty="0">
                <a:solidFill>
                  <a:srgbClr val="FF0000"/>
                </a:solidFill>
                <a:latin typeface="hooge 05_54" panose="00000400000000000000" pitchFamily="2" charset="0"/>
              </a:rPr>
              <a:t>e</a:t>
            </a:r>
            <a:r>
              <a:rPr lang="en-IN" sz="3600" dirty="0">
                <a:latin typeface="hooge 05_54" panose="00000400000000000000" pitchFamily="2" charset="0"/>
              </a:rPr>
              <a:t>y </a:t>
            </a:r>
            <a:r>
              <a:rPr lang="en-IN" sz="3600" dirty="0">
                <a:solidFill>
                  <a:srgbClr val="FF0000"/>
                </a:solidFill>
                <a:latin typeface="hooge 05_54" panose="00000400000000000000" pitchFamily="2" charset="0"/>
              </a:rPr>
              <a:t>fob</a:t>
            </a:r>
            <a:r>
              <a:rPr lang="en-IN" sz="3600" dirty="0">
                <a:latin typeface="hooge 05_54" panose="00000400000000000000" pitchFamily="2" charset="0"/>
              </a:rPr>
              <a:t> h</a:t>
            </a:r>
            <a:r>
              <a:rPr lang="en-IN" sz="3600" dirty="0">
                <a:solidFill>
                  <a:srgbClr val="FF0000"/>
                </a:solidFill>
                <a:latin typeface="hooge 05_54" panose="00000400000000000000" pitchFamily="2" charset="0"/>
              </a:rPr>
              <a:t>a</a:t>
            </a:r>
            <a:r>
              <a:rPr lang="en-IN" sz="3600" dirty="0">
                <a:latin typeface="hooge 05_54" panose="00000400000000000000" pitchFamily="2" charset="0"/>
              </a:rPr>
              <a:t>cking</a:t>
            </a:r>
          </a:p>
          <a:p>
            <a:endParaRPr lang="en-IN" sz="3600" dirty="0">
              <a:latin typeface="Digital-7 Mono" panose="020000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Digital-7 Mono" panose="02000000000000000000" pitchFamily="2" charset="0"/>
                <a:sym typeface="Wingdings" panose="05000000000000000000" pitchFamily="2" charset="2"/>
              </a:rPr>
              <a:t>Majorly vehicles use : 433.xx </a:t>
            </a:r>
            <a:r>
              <a:rPr lang="en-IN" dirty="0" err="1">
                <a:latin typeface="Digital-7 Mono" panose="02000000000000000000" pitchFamily="2" charset="0"/>
                <a:sym typeface="Wingdings" panose="05000000000000000000" pitchFamily="2" charset="2"/>
              </a:rPr>
              <a:t>mhz</a:t>
            </a:r>
            <a:r>
              <a:rPr lang="en-IN" dirty="0">
                <a:latin typeface="Digital-7 Mono" panose="02000000000000000000" pitchFamily="2" charset="0"/>
                <a:sym typeface="Wingdings" panose="05000000000000000000" pitchFamily="2" charset="2"/>
              </a:rPr>
              <a:t> &amp; 315.xx </a:t>
            </a:r>
            <a:r>
              <a:rPr lang="en-IN" dirty="0" err="1">
                <a:latin typeface="Digital-7 Mono" panose="02000000000000000000" pitchFamily="2" charset="0"/>
                <a:sym typeface="Wingdings" panose="05000000000000000000" pitchFamily="2" charset="2"/>
              </a:rPr>
              <a:t>mhz</a:t>
            </a:r>
            <a:endParaRPr lang="en-IN" dirty="0">
              <a:latin typeface="Digital-7 Mono" panose="02000000000000000000" pitchFamily="2" charset="0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Digital-7 Mono" panose="02000000000000000000" pitchFamily="2" charset="0"/>
                <a:sym typeface="Wingdings" panose="05000000000000000000" pitchFamily="2" charset="2"/>
              </a:rPr>
              <a:t>Frequency modulation used : phase shift keying [</a:t>
            </a:r>
            <a:r>
              <a:rPr lang="en-IN" dirty="0" err="1">
                <a:latin typeface="Digital-7 Mono" panose="02000000000000000000" pitchFamily="2" charset="0"/>
                <a:sym typeface="Wingdings" panose="05000000000000000000" pitchFamily="2" charset="2"/>
              </a:rPr>
              <a:t>psk</a:t>
            </a:r>
            <a:r>
              <a:rPr lang="en-IN" dirty="0">
                <a:latin typeface="Digital-7 Mono" panose="02000000000000000000" pitchFamily="2" charset="0"/>
                <a:sym typeface="Wingdings" panose="05000000000000000000" pitchFamily="2" charset="2"/>
              </a:rPr>
              <a:t>]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Digital-7 Mono" panose="02000000000000000000" pitchFamily="2" charset="0"/>
                <a:sym typeface="Wingdings" panose="05000000000000000000" pitchFamily="2" charset="2"/>
              </a:rPr>
              <a:t>Gadgets required : hack-rf-one or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 err="1">
                <a:latin typeface="Digital-7 Mono" panose="02000000000000000000" pitchFamily="2" charset="0"/>
                <a:sym typeface="Wingdings" panose="05000000000000000000" pitchFamily="2" charset="2"/>
              </a:rPr>
              <a:t>Rtl-sdr</a:t>
            </a:r>
            <a:r>
              <a:rPr lang="en-IN" dirty="0">
                <a:latin typeface="Digital-7 Mono" panose="02000000000000000000" pitchFamily="2" charset="0"/>
                <a:sym typeface="Wingdings" panose="05000000000000000000" pitchFamily="2" charset="2"/>
              </a:rPr>
              <a:t> : signal receiver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Digital-7 Mono" panose="02000000000000000000" pitchFamily="2" charset="0"/>
                <a:sym typeface="Wingdings" panose="05000000000000000000" pitchFamily="2" charset="2"/>
              </a:rPr>
              <a:t>Yard stick one </a:t>
            </a:r>
            <a:r>
              <a:rPr lang="en-IN" dirty="0">
                <a:latin typeface="Digital-7 Mono" panose="02000000000000000000" pitchFamily="2" charset="0"/>
                <a:sym typeface="Wingdings" panose="05000000000000000000" pitchFamily="2" charset="2"/>
              </a:rPr>
              <a:t>: signal jammer via </a:t>
            </a:r>
            <a:r>
              <a:rPr lang="en-IN" b="1" dirty="0" err="1">
                <a:latin typeface="Digital-7 Mono" panose="02000000000000000000" pitchFamily="2" charset="0"/>
                <a:sym typeface="Wingdings" panose="05000000000000000000" pitchFamily="2" charset="2"/>
              </a:rPr>
              <a:t>rfcat</a:t>
            </a:r>
            <a:endParaRPr lang="en-IN" b="1" dirty="0">
              <a:latin typeface="Digital-7 Mono" panose="02000000000000000000" pitchFamily="2" charset="0"/>
              <a:sym typeface="Wingdings" panose="05000000000000000000" pitchFamily="2" charset="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Digital-7 Mono" panose="02000000000000000000" pitchFamily="2" charset="0"/>
                <a:sym typeface="Wingdings" panose="05000000000000000000" pitchFamily="2" charset="2"/>
              </a:rPr>
              <a:t>Blade rf : </a:t>
            </a:r>
            <a:r>
              <a:rPr lang="en-IN" dirty="0">
                <a:latin typeface="Digital-7 Mono" panose="02000000000000000000" pitchFamily="2" charset="0"/>
                <a:sym typeface="Wingdings" panose="05000000000000000000" pitchFamily="2" charset="2"/>
              </a:rPr>
              <a:t>signal transmitter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 err="1">
                <a:latin typeface="Digital-7 Mono" panose="02000000000000000000" pitchFamily="2" charset="0"/>
                <a:sym typeface="Wingdings" panose="05000000000000000000" pitchFamily="2" charset="2"/>
              </a:rPr>
              <a:t>Urh</a:t>
            </a:r>
            <a:r>
              <a:rPr lang="en-IN" b="1" dirty="0">
                <a:latin typeface="Digital-7 Mono" panose="02000000000000000000" pitchFamily="2" charset="0"/>
                <a:sym typeface="Wingdings" panose="05000000000000000000" pitchFamily="2" charset="2"/>
              </a:rPr>
              <a:t> : </a:t>
            </a:r>
            <a:r>
              <a:rPr lang="en-IN" dirty="0">
                <a:latin typeface="Digital-7 Mono" panose="02000000000000000000" pitchFamily="2" charset="0"/>
                <a:sym typeface="Wingdings" panose="05000000000000000000" pitchFamily="2" charset="2"/>
              </a:rPr>
              <a:t> signal transmitter</a:t>
            </a:r>
            <a:endParaRPr lang="en-IN" b="1" dirty="0">
              <a:latin typeface="Digital-7 Mono" panose="02000000000000000000" pitchFamily="2" charset="0"/>
              <a:sym typeface="Wingdings" panose="05000000000000000000" pitchFamily="2" charset="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B9D585-9471-4FDC-A97E-4993D5FC4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269" y="1453283"/>
            <a:ext cx="2505808" cy="43984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CB66F7-2356-41E5-955E-7E24322949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4077" y="2723035"/>
            <a:ext cx="3178207" cy="312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043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C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966B9D-B30D-4911-9D43-207255841E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8" b="20000"/>
          <a:stretch/>
        </p:blipFill>
        <p:spPr>
          <a:xfrm>
            <a:off x="10761784" y="5573903"/>
            <a:ext cx="1430216" cy="12840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78ABA3-42E2-4EBA-B1D7-A22AF1B932E0}"/>
              </a:ext>
            </a:extLst>
          </p:cNvPr>
          <p:cNvSpPr txBox="1"/>
          <p:nvPr/>
        </p:nvSpPr>
        <p:spPr>
          <a:xfrm>
            <a:off x="391885" y="551823"/>
            <a:ext cx="11321143" cy="2806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dirty="0">
                <a:latin typeface="hooge 05_54" panose="00000400000000000000" pitchFamily="2" charset="0"/>
              </a:rPr>
              <a:t>BLUETOOTH [BLE]</a:t>
            </a:r>
          </a:p>
          <a:p>
            <a:endParaRPr lang="en-IN" sz="3600" dirty="0">
              <a:latin typeface="Digital-7 Mono" panose="020000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Digital-7 Mono" panose="02000000000000000000" pitchFamily="2" charset="0"/>
              </a:rPr>
              <a:t>INFOTAINMENT</a:t>
            </a:r>
            <a:endParaRPr lang="en-IN" sz="1800" dirty="0">
              <a:latin typeface="Digital-7 Mono" panose="020000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Digital-7 Mono" panose="02000000000000000000" pitchFamily="2" charset="0"/>
              </a:rPr>
              <a:t>CALL/ SMS/ NOTIFICATION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latin typeface="Digital-7 Mono" panose="02000000000000000000" pitchFamily="2" charset="0"/>
              </a:rPr>
              <a:t>COMMUNICATES WITH ECU</a:t>
            </a:r>
            <a:endParaRPr lang="en-IN" dirty="0">
              <a:latin typeface="Digital-7 Mono" panose="020000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latin typeface="Digital-7 Mono" panose="02000000000000000000" pitchFamily="2" charset="0"/>
              </a:rPr>
              <a:t>PROCESSED BY </a:t>
            </a:r>
            <a:r>
              <a:rPr lang="en-IN" sz="1800" b="1" dirty="0">
                <a:latin typeface="Digital-7 Mono" panose="02000000000000000000" pitchFamily="2" charset="0"/>
              </a:rPr>
              <a:t>ACCESSORY PROTOCOL INTERFACE MODULE [APIM]</a:t>
            </a:r>
            <a:endParaRPr lang="en-IN" dirty="0">
              <a:solidFill>
                <a:srgbClr val="FF0000"/>
              </a:solidFill>
              <a:latin typeface="Digital-7 Mono" panose="02000000000000000000" pitchFamily="2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3274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C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966B9D-B30D-4911-9D43-207255841E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8" b="20000"/>
          <a:stretch/>
        </p:blipFill>
        <p:spPr>
          <a:xfrm>
            <a:off x="10761784" y="5573903"/>
            <a:ext cx="1430216" cy="12840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BB5C5B-139A-497D-989A-3BEB2C94334B}"/>
              </a:ext>
            </a:extLst>
          </p:cNvPr>
          <p:cNvSpPr txBox="1"/>
          <p:nvPr/>
        </p:nvSpPr>
        <p:spPr>
          <a:xfrm>
            <a:off x="417095" y="668054"/>
            <a:ext cx="11325726" cy="4144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dirty="0">
                <a:latin typeface="hooge 05_54" panose="00000400000000000000" pitchFamily="2" charset="0"/>
              </a:rPr>
              <a:t>BLUETOOTH [BLE]</a:t>
            </a:r>
          </a:p>
          <a:p>
            <a:pPr algn="ctr"/>
            <a:endParaRPr lang="en-IN" sz="3600" dirty="0">
              <a:latin typeface="hooge 05_54" panose="00000400000000000000" pitchFamily="2" charset="0"/>
            </a:endParaRPr>
          </a:p>
          <a:p>
            <a:pPr algn="ctr"/>
            <a:r>
              <a:rPr lang="en-IN" sz="2400" b="1" dirty="0">
                <a:latin typeface="Digital-7 Mono" panose="02000000000000000000" pitchFamily="2" charset="0"/>
              </a:rPr>
              <a:t>ATTACK SCENARIO</a:t>
            </a:r>
          </a:p>
          <a:p>
            <a:endParaRPr lang="en-IN" sz="3600" dirty="0">
              <a:latin typeface="Digital-7 Mono" panose="020000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Digital-7 Mono" panose="02000000000000000000" pitchFamily="2" charset="0"/>
              </a:rPr>
              <a:t>RANGE : ~10 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latin typeface="Digital-7 Mono" panose="02000000000000000000" pitchFamily="2" charset="0"/>
              </a:rPr>
              <a:t>DOS : disabling BLUETOOTH CONNECTIVITY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Digital-7 Mono" panose="02000000000000000000" pitchFamily="2" charset="0"/>
              </a:rPr>
              <a:t>MITM</a:t>
            </a:r>
            <a:r>
              <a:rPr lang="en-US" dirty="0">
                <a:latin typeface="Digital-7 Mono" panose="02000000000000000000" pitchFamily="2" charset="0"/>
              </a:rPr>
              <a:t> – INTERCEPT CALLS/ SMS</a:t>
            </a:r>
            <a:endParaRPr lang="en-IN" sz="1800" dirty="0">
              <a:latin typeface="Digital-7 Mono" panose="020000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Digital-7 Mono" panose="02000000000000000000" pitchFamily="2" charset="0"/>
              </a:rPr>
              <a:t>RISK ANALYSIS : HIGH . RCE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latin typeface="Digital-7 Mono" panose="02000000000000000000" pitchFamily="2" charset="0"/>
              </a:rPr>
              <a:t>2 ATTAC</a:t>
            </a:r>
            <a:r>
              <a:rPr lang="en-IN" dirty="0">
                <a:latin typeface="Digital-7 Mono" panose="02000000000000000000" pitchFamily="2" charset="0"/>
              </a:rPr>
              <a:t>K SCENARIOS : UNPAIRED &amp; PAIRED WITH KNOWN VULN. </a:t>
            </a:r>
            <a:endParaRPr lang="en-IN" sz="1800" dirty="0">
              <a:latin typeface="Digital-7 Mon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53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C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966B9D-B30D-4911-9D43-207255841E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8" b="20000"/>
          <a:stretch/>
        </p:blipFill>
        <p:spPr>
          <a:xfrm>
            <a:off x="10761784" y="5573903"/>
            <a:ext cx="1430216" cy="12840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DE470C-6E4A-42C2-AA8D-D2BD6F6A1F06}"/>
              </a:ext>
            </a:extLst>
          </p:cNvPr>
          <p:cNvSpPr txBox="1"/>
          <p:nvPr/>
        </p:nvSpPr>
        <p:spPr>
          <a:xfrm>
            <a:off x="529388" y="442595"/>
            <a:ext cx="11004885" cy="44680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dirty="0">
                <a:latin typeface="hooge 05_54" panose="00000400000000000000" pitchFamily="2" charset="0"/>
              </a:rPr>
              <a:t>RADIO DATA SYSTEM</a:t>
            </a:r>
          </a:p>
          <a:p>
            <a:endParaRPr lang="en-IN" sz="3600" dirty="0">
              <a:latin typeface="Digital-7 Mono" panose="020000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latin typeface="Digital-7 Mono" panose="02000000000000000000" pitchFamily="2" charset="0"/>
              </a:rPr>
              <a:t>AUDIO CONTROL MODULE [ACM]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Digital-7 Mono" panose="02000000000000000000" pitchFamily="2" charset="0"/>
              </a:rPr>
              <a:t>AUDIO SIGNAL/ FM-AM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latin typeface="Digital-7 Mono" panose="02000000000000000000" pitchFamily="2" charset="0"/>
              </a:rPr>
              <a:t>COMMUNICATES WITH ECU</a:t>
            </a:r>
            <a:endParaRPr lang="en-IN" dirty="0">
              <a:latin typeface="Digital-7 Mono" panose="020000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latin typeface="Digital-7 Mono" panose="02000000000000000000" pitchFamily="2" charset="0"/>
              </a:rPr>
              <a:t>PROCESSED BY </a:t>
            </a:r>
            <a:r>
              <a:rPr lang="en-IN" sz="1800" b="1" dirty="0">
                <a:latin typeface="Digital-7 Mono" panose="02000000000000000000" pitchFamily="2" charset="0"/>
              </a:rPr>
              <a:t>ACCESSORY PROTOCOL INTERFACE MODULE [APIM]</a:t>
            </a:r>
            <a:endParaRPr lang="en-IN" sz="1800" b="1" dirty="0">
              <a:solidFill>
                <a:srgbClr val="FF0000"/>
              </a:solidFill>
              <a:latin typeface="Digital-7 Mono" panose="02000000000000000000" pitchFamily="2" charset="0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dirty="0">
                <a:latin typeface="Digital-7 Mono" panose="02000000000000000000" pitchFamily="2" charset="0"/>
                <a:sym typeface="Wingdings" panose="05000000000000000000" pitchFamily="2" charset="2"/>
              </a:rPr>
              <a:t>RANGE : </a:t>
            </a:r>
            <a:r>
              <a:rPr lang="en-IN" sz="1800" dirty="0">
                <a:latin typeface="Digital-7 Mono" panose="02000000000000000000" pitchFamily="2" charset="0"/>
                <a:sym typeface="Wingdings" panose="05000000000000000000" pitchFamily="2" charset="2"/>
              </a:rPr>
              <a:t>~MILES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Digital-7 Mono" panose="02000000000000000000" pitchFamily="2" charset="0"/>
                <a:sym typeface="Wingdings" panose="05000000000000000000" pitchFamily="2" charset="2"/>
              </a:rPr>
              <a:t>RISK ANALYSIS : LOW . SIGNALS ARE MOSTLY SIMPLY CONVERTED TO AUDIO OUTPUT AND DO NOT REPRESENT SIGNIFICANT DATA PARSING. LESS LIKELY TO CONTAIN EXPLOITABLE VULNERABILITIES.</a:t>
            </a:r>
          </a:p>
          <a:p>
            <a:pPr>
              <a:lnSpc>
                <a:spcPct val="150000"/>
              </a:lnSpc>
            </a:pPr>
            <a:endParaRPr lang="en-IN" sz="1800" dirty="0">
              <a:latin typeface="Digital-7 Mon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29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C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966B9D-B30D-4911-9D43-207255841E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8" b="20000"/>
          <a:stretch/>
        </p:blipFill>
        <p:spPr>
          <a:xfrm>
            <a:off x="10761784" y="5573903"/>
            <a:ext cx="1430216" cy="12840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D9B57D-09D8-4F60-ABCA-C5A2C1261E02}"/>
              </a:ext>
            </a:extLst>
          </p:cNvPr>
          <p:cNvSpPr txBox="1"/>
          <p:nvPr/>
        </p:nvSpPr>
        <p:spPr>
          <a:xfrm>
            <a:off x="478970" y="794949"/>
            <a:ext cx="11342915" cy="5299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dirty="0">
                <a:latin typeface="hooge 05_54" panose="00000400000000000000" pitchFamily="2" charset="0"/>
              </a:rPr>
              <a:t>TELEMATICS/ CELLULAR/ </a:t>
            </a:r>
            <a:r>
              <a:rPr lang="en-IN" sz="3600" dirty="0" err="1">
                <a:latin typeface="hooge 05_54" panose="00000400000000000000" pitchFamily="2" charset="0"/>
              </a:rPr>
              <a:t>WiFi</a:t>
            </a:r>
            <a:endParaRPr lang="en-IN" sz="3600" dirty="0">
              <a:latin typeface="hooge 05_54" panose="00000400000000000000" pitchFamily="2" charset="0"/>
            </a:endParaRPr>
          </a:p>
          <a:p>
            <a:endParaRPr lang="en-IN" sz="3600" dirty="0">
              <a:latin typeface="Digital-7 Mono" panose="020000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Digital-7 Mono" panose="02000000000000000000" pitchFamily="2" charset="0"/>
              </a:rPr>
              <a:t>GSM/ 3G/ 4G TO CONNECT TO CELLULAR DATA</a:t>
            </a:r>
            <a:endParaRPr lang="en-IN" sz="1800" dirty="0">
              <a:latin typeface="Digital-7 Mono" panose="020000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Digital-7 Mono" panose="02000000000000000000" pitchFamily="2" charset="0"/>
              </a:rPr>
              <a:t>WEATHER INFO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latin typeface="Digital-7 Mono" panose="02000000000000000000" pitchFamily="2" charset="0"/>
              </a:rPr>
              <a:t>GPS</a:t>
            </a:r>
            <a:endParaRPr lang="en-IN" dirty="0">
              <a:latin typeface="Digital-7 Mono" panose="020000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latin typeface="Digital-7 Mono" panose="02000000000000000000" pitchFamily="2" charset="0"/>
              </a:rPr>
              <a:t>WIFI HOTSPOT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Digital-7 Mono" panose="02000000000000000000" pitchFamily="2" charset="0"/>
                <a:sym typeface="Wingdings" panose="05000000000000000000" pitchFamily="2" charset="2"/>
              </a:rPr>
              <a:t>MAY NOT DIRECTLY COMMUNICATE CAN.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Digital-7 Mono" panose="02000000000000000000" pitchFamily="2" charset="0"/>
                <a:sym typeface="Wingdings" panose="05000000000000000000" pitchFamily="2" charset="2"/>
              </a:rPr>
              <a:t>MICROPHONE.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Digital-7 Mono" panose="02000000000000000000" pitchFamily="2" charset="0"/>
                <a:sym typeface="Wingdings" panose="05000000000000000000" pitchFamily="2" charset="2"/>
              </a:rPr>
              <a:t>WIFI HOTSPOT – OPEN PORTS SCAN USING NMAP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Digital-7 Mono" panose="02000000000000000000" pitchFamily="2" charset="0"/>
                <a:sym typeface="Wingdings" panose="05000000000000000000" pitchFamily="2" charset="2"/>
              </a:rPr>
              <a:t>RISK : HIGH. WIDE ATTACK VECTORS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Digital-7 Mono" panose="02000000000000000000" pitchFamily="2" charset="0"/>
                <a:sym typeface="Wingdings" panose="05000000000000000000" pitchFamily="2" charset="2"/>
              </a:rPr>
              <a:t>WEB BROWSER / APPLICATION EXPLOITS.</a:t>
            </a:r>
          </a:p>
          <a:p>
            <a:pPr>
              <a:lnSpc>
                <a:spcPct val="150000"/>
              </a:lnSpc>
            </a:pPr>
            <a:endParaRPr lang="en-IN" dirty="0">
              <a:latin typeface="Digital-7 Mono" panose="02000000000000000000" pitchFamily="2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80280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C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966B9D-B30D-4911-9D43-207255841E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8" b="20000"/>
          <a:stretch/>
        </p:blipFill>
        <p:spPr>
          <a:xfrm>
            <a:off x="10761784" y="5573903"/>
            <a:ext cx="1430216" cy="12840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FD5D05-DAF9-4DEF-9EF4-6BBB2D075068}"/>
              </a:ext>
            </a:extLst>
          </p:cNvPr>
          <p:cNvSpPr txBox="1"/>
          <p:nvPr/>
        </p:nvSpPr>
        <p:spPr>
          <a:xfrm>
            <a:off x="497304" y="294712"/>
            <a:ext cx="11117179" cy="3221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dirty="0">
                <a:latin typeface="hooge 05_54" panose="00000400000000000000" pitchFamily="2" charset="0"/>
              </a:rPr>
              <a:t>FILE SYSTEM &amp; SERVICES</a:t>
            </a:r>
          </a:p>
          <a:p>
            <a:endParaRPr lang="en-IN" sz="3600" dirty="0">
              <a:latin typeface="Digital-7 Mono" panose="020000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Digital-7 Mono" panose="02000000000000000000" pitchFamily="2" charset="0"/>
              </a:rPr>
              <a:t>NAND FLASH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latin typeface="Digital-7 Mono" panose="02000000000000000000" pitchFamily="2" charset="0"/>
              </a:rPr>
              <a:t>IPL : INITIAL PROGRAM LOADER – BOOTLOADER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Digital-7 Mono" panose="02000000000000000000" pitchFamily="2" charset="0"/>
              </a:rPr>
              <a:t>IFS : System binaries &amp; config files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 err="1">
                <a:latin typeface="Digital-7 Mono" panose="02000000000000000000" pitchFamily="2" charset="0"/>
              </a:rPr>
              <a:t>Etfs</a:t>
            </a:r>
            <a:r>
              <a:rPr lang="en-IN" sz="1800" dirty="0">
                <a:latin typeface="Digital-7 Mono" panose="02000000000000000000" pitchFamily="2" charset="0"/>
              </a:rPr>
              <a:t> : embedded transaction file system – R/W – DIRECTORY STRUCTURE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Digital-7 Mono" panose="02000000000000000000" pitchFamily="2" charset="0"/>
              </a:rPr>
              <a:t>MMC : MULTIMEDIA CARD – MOUNTED @ /FS/MMC0/</a:t>
            </a:r>
            <a:endParaRPr lang="en-IN" sz="1800" dirty="0">
              <a:latin typeface="Digital-7 Mon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168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C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966B9D-B30D-4911-9D43-207255841E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8" b="20000"/>
          <a:stretch/>
        </p:blipFill>
        <p:spPr>
          <a:xfrm>
            <a:off x="10761784" y="5573903"/>
            <a:ext cx="1430216" cy="12840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B43C869-6888-4920-B092-BF7F8A7B50FE}"/>
              </a:ext>
            </a:extLst>
          </p:cNvPr>
          <p:cNvSpPr txBox="1"/>
          <p:nvPr/>
        </p:nvSpPr>
        <p:spPr>
          <a:xfrm>
            <a:off x="481261" y="1369547"/>
            <a:ext cx="10411327" cy="4204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pc="300" dirty="0">
                <a:latin typeface="+mj-lt"/>
              </a:rPr>
              <a:t># netstat -n | grep LISTEN </a:t>
            </a:r>
          </a:p>
          <a:p>
            <a:pPr>
              <a:lnSpc>
                <a:spcPct val="150000"/>
              </a:lnSpc>
            </a:pPr>
            <a:r>
              <a:rPr lang="en-IN" spc="300" dirty="0" err="1">
                <a:latin typeface="+mj-lt"/>
              </a:rPr>
              <a:t>tcp</a:t>
            </a:r>
            <a:r>
              <a:rPr lang="en-IN" spc="300" dirty="0">
                <a:latin typeface="+mj-lt"/>
              </a:rPr>
              <a:t> 	0	 0	 *.6010	 *.* 	LISTEN </a:t>
            </a:r>
          </a:p>
          <a:p>
            <a:pPr>
              <a:lnSpc>
                <a:spcPct val="150000"/>
              </a:lnSpc>
            </a:pPr>
            <a:r>
              <a:rPr lang="en-IN" spc="300" dirty="0" err="1">
                <a:latin typeface="+mj-lt"/>
              </a:rPr>
              <a:t>tcp</a:t>
            </a:r>
            <a:r>
              <a:rPr lang="en-IN" spc="300" dirty="0">
                <a:latin typeface="+mj-lt"/>
              </a:rPr>
              <a:t> 	0 	 0  	 *.2011 	 *.*     LISTEN</a:t>
            </a:r>
          </a:p>
          <a:p>
            <a:pPr>
              <a:lnSpc>
                <a:spcPct val="150000"/>
              </a:lnSpc>
            </a:pPr>
            <a:r>
              <a:rPr lang="en-IN" spc="300" dirty="0" err="1">
                <a:latin typeface="+mj-lt"/>
              </a:rPr>
              <a:t>tcp</a:t>
            </a:r>
            <a:r>
              <a:rPr lang="en-IN" spc="300" dirty="0">
                <a:latin typeface="+mj-lt"/>
              </a:rPr>
              <a:t> 	0	 0	 *.6020	 *.*	LISTEN </a:t>
            </a:r>
          </a:p>
          <a:p>
            <a:pPr>
              <a:lnSpc>
                <a:spcPct val="150000"/>
              </a:lnSpc>
            </a:pPr>
            <a:r>
              <a:rPr lang="en-IN" spc="300" dirty="0" err="1">
                <a:latin typeface="+mj-lt"/>
              </a:rPr>
              <a:t>tcp</a:t>
            </a:r>
            <a:r>
              <a:rPr lang="en-IN" spc="300" dirty="0">
                <a:latin typeface="+mj-lt"/>
              </a:rPr>
              <a:t> 	0	 0	 *.2021	 *.* 	LISTEN </a:t>
            </a:r>
          </a:p>
          <a:p>
            <a:pPr>
              <a:lnSpc>
                <a:spcPct val="150000"/>
              </a:lnSpc>
            </a:pPr>
            <a:r>
              <a:rPr lang="en-IN" spc="300" dirty="0" err="1">
                <a:latin typeface="+mj-lt"/>
              </a:rPr>
              <a:t>tcp</a:t>
            </a:r>
            <a:r>
              <a:rPr lang="en-IN" spc="300" dirty="0">
                <a:latin typeface="+mj-lt"/>
              </a:rPr>
              <a:t> 	0	 0	 127.0.0.1.3128 *.* 	LISTEN</a:t>
            </a:r>
          </a:p>
          <a:p>
            <a:pPr>
              <a:lnSpc>
                <a:spcPct val="150000"/>
              </a:lnSpc>
            </a:pPr>
            <a:r>
              <a:rPr lang="en-IN" spc="300" dirty="0" err="1">
                <a:latin typeface="+mj-lt"/>
              </a:rPr>
              <a:t>tcp</a:t>
            </a:r>
            <a:r>
              <a:rPr lang="en-IN" spc="300" dirty="0">
                <a:latin typeface="+mj-lt"/>
              </a:rPr>
              <a:t> 	0	 0	 *.51500	 *.*	LISTEN </a:t>
            </a:r>
          </a:p>
          <a:p>
            <a:pPr>
              <a:lnSpc>
                <a:spcPct val="150000"/>
              </a:lnSpc>
            </a:pPr>
            <a:r>
              <a:rPr lang="en-IN" spc="300" dirty="0" err="1">
                <a:latin typeface="+mj-lt"/>
              </a:rPr>
              <a:t>tcp</a:t>
            </a:r>
            <a:r>
              <a:rPr lang="en-IN" spc="300" dirty="0">
                <a:latin typeface="+mj-lt"/>
              </a:rPr>
              <a:t> 	0	 0	 *.65200	 *.* 	LISTEN </a:t>
            </a:r>
          </a:p>
          <a:p>
            <a:pPr>
              <a:lnSpc>
                <a:spcPct val="150000"/>
              </a:lnSpc>
            </a:pPr>
            <a:r>
              <a:rPr lang="en-IN" spc="300" dirty="0" err="1">
                <a:latin typeface="+mj-lt"/>
              </a:rPr>
              <a:t>tcp</a:t>
            </a:r>
            <a:r>
              <a:rPr lang="en-IN" spc="300" dirty="0">
                <a:latin typeface="+mj-lt"/>
              </a:rPr>
              <a:t>	0	 0	 *.4400 	 *.* 	LISTEN </a:t>
            </a:r>
          </a:p>
          <a:p>
            <a:pPr>
              <a:lnSpc>
                <a:spcPct val="150000"/>
              </a:lnSpc>
            </a:pPr>
            <a:r>
              <a:rPr lang="en-IN" spc="300" dirty="0" err="1">
                <a:latin typeface="+mj-lt"/>
              </a:rPr>
              <a:t>tcp</a:t>
            </a:r>
            <a:r>
              <a:rPr lang="en-IN" spc="300" dirty="0">
                <a:latin typeface="+mj-lt"/>
              </a:rPr>
              <a:t> 	0	 0	 *.6667	 *.*	LISTEN</a:t>
            </a:r>
          </a:p>
        </p:txBody>
      </p:sp>
    </p:spTree>
    <p:extLst>
      <p:ext uri="{BB962C8B-B14F-4D97-AF65-F5344CB8AC3E}">
        <p14:creationId xmlns:p14="http://schemas.microsoft.com/office/powerpoint/2010/main" val="2414421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C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966B9D-B30D-4911-9D43-207255841E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8" b="20000"/>
          <a:stretch/>
        </p:blipFill>
        <p:spPr>
          <a:xfrm>
            <a:off x="10761784" y="5573903"/>
            <a:ext cx="1430216" cy="12840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94C8FF-D511-4562-990A-7F540FE26F1B}"/>
              </a:ext>
            </a:extLst>
          </p:cNvPr>
          <p:cNvSpPr txBox="1"/>
          <p:nvPr/>
        </p:nvSpPr>
        <p:spPr>
          <a:xfrm>
            <a:off x="231376" y="1171943"/>
            <a:ext cx="10828421" cy="55698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latin typeface="Digital-7 Mono" panose="02000000000000000000" pitchFamily="2" charset="0"/>
              </a:rPr>
              <a:t>2011: NATP 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Digital-7 Mono" panose="02000000000000000000" pitchFamily="2" charset="0"/>
              </a:rPr>
              <a:t>2021: </a:t>
            </a:r>
            <a:r>
              <a:rPr lang="en-IN" sz="2000" dirty="0" err="1">
                <a:latin typeface="Digital-7 Mono" panose="02000000000000000000" pitchFamily="2" charset="0"/>
              </a:rPr>
              <a:t>MontiorService</a:t>
            </a:r>
            <a:r>
              <a:rPr lang="en-IN" sz="2000" dirty="0">
                <a:latin typeface="Digital-7 Mono" panose="02000000000000000000" pitchFamily="2" charset="0"/>
              </a:rPr>
              <a:t>. This service delivers debug/trace information from runtime system into file or over TCP/IP; offers additionally the possibility to send GCF message over TCP/IP to the SCP system 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Digital-7 Mono" panose="02000000000000000000" pitchFamily="2" charset="0"/>
              </a:rPr>
              <a:t>3128: 3proxy. This is a proxy service. 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Digital-7 Mono" panose="02000000000000000000" pitchFamily="2" charset="0"/>
              </a:rPr>
              <a:t>4400: </a:t>
            </a:r>
            <a:r>
              <a:rPr lang="en-IN" sz="2000" dirty="0" err="1">
                <a:latin typeface="Digital-7 Mono" panose="02000000000000000000" pitchFamily="2" charset="0"/>
              </a:rPr>
              <a:t>HmiGateway</a:t>
            </a:r>
            <a:r>
              <a:rPr lang="en-IN" sz="2000" dirty="0">
                <a:latin typeface="Digital-7 Mono" panose="02000000000000000000" pitchFamily="2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Digital-7 Mono" panose="02000000000000000000" pitchFamily="2" charset="0"/>
              </a:rPr>
              <a:t>6010: </a:t>
            </a:r>
            <a:r>
              <a:rPr lang="en-IN" sz="2000" dirty="0" err="1">
                <a:latin typeface="Digital-7 Mono" panose="02000000000000000000" pitchFamily="2" charset="0"/>
              </a:rPr>
              <a:t>Wicome</a:t>
            </a:r>
            <a:r>
              <a:rPr lang="en-IN" sz="2000" dirty="0">
                <a:latin typeface="Digital-7 Mono" panose="02000000000000000000" pitchFamily="2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Digital-7 Mono" panose="02000000000000000000" pitchFamily="2" charset="0"/>
              </a:rPr>
              <a:t>6020: </a:t>
            </a:r>
            <a:r>
              <a:rPr lang="en-IN" sz="2000" dirty="0" err="1">
                <a:latin typeface="Digital-7 Mono" panose="02000000000000000000" pitchFamily="2" charset="0"/>
              </a:rPr>
              <a:t>SASService</a:t>
            </a:r>
            <a:r>
              <a:rPr lang="en-IN" sz="2000" dirty="0">
                <a:latin typeface="Digital-7 Mono" panose="02000000000000000000" pitchFamily="2" charset="0"/>
              </a:rPr>
              <a:t>. This service realizes the server part of client-server based Speech API architecture 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Digital-7 Mono" panose="02000000000000000000" pitchFamily="2" charset="0"/>
              </a:rPr>
              <a:t>6667: D-BUS session bus 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Digital-7 Mono" panose="02000000000000000000" pitchFamily="2" charset="0"/>
              </a:rPr>
              <a:t>51500: 3proxy admin web server 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Digital-7 Mono" panose="02000000000000000000" pitchFamily="2" charset="0"/>
              </a:rPr>
              <a:t>65200: dev-mv2trace</a:t>
            </a:r>
          </a:p>
        </p:txBody>
      </p:sp>
    </p:spTree>
    <p:extLst>
      <p:ext uri="{BB962C8B-B14F-4D97-AF65-F5344CB8AC3E}">
        <p14:creationId xmlns:p14="http://schemas.microsoft.com/office/powerpoint/2010/main" val="1133205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C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966B9D-B30D-4911-9D43-207255841E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8" b="20000"/>
          <a:stretch/>
        </p:blipFill>
        <p:spPr>
          <a:xfrm>
            <a:off x="10761784" y="5573903"/>
            <a:ext cx="1430216" cy="12840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94F8F2-6074-4342-9F80-FCFCCAF3F99C}"/>
              </a:ext>
            </a:extLst>
          </p:cNvPr>
          <p:cNvSpPr txBox="1"/>
          <p:nvPr/>
        </p:nvSpPr>
        <p:spPr>
          <a:xfrm>
            <a:off x="696685" y="566057"/>
            <a:ext cx="1062445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dirty="0">
                <a:latin typeface="hooge 05_54" panose="00000400000000000000" pitchFamily="2" charset="0"/>
              </a:rPr>
              <a:t>BEFORE WE BEGIN</a:t>
            </a:r>
          </a:p>
          <a:p>
            <a:endParaRPr lang="en-IN" sz="3600" dirty="0">
              <a:latin typeface="Digital-7 Mono" panose="020000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1800" dirty="0">
              <a:latin typeface="Digital-7 Mono" panose="020000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>
              <a:latin typeface="Digital-7 Mono" panose="020000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latin typeface="Digital-7 Mono" panose="02000000000000000000" pitchFamily="2" charset="0"/>
              </a:rPr>
              <a:t>Automobile security is </a:t>
            </a:r>
            <a:r>
              <a:rPr lang="en-IN" dirty="0">
                <a:latin typeface="Digital-7 Mono" panose="02000000000000000000" pitchFamily="2" charset="0"/>
              </a:rPr>
              <a:t>a vast field of study</a:t>
            </a:r>
            <a:endParaRPr lang="en-IN" sz="1800" dirty="0">
              <a:latin typeface="Digital-7 Mono" panose="020000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latin typeface="Digital-7 Mono" panose="02000000000000000000" pitchFamily="2" charset="0"/>
              </a:rPr>
              <a:t>Automobile security is still under research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Digital-7 Mono" panose="02000000000000000000" pitchFamily="2" charset="0"/>
              </a:rPr>
              <a:t>Vehicle automation and smart vehicles need this as top priority</a:t>
            </a:r>
            <a:endParaRPr lang="en-IN" sz="1800" dirty="0">
              <a:latin typeface="Digital-7 Mono" panose="020000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latin typeface="Digital-7 Mono" panose="02000000000000000000" pitchFamily="2" charset="0"/>
              </a:rPr>
              <a:t>No special pre-requisites : </a:t>
            </a:r>
            <a:r>
              <a:rPr lang="en-IN" sz="1800" dirty="0" err="1">
                <a:latin typeface="Digital-7 Mono" panose="02000000000000000000" pitchFamily="2" charset="0"/>
              </a:rPr>
              <a:t>linux</a:t>
            </a:r>
            <a:r>
              <a:rPr lang="en-IN" sz="1800" dirty="0">
                <a:latin typeface="Digital-7 Mono" panose="02000000000000000000" pitchFamily="2" charset="0"/>
              </a:rPr>
              <a:t> is preferred</a:t>
            </a:r>
          </a:p>
          <a:p>
            <a:endParaRPr lang="en-IN" sz="1800" dirty="0">
              <a:latin typeface="Digital-7 Mono" panose="02000000000000000000" pitchFamily="2" charset="0"/>
            </a:endParaRPr>
          </a:p>
          <a:p>
            <a:endParaRPr lang="en-IN" sz="1800" dirty="0">
              <a:latin typeface="Digital-7 Mon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2263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C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966B9D-B30D-4911-9D43-207255841E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8" b="20000"/>
          <a:stretch/>
        </p:blipFill>
        <p:spPr>
          <a:xfrm>
            <a:off x="10761784" y="5573903"/>
            <a:ext cx="1430216" cy="128409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CE54167-6D36-4E8D-992B-0BDC5CB0F40E}"/>
              </a:ext>
            </a:extLst>
          </p:cNvPr>
          <p:cNvSpPr/>
          <p:nvPr/>
        </p:nvSpPr>
        <p:spPr>
          <a:xfrm>
            <a:off x="377132" y="2967335"/>
            <a:ext cx="114377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ooge 05_53" panose="00000400000000000000" pitchFamily="2" charset="0"/>
              </a:rPr>
              <a:t>COMMUNICATION PROTOCOLS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ooge 05_53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485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C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966B9D-B30D-4911-9D43-207255841E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8" b="20000"/>
          <a:stretch/>
        </p:blipFill>
        <p:spPr>
          <a:xfrm>
            <a:off x="10761784" y="5573903"/>
            <a:ext cx="1430216" cy="128409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90C294F-A873-40E7-BBF2-888B0830E059}"/>
              </a:ext>
            </a:extLst>
          </p:cNvPr>
          <p:cNvSpPr txBox="1"/>
          <p:nvPr/>
        </p:nvSpPr>
        <p:spPr>
          <a:xfrm>
            <a:off x="577516" y="577516"/>
            <a:ext cx="110690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hooge 05_53" panose="00000400000000000000" pitchFamily="2" charset="0"/>
              </a:rPr>
              <a:t>CONTROLLER AREA NETWORK [CAN] BUS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Digital-7 Mono" panose="02000000000000000000" pitchFamily="2" charset="0"/>
              </a:rPr>
              <a:t>Message based protocol that allows microcontrollers and devices to communicate between hosts in a vehicular network</a:t>
            </a:r>
            <a:endParaRPr lang="en-IN" dirty="0">
              <a:latin typeface="Digital-7 Mono" panose="020000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516A27-A258-403A-9CAF-6BE647B07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050" y="1918946"/>
            <a:ext cx="7971428" cy="462857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0153A7B-204D-467E-82E9-3A7644282292}"/>
              </a:ext>
            </a:extLst>
          </p:cNvPr>
          <p:cNvSpPr/>
          <p:nvPr/>
        </p:nvSpPr>
        <p:spPr>
          <a:xfrm>
            <a:off x="4827564" y="6604084"/>
            <a:ext cx="1963999" cy="2539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IMG S</a:t>
            </a:r>
            <a:r>
              <a:rPr lang="en-US" sz="105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ource : www.renesas.com </a:t>
            </a:r>
          </a:p>
        </p:txBody>
      </p:sp>
    </p:spTree>
    <p:extLst>
      <p:ext uri="{BB962C8B-B14F-4D97-AF65-F5344CB8AC3E}">
        <p14:creationId xmlns:p14="http://schemas.microsoft.com/office/powerpoint/2010/main" val="33577125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C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966B9D-B30D-4911-9D43-207255841E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8" b="20000"/>
          <a:stretch/>
        </p:blipFill>
        <p:spPr>
          <a:xfrm>
            <a:off x="10761784" y="5573903"/>
            <a:ext cx="1430216" cy="128409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90C294F-A873-40E7-BBF2-888B0830E059}"/>
              </a:ext>
            </a:extLst>
          </p:cNvPr>
          <p:cNvSpPr txBox="1"/>
          <p:nvPr/>
        </p:nvSpPr>
        <p:spPr>
          <a:xfrm>
            <a:off x="577516" y="577516"/>
            <a:ext cx="11069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hooge 05_53" panose="00000400000000000000" pitchFamily="2" charset="0"/>
              </a:rPr>
              <a:t>[CAN] BUS can be accessed via </a:t>
            </a:r>
            <a:r>
              <a:rPr lang="en-IN" dirty="0" err="1">
                <a:latin typeface="hooge 05_53" panose="00000400000000000000" pitchFamily="2" charset="0"/>
              </a:rPr>
              <a:t>obd</a:t>
            </a:r>
            <a:r>
              <a:rPr lang="en-IN" dirty="0">
                <a:latin typeface="hooge 05_53" panose="00000400000000000000" pitchFamily="2" charset="0"/>
              </a:rPr>
              <a:t>-ii [onboard diagnostic] port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Digital-7 Mono" panose="02000000000000000000" pitchFamily="2" charset="0"/>
              </a:rPr>
              <a:t>Located near dashboard</a:t>
            </a:r>
            <a:endParaRPr lang="en-IN" dirty="0">
              <a:latin typeface="Digital-7 Mono" panose="020000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02E1B3-3E47-466D-989D-DABAFD7971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16" y="1808852"/>
            <a:ext cx="4125817" cy="41258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FF1DD4-03D4-489A-830E-6098469947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313" y="1808852"/>
            <a:ext cx="4760558" cy="412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9346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C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966B9D-B30D-4911-9D43-207255841E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8" b="20000"/>
          <a:stretch/>
        </p:blipFill>
        <p:spPr>
          <a:xfrm>
            <a:off x="10761784" y="5573903"/>
            <a:ext cx="1430216" cy="128409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90C294F-A873-40E7-BBF2-888B0830E059}"/>
              </a:ext>
            </a:extLst>
          </p:cNvPr>
          <p:cNvSpPr txBox="1"/>
          <p:nvPr/>
        </p:nvSpPr>
        <p:spPr>
          <a:xfrm>
            <a:off x="577516" y="577516"/>
            <a:ext cx="1106905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latin typeface="hooge 05_53" panose="00000400000000000000" pitchFamily="2" charset="0"/>
              </a:rPr>
              <a:t>Field definition breakdown of can frame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C50CAA-040F-4533-90A2-C5999F5D20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02" y="2212955"/>
            <a:ext cx="12049398" cy="30420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6520D3C-1D81-4D09-BCAC-16431BCDA480}"/>
              </a:ext>
            </a:extLst>
          </p:cNvPr>
          <p:cNvSpPr txBox="1"/>
          <p:nvPr/>
        </p:nvSpPr>
        <p:spPr>
          <a:xfrm>
            <a:off x="3047082" y="5670799"/>
            <a:ext cx="609783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IMG S</a:t>
            </a:r>
            <a:r>
              <a:rPr lang="en-US" sz="105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ource : https://en.wikipedia.org/wiki/CAN_bus</a:t>
            </a:r>
          </a:p>
        </p:txBody>
      </p:sp>
    </p:spTree>
    <p:extLst>
      <p:ext uri="{BB962C8B-B14F-4D97-AF65-F5344CB8AC3E}">
        <p14:creationId xmlns:p14="http://schemas.microsoft.com/office/powerpoint/2010/main" val="41343743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C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966B9D-B30D-4911-9D43-207255841E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8" b="20000"/>
          <a:stretch/>
        </p:blipFill>
        <p:spPr>
          <a:xfrm>
            <a:off x="10761784" y="5573903"/>
            <a:ext cx="1430216" cy="128409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90C294F-A873-40E7-BBF2-888B0830E059}"/>
              </a:ext>
            </a:extLst>
          </p:cNvPr>
          <p:cNvSpPr txBox="1"/>
          <p:nvPr/>
        </p:nvSpPr>
        <p:spPr>
          <a:xfrm>
            <a:off x="577516" y="577516"/>
            <a:ext cx="1106905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latin typeface="hooge 05_53" panose="00000400000000000000" pitchFamily="2" charset="0"/>
              </a:rPr>
              <a:t>Field definition breakdown of can frame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FABA2DF-A8D2-462F-8B5C-E17E0287C3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956815"/>
              </p:ext>
            </p:extLst>
          </p:nvPr>
        </p:nvGraphicFramePr>
        <p:xfrm>
          <a:off x="196468" y="2416264"/>
          <a:ext cx="11799063" cy="32396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33021">
                  <a:extLst>
                    <a:ext uri="{9D8B030D-6E8A-4147-A177-3AD203B41FA5}">
                      <a16:colId xmlns:a16="http://schemas.microsoft.com/office/drawing/2014/main" val="2968482261"/>
                    </a:ext>
                  </a:extLst>
                </a:gridCol>
                <a:gridCol w="1786569">
                  <a:extLst>
                    <a:ext uri="{9D8B030D-6E8A-4147-A177-3AD203B41FA5}">
                      <a16:colId xmlns:a16="http://schemas.microsoft.com/office/drawing/2014/main" val="733843114"/>
                    </a:ext>
                  </a:extLst>
                </a:gridCol>
                <a:gridCol w="6079473">
                  <a:extLst>
                    <a:ext uri="{9D8B030D-6E8A-4147-A177-3AD203B41FA5}">
                      <a16:colId xmlns:a16="http://schemas.microsoft.com/office/drawing/2014/main" val="3141844703"/>
                    </a:ext>
                  </a:extLst>
                </a:gridCol>
              </a:tblGrid>
              <a:tr h="43326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FIELD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LENGTH [bits]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271052"/>
                  </a:ext>
                </a:extLst>
              </a:tr>
              <a:tr h="433264">
                <a:tc>
                  <a:txBody>
                    <a:bodyPr/>
                    <a:lstStyle/>
                    <a:p>
                      <a:r>
                        <a:rPr lang="en-IN" b="1" dirty="0"/>
                        <a:t>Start-of-Frame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Denotes the start of Frame Transmission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166362"/>
                  </a:ext>
                </a:extLst>
              </a:tr>
              <a:tr h="433264">
                <a:tc>
                  <a:txBody>
                    <a:bodyPr/>
                    <a:lstStyle/>
                    <a:p>
                      <a:r>
                        <a:rPr lang="en-IN" b="1" dirty="0"/>
                        <a:t>Identifier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Represents Message Priority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093786"/>
                  </a:ext>
                </a:extLst>
              </a:tr>
              <a:tr h="433264">
                <a:tc>
                  <a:txBody>
                    <a:bodyPr/>
                    <a:lstStyle/>
                    <a:p>
                      <a:r>
                        <a:rPr lang="en-IN" b="1" dirty="0"/>
                        <a:t>Remote Transmission Request [RTR]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Must be Dominant (0) for Data Frames &amp; Recessive (1) for Remote Request Frames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211113"/>
                  </a:ext>
                </a:extLst>
              </a:tr>
              <a:tr h="433264">
                <a:tc>
                  <a:txBody>
                    <a:bodyPr/>
                    <a:lstStyle/>
                    <a:p>
                      <a:r>
                        <a:rPr lang="en-IN" b="1" dirty="0"/>
                        <a:t>Data Length Code [DLC]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Bytes of Data (0-8 bytes)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036287"/>
                  </a:ext>
                </a:extLst>
              </a:tr>
              <a:tr h="433264">
                <a:tc>
                  <a:txBody>
                    <a:bodyPr/>
                    <a:lstStyle/>
                    <a:p>
                      <a:r>
                        <a:rPr lang="en-IN" b="1" dirty="0"/>
                        <a:t>Data Field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0-64 (0-8 bytes)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 to be Transmitted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759489"/>
                  </a:ext>
                </a:extLst>
              </a:tr>
              <a:tr h="433264">
                <a:tc>
                  <a:txBody>
                    <a:bodyPr/>
                    <a:lstStyle/>
                    <a:p>
                      <a:r>
                        <a:rPr lang="en-IN" b="1" dirty="0"/>
                        <a:t>Cyclic Redundancy Check [CRC]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Checks for faulty frames &amp; Rearranging Data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400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80448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C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966B9D-B30D-4911-9D43-207255841E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8" b="20000"/>
          <a:stretch/>
        </p:blipFill>
        <p:spPr>
          <a:xfrm>
            <a:off x="10761784" y="5573903"/>
            <a:ext cx="1430216" cy="128409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90C294F-A873-40E7-BBF2-888B0830E059}"/>
              </a:ext>
            </a:extLst>
          </p:cNvPr>
          <p:cNvSpPr txBox="1"/>
          <p:nvPr/>
        </p:nvSpPr>
        <p:spPr>
          <a:xfrm>
            <a:off x="577516" y="577516"/>
            <a:ext cx="110690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latin typeface="hooge 05_53" panose="00000400000000000000" pitchFamily="2" charset="0"/>
              </a:rPr>
              <a:t>Actual can frame message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9E09B8-5E67-4DBF-942F-CA44D3073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6255" y="1891305"/>
            <a:ext cx="8736376" cy="368259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9CB4687-CC98-45BD-9007-04727C1EF305}"/>
              </a:ext>
            </a:extLst>
          </p:cNvPr>
          <p:cNvSpPr/>
          <p:nvPr/>
        </p:nvSpPr>
        <p:spPr>
          <a:xfrm>
            <a:off x="1009154" y="3532549"/>
            <a:ext cx="111710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Interface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B92B92-3AC5-447E-B53C-408EA4E68E42}"/>
              </a:ext>
            </a:extLst>
          </p:cNvPr>
          <p:cNvSpPr/>
          <p:nvPr/>
        </p:nvSpPr>
        <p:spPr>
          <a:xfrm>
            <a:off x="4464992" y="5718141"/>
            <a:ext cx="282135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LIVE capture via Can Utils</a:t>
            </a:r>
          </a:p>
        </p:txBody>
      </p:sp>
    </p:spTree>
    <p:extLst>
      <p:ext uri="{BB962C8B-B14F-4D97-AF65-F5344CB8AC3E}">
        <p14:creationId xmlns:p14="http://schemas.microsoft.com/office/powerpoint/2010/main" val="18227381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C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966B9D-B30D-4911-9D43-207255841E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8" b="20000"/>
          <a:stretch/>
        </p:blipFill>
        <p:spPr>
          <a:xfrm>
            <a:off x="10761784" y="5573903"/>
            <a:ext cx="1430216" cy="128409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90C294F-A873-40E7-BBF2-888B0830E059}"/>
              </a:ext>
            </a:extLst>
          </p:cNvPr>
          <p:cNvSpPr txBox="1"/>
          <p:nvPr/>
        </p:nvSpPr>
        <p:spPr>
          <a:xfrm>
            <a:off x="577516" y="0"/>
            <a:ext cx="110690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latin typeface="hooge 05_53" panose="00000400000000000000" pitchFamily="2" charset="0"/>
              </a:rPr>
              <a:t>CAN bus is Broken into high-speed can [f-can] &amp; low-speed can [b-can]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54090D-115C-4257-B6CB-7700AECC8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36" y="1046603"/>
            <a:ext cx="10724070" cy="50071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CBB2AF-BEED-4899-9F96-5A2C82D09EB6}"/>
              </a:ext>
            </a:extLst>
          </p:cNvPr>
          <p:cNvSpPr txBox="1"/>
          <p:nvPr/>
        </p:nvSpPr>
        <p:spPr>
          <a:xfrm>
            <a:off x="2784514" y="6215951"/>
            <a:ext cx="609783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IMG S</a:t>
            </a:r>
            <a:r>
              <a:rPr lang="en-US" sz="105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ource : https://blog.trendmicro.com</a:t>
            </a:r>
          </a:p>
        </p:txBody>
      </p:sp>
    </p:spTree>
    <p:extLst>
      <p:ext uri="{BB962C8B-B14F-4D97-AF65-F5344CB8AC3E}">
        <p14:creationId xmlns:p14="http://schemas.microsoft.com/office/powerpoint/2010/main" val="3088668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C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966B9D-B30D-4911-9D43-207255841E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8" b="20000"/>
          <a:stretch/>
        </p:blipFill>
        <p:spPr>
          <a:xfrm>
            <a:off x="10761784" y="5573903"/>
            <a:ext cx="1430216" cy="12840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E3BBFB-2BAB-4DA9-B954-7240475946A7}"/>
              </a:ext>
            </a:extLst>
          </p:cNvPr>
          <p:cNvSpPr txBox="1"/>
          <p:nvPr/>
        </p:nvSpPr>
        <p:spPr>
          <a:xfrm>
            <a:off x="368967" y="512620"/>
            <a:ext cx="1140593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hooge 05_53" panose="00000400000000000000" pitchFamily="2" charset="0"/>
              </a:rPr>
              <a:t>LOCAL INTERCONNECT NETWORK [LIN]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Digital-7 Mono" panose="02000000000000000000" pitchFamily="2" charset="0"/>
              </a:rPr>
              <a:t>LAN protocol using single </a:t>
            </a:r>
            <a:r>
              <a:rPr lang="en-US" dirty="0" err="1">
                <a:latin typeface="Digital-7 Mono" panose="02000000000000000000" pitchFamily="2" charset="0"/>
              </a:rPr>
              <a:t>master</a:t>
            </a:r>
            <a:r>
              <a:rPr lang="en-US" dirty="0" err="1">
                <a:latin typeface="Digital-7 Mono" panose="02000000000000000000" pitchFamily="2" charset="0"/>
                <a:sym typeface="Wingdings" panose="05000000000000000000" pitchFamily="2" charset="2"/>
              </a:rPr>
              <a:t>slaves</a:t>
            </a:r>
            <a:endParaRPr lang="en-US" dirty="0">
              <a:latin typeface="Digital-7 Mon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Digital-7 Mono" panose="02000000000000000000" pitchFamily="2" charset="0"/>
              </a:rPr>
              <a:t>Relatively slow in-vehicle communication &amp;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Digital-7 Mono" panose="02000000000000000000" pitchFamily="2" charset="0"/>
              </a:rPr>
              <a:t>KEYLESS SYSTEM/ air condition, seat movement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Digital-7 Mono" panose="02000000000000000000" pitchFamily="2" charset="0"/>
              </a:rPr>
              <a:t>12v over single wire implementation – vehicle chassis as </a:t>
            </a:r>
            <a:r>
              <a:rPr lang="en-US" dirty="0" err="1">
                <a:latin typeface="Digital-7 Mono" panose="02000000000000000000" pitchFamily="2" charset="0"/>
              </a:rPr>
              <a:t>curr</a:t>
            </a:r>
            <a:r>
              <a:rPr lang="en-US" dirty="0">
                <a:latin typeface="Digital-7 Mono" panose="02000000000000000000" pitchFamily="2" charset="0"/>
              </a:rPr>
              <a:t> return path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Digital-7 Mono" panose="02000000000000000000" pitchFamily="2" charset="0"/>
              </a:rPr>
              <a:t>The maximum command size is 8 bytes, which can be transmitted every 10 </a:t>
            </a:r>
            <a:r>
              <a:rPr lang="en-US" dirty="0" err="1">
                <a:latin typeface="Digital-7 Mono" panose="02000000000000000000" pitchFamily="2" charset="0"/>
              </a:rPr>
              <a:t>ms</a:t>
            </a:r>
            <a:r>
              <a:rPr lang="en-US" dirty="0">
                <a:latin typeface="Digital-7 Mono" panose="02000000000000000000" pitchFamily="2" charset="0"/>
              </a:rPr>
              <a:t>, but commands of 2 bytes or 4 bytes can be sent every 5 </a:t>
            </a:r>
            <a:r>
              <a:rPr lang="en-US" dirty="0" err="1">
                <a:latin typeface="Digital-7 Mono" panose="02000000000000000000" pitchFamily="2" charset="0"/>
              </a:rPr>
              <a:t>ms</a:t>
            </a:r>
            <a:endParaRPr lang="en-US" dirty="0">
              <a:latin typeface="Digital-7 Mon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Digital-7 Mono" panose="020000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CB4AD3-17C7-4467-97FA-BB0E00326D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71" y="2864234"/>
            <a:ext cx="8919704" cy="34811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AAEBF5-BF05-439C-8E45-5A06950EB12B}"/>
              </a:ext>
            </a:extLst>
          </p:cNvPr>
          <p:cNvSpPr txBox="1"/>
          <p:nvPr/>
        </p:nvSpPr>
        <p:spPr>
          <a:xfrm>
            <a:off x="2835730" y="6506786"/>
            <a:ext cx="609783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IMG S</a:t>
            </a:r>
            <a:r>
              <a:rPr lang="en-US" sz="105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ource : cecas.clemson.edu</a:t>
            </a:r>
          </a:p>
        </p:txBody>
      </p:sp>
    </p:spTree>
    <p:extLst>
      <p:ext uri="{BB962C8B-B14F-4D97-AF65-F5344CB8AC3E}">
        <p14:creationId xmlns:p14="http://schemas.microsoft.com/office/powerpoint/2010/main" val="9770295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C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966B9D-B30D-4911-9D43-207255841E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8" b="20000"/>
          <a:stretch/>
        </p:blipFill>
        <p:spPr>
          <a:xfrm>
            <a:off x="10761784" y="5573903"/>
            <a:ext cx="1430216" cy="12840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AB8A91-34CE-4D0B-980F-34E276AB0580}"/>
              </a:ext>
            </a:extLst>
          </p:cNvPr>
          <p:cNvSpPr txBox="1"/>
          <p:nvPr/>
        </p:nvSpPr>
        <p:spPr>
          <a:xfrm>
            <a:off x="320842" y="496576"/>
            <a:ext cx="11325726" cy="55760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hooge 05_53" panose="00000400000000000000" pitchFamily="2" charset="0"/>
              </a:rPr>
              <a:t>MEDIA ORIENTED SYSTEMS TRANSPORT [MOST]</a:t>
            </a:r>
          </a:p>
          <a:p>
            <a:endParaRPr lang="en-I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Digital-7 Mono" panose="02000000000000000000" pitchFamily="2" charset="0"/>
              </a:rPr>
              <a:t>INFOTAINEMENT SYSTEMS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Digital-7 Mono" panose="02000000000000000000" pitchFamily="2" charset="0"/>
              </a:rPr>
              <a:t>Optical </a:t>
            </a:r>
            <a:r>
              <a:rPr lang="en-US" dirty="0" err="1">
                <a:latin typeface="Digital-7 Mono" panose="02000000000000000000" pitchFamily="2" charset="0"/>
              </a:rPr>
              <a:t>fibre</a:t>
            </a:r>
            <a:r>
              <a:rPr lang="en-US" dirty="0">
                <a:latin typeface="Digital-7 Mono" panose="02000000000000000000" pitchFamily="2" charset="0"/>
              </a:rPr>
              <a:t> implementation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Digital-7 Mono" panose="02000000000000000000" pitchFamily="2" charset="0"/>
              </a:rPr>
              <a:t>Maximum data rate : 150 </a:t>
            </a:r>
            <a:r>
              <a:rPr lang="en-US" dirty="0" err="1">
                <a:latin typeface="Digital-7 Mono" panose="02000000000000000000" pitchFamily="2" charset="0"/>
              </a:rPr>
              <a:t>mbps</a:t>
            </a:r>
            <a:endParaRPr lang="en-US" dirty="0">
              <a:latin typeface="Digital-7 Mono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Digital-7 Mono" panose="02000000000000000000" pitchFamily="2" charset="0"/>
              </a:rPr>
              <a:t>Network topology : point to point via ring / star topology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Digital-7 Mono" panose="02000000000000000000" pitchFamily="2" charset="0"/>
              </a:rPr>
              <a:t>Uses all 7 layers of </a:t>
            </a:r>
            <a:r>
              <a:rPr lang="en-US" dirty="0" err="1">
                <a:latin typeface="Digital-7 Mono" panose="02000000000000000000" pitchFamily="2" charset="0"/>
              </a:rPr>
              <a:t>osi</a:t>
            </a:r>
            <a:r>
              <a:rPr lang="en-US" dirty="0">
                <a:latin typeface="Digital-7 Mono" panose="02000000000000000000" pitchFamily="2" charset="0"/>
              </a:rPr>
              <a:t> reference layer for data communication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Digital-7 Mono" panose="02000000000000000000" pitchFamily="2" charset="0"/>
              </a:rPr>
              <a:t>Latest implementation of most standard – most150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Digital-7 Mono" panose="02000000000000000000" pitchFamily="2" charset="0"/>
              </a:rPr>
              <a:t>Most 150 has 5 kinds of communication channels 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Digital-7 Mono" panose="02000000000000000000" pitchFamily="2" charset="0"/>
              </a:rPr>
              <a:t>Control of ecu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Digital-7 Mono" panose="02000000000000000000" pitchFamily="2" charset="0"/>
              </a:rPr>
              <a:t>Packet data [navigation]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Digital-7 Mono" panose="02000000000000000000" pitchFamily="2" charset="0"/>
              </a:rPr>
              <a:t>Synchronous transmission of multiple audio streams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Digital-7 Mono" panose="02000000000000000000" pitchFamily="2" charset="0"/>
              </a:rPr>
              <a:t>Synchronous video streaming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Digital-7 Mono" panose="02000000000000000000" pitchFamily="2" charset="0"/>
              </a:rPr>
              <a:t>Ethernet for interacting with internet protocol applications</a:t>
            </a:r>
            <a:endParaRPr lang="en-IN" dirty="0">
              <a:latin typeface="Digital-7 Mon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9943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C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966B9D-B30D-4911-9D43-207255841E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8" b="20000"/>
          <a:stretch/>
        </p:blipFill>
        <p:spPr>
          <a:xfrm>
            <a:off x="10761784" y="5573903"/>
            <a:ext cx="1430216" cy="12840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0F1FD3-7BBC-4C6B-9BD6-3570C48779F5}"/>
              </a:ext>
            </a:extLst>
          </p:cNvPr>
          <p:cNvSpPr txBox="1"/>
          <p:nvPr/>
        </p:nvSpPr>
        <p:spPr>
          <a:xfrm>
            <a:off x="288758" y="592829"/>
            <a:ext cx="115824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hooge 05_53" panose="00000400000000000000" pitchFamily="2" charset="0"/>
              </a:rPr>
              <a:t>FLEXRAY BUS</a:t>
            </a:r>
          </a:p>
          <a:p>
            <a:endParaRPr lang="en-I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Digital-7 Mono" panose="02000000000000000000" pitchFamily="2" charset="0"/>
              </a:rPr>
              <a:t>HIGH SPEED BUS / fault tolerant systems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Digital-7 Mono" panose="02000000000000000000" pitchFamily="2" charset="0"/>
              </a:rPr>
              <a:t>CRITICAL SYSTEMS – BRAKE BY WIRE / steer by wire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Digital-7 Mono" panose="02000000000000000000" pitchFamily="2" charset="0"/>
              </a:rPr>
              <a:t>Layout : star / hybrid layout / </a:t>
            </a:r>
            <a:r>
              <a:rPr lang="en-US" dirty="0" err="1">
                <a:latin typeface="Digital-7 Mono" panose="02000000000000000000" pitchFamily="2" charset="0"/>
              </a:rPr>
              <a:t>multibus</a:t>
            </a:r>
            <a:r>
              <a:rPr lang="en-US" dirty="0">
                <a:latin typeface="Digital-7 Mono" panose="02000000000000000000" pitchFamily="2" charset="0"/>
              </a:rPr>
              <a:t> </a:t>
            </a:r>
            <a:r>
              <a:rPr lang="en-US" dirty="0">
                <a:latin typeface="Digital-7 Mono" panose="02000000000000000000" pitchFamily="2" charset="0"/>
                <a:sym typeface="Wingdings" panose="05000000000000000000" pitchFamily="2" charset="2"/>
              </a:rPr>
              <a:t> 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Digital-7 Mono" panose="02000000000000000000" pitchFamily="2" charset="0"/>
                <a:sym typeface="Wingdings" panose="05000000000000000000" pitchFamily="2" charset="2"/>
              </a:rPr>
              <a:t>   single &amp; dual channel config</a:t>
            </a:r>
            <a:endParaRPr lang="en-US" dirty="0">
              <a:latin typeface="Digital-7 Mon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Digital-7 Mono" panose="02000000000000000000" pitchFamily="2" charset="0"/>
              </a:rPr>
              <a:t>Costly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Digital-7 Mono" panose="02000000000000000000" pitchFamily="2" charset="0"/>
              </a:rPr>
              <a:t>Maximum data rate : 10 </a:t>
            </a:r>
            <a:r>
              <a:rPr lang="en-US" dirty="0" err="1">
                <a:latin typeface="Digital-7 Mono" panose="02000000000000000000" pitchFamily="2" charset="0"/>
              </a:rPr>
              <a:t>mbps</a:t>
            </a:r>
            <a:endParaRPr lang="en-US" dirty="0">
              <a:latin typeface="Digital-7 Mon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Digital-7 Mono" panose="020000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69F139-786A-44EE-8002-1FF695FE1D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362" y="1114417"/>
            <a:ext cx="6038042" cy="462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696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C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966B9D-B30D-4911-9D43-207255841E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8" b="20000"/>
          <a:stretch/>
        </p:blipFill>
        <p:spPr>
          <a:xfrm>
            <a:off x="10761784" y="5573903"/>
            <a:ext cx="1430216" cy="12840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E5BB04-5718-4034-8A69-579B7FE689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05" y="352697"/>
            <a:ext cx="5428938" cy="58632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6028E3-C26E-4D8D-8F72-256AA949A634}"/>
              </a:ext>
            </a:extLst>
          </p:cNvPr>
          <p:cNvSpPr txBox="1"/>
          <p:nvPr/>
        </p:nvSpPr>
        <p:spPr>
          <a:xfrm>
            <a:off x="6096000" y="352697"/>
            <a:ext cx="5638800" cy="503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4000" b="1" i="1" spc="300" dirty="0">
                <a:latin typeface="Digital-7 Mono" panose="02000000000000000000" pitchFamily="2" charset="0"/>
              </a:rPr>
              <a:t> CAR 🚗 NETWORK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pc="300" dirty="0">
              <a:latin typeface="Digital-7 Mono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pc="300" dirty="0">
                <a:latin typeface="Digital-7 Mono" panose="02000000000000000000" pitchFamily="2" charset="0"/>
              </a:rPr>
              <a:t>ECU : ELECTRONIC CONTROL UNITS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pc="300" dirty="0">
                <a:latin typeface="Digital-7 Mono" panose="02000000000000000000" pitchFamily="2" charset="0"/>
              </a:rPr>
              <a:t>20 -100 DEPENDING UPON FEATURES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pc="300" dirty="0">
                <a:latin typeface="Digital-7 Mono" panose="02000000000000000000" pitchFamily="2" charset="0"/>
              </a:rPr>
              <a:t>SEATBELT, POWER STEERING, ABS, DOOR LOCKS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pc="300" dirty="0">
                <a:latin typeface="Digital-7 Mono" panose="02000000000000000000" pitchFamily="2" charset="0"/>
              </a:rPr>
              <a:t>INTERCONNECTED – COOPERATIVE INTERACTION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pc="300" dirty="0">
                <a:latin typeface="Digital-7 Mono" panose="02000000000000000000" pitchFamily="2" charset="0"/>
              </a:rPr>
              <a:t>SOME COMMUNICATE TO OUTSIDE EG: GPS, INTERNET, WIFI HOTSPOT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80345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C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966B9D-B30D-4911-9D43-207255841E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8" b="20000"/>
          <a:stretch/>
        </p:blipFill>
        <p:spPr>
          <a:xfrm>
            <a:off x="10761784" y="5573903"/>
            <a:ext cx="1430216" cy="12840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0F1FD3-7BBC-4C6B-9BD6-3570C48779F5}"/>
              </a:ext>
            </a:extLst>
          </p:cNvPr>
          <p:cNvSpPr txBox="1"/>
          <p:nvPr/>
        </p:nvSpPr>
        <p:spPr>
          <a:xfrm>
            <a:off x="609600" y="528661"/>
            <a:ext cx="10682689" cy="3325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IN" dirty="0">
                <a:latin typeface="hooge 05_53" panose="00000400000000000000" pitchFamily="2" charset="0"/>
              </a:rPr>
              <a:t>ETHERNET</a:t>
            </a:r>
          </a:p>
          <a:p>
            <a:pPr>
              <a:lnSpc>
                <a:spcPct val="200000"/>
              </a:lnSpc>
            </a:pPr>
            <a:endParaRPr lang="en-I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Digital-7 Mono" panose="02000000000000000000" pitchFamily="2" charset="0"/>
              </a:rPr>
              <a:t>INTERCONNECTIVITY WITHIN VEHICLE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Digital-7 Mono" panose="02000000000000000000" pitchFamily="2" charset="0"/>
              </a:rPr>
              <a:t>High data rates : 100mbps / </a:t>
            </a:r>
            <a:r>
              <a:rPr lang="en-US" dirty="0" err="1">
                <a:latin typeface="Digital-7 Mono" panose="02000000000000000000" pitchFamily="2" charset="0"/>
              </a:rPr>
              <a:t>gbps</a:t>
            </a:r>
            <a:endParaRPr lang="en-US" dirty="0">
              <a:latin typeface="Digital-7 Mon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Digital-7 Mono" panose="02000000000000000000" pitchFamily="2" charset="0"/>
              </a:rPr>
              <a:t>Automotive communication bus of the future : replace can/ </a:t>
            </a:r>
            <a:r>
              <a:rPr lang="en-US" dirty="0" err="1">
                <a:latin typeface="Digital-7 Mono" panose="02000000000000000000" pitchFamily="2" charset="0"/>
              </a:rPr>
              <a:t>flexray</a:t>
            </a:r>
            <a:r>
              <a:rPr lang="en-US" dirty="0">
                <a:latin typeface="Digital-7 Mono" panose="02000000000000000000" pitchFamily="2" charset="0"/>
              </a:rPr>
              <a:t>/ most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Digital-7 Mono" panose="02000000000000000000" pitchFamily="2" charset="0"/>
              </a:rPr>
              <a:t>Unshielded twisted pair cables in star/ line topology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2D5451-8C78-447F-8517-687BCBE3E383}"/>
              </a:ext>
            </a:extLst>
          </p:cNvPr>
          <p:cNvSpPr txBox="1"/>
          <p:nvPr/>
        </p:nvSpPr>
        <p:spPr>
          <a:xfrm>
            <a:off x="609600" y="4440052"/>
            <a:ext cx="11024212" cy="1663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>
                <a:latin typeface="hooge 05_53" panose="00000400000000000000" pitchFamily="2" charset="0"/>
              </a:rPr>
              <a:t>CAN BUS FLEXIBLE DATA RATE [FD]</a:t>
            </a:r>
          </a:p>
          <a:p>
            <a:endParaRPr lang="en-I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Digital-7 Mono" panose="02000000000000000000" pitchFamily="2" charset="0"/>
              </a:rPr>
              <a:t>EXTENSION TO ORIGINAL CAN-BUS PROTOCOL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Digital-7 Mono" panose="02000000000000000000" pitchFamily="2" charset="0"/>
              </a:rPr>
              <a:t>PROVIDE ACCURATE REAL-TIME DATA</a:t>
            </a:r>
          </a:p>
        </p:txBody>
      </p:sp>
    </p:spTree>
    <p:extLst>
      <p:ext uri="{BB962C8B-B14F-4D97-AF65-F5344CB8AC3E}">
        <p14:creationId xmlns:p14="http://schemas.microsoft.com/office/powerpoint/2010/main" val="40292860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C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966B9D-B30D-4911-9D43-207255841E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8" b="20000"/>
          <a:stretch/>
        </p:blipFill>
        <p:spPr>
          <a:xfrm>
            <a:off x="10761784" y="5573903"/>
            <a:ext cx="1430216" cy="12840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0F1FD3-7BBC-4C6B-9BD6-3570C48779F5}"/>
              </a:ext>
            </a:extLst>
          </p:cNvPr>
          <p:cNvSpPr txBox="1"/>
          <p:nvPr/>
        </p:nvSpPr>
        <p:spPr>
          <a:xfrm>
            <a:off x="304800" y="2551837"/>
            <a:ext cx="115824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5400" b="1" dirty="0">
                <a:latin typeface="hooge 05_53" panose="00000400000000000000" pitchFamily="2" charset="0"/>
              </a:rPr>
              <a:t>ATTACKS AGAINST </a:t>
            </a:r>
            <a:r>
              <a:rPr lang="en-IN" sz="5400" b="1" dirty="0">
                <a:solidFill>
                  <a:srgbClr val="FF0000"/>
                </a:solidFill>
                <a:latin typeface="hooge 05_53" panose="00000400000000000000" pitchFamily="2" charset="0"/>
              </a:rPr>
              <a:t>CAR</a:t>
            </a:r>
            <a:r>
              <a:rPr lang="en-IN" sz="5400" b="1" dirty="0">
                <a:latin typeface="hooge 05_53" panose="00000400000000000000" pitchFamily="2" charset="0"/>
              </a:rPr>
              <a:t> INF</a:t>
            </a:r>
            <a:r>
              <a:rPr lang="en-IN" sz="5400" b="1" dirty="0">
                <a:solidFill>
                  <a:srgbClr val="FF0000"/>
                </a:solidFill>
                <a:latin typeface="hooge 05_53" panose="00000400000000000000" pitchFamily="2" charset="0"/>
              </a:rPr>
              <a:t>O</a:t>
            </a:r>
            <a:r>
              <a:rPr lang="en-IN" sz="5400" b="1" dirty="0">
                <a:latin typeface="hooge 05_53" panose="00000400000000000000" pitchFamily="2" charset="0"/>
              </a:rPr>
              <a:t>TAINMENT SYSTEMS</a:t>
            </a:r>
          </a:p>
        </p:txBody>
      </p:sp>
    </p:spTree>
    <p:extLst>
      <p:ext uri="{BB962C8B-B14F-4D97-AF65-F5344CB8AC3E}">
        <p14:creationId xmlns:p14="http://schemas.microsoft.com/office/powerpoint/2010/main" val="15825339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C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966B9D-B30D-4911-9D43-207255841E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8" b="20000"/>
          <a:stretch/>
        </p:blipFill>
        <p:spPr>
          <a:xfrm>
            <a:off x="10761784" y="5573903"/>
            <a:ext cx="1430216" cy="12840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0F1FD3-7BBC-4C6B-9BD6-3570C48779F5}"/>
              </a:ext>
            </a:extLst>
          </p:cNvPr>
          <p:cNvSpPr txBox="1"/>
          <p:nvPr/>
        </p:nvSpPr>
        <p:spPr>
          <a:xfrm>
            <a:off x="444347" y="572729"/>
            <a:ext cx="11582400" cy="40602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dirty="0">
                <a:latin typeface="hooge 05_53" panose="00000400000000000000" pitchFamily="2" charset="0"/>
              </a:rPr>
              <a:t>IVI – In Vehicle infotainment system</a:t>
            </a:r>
          </a:p>
          <a:p>
            <a:pPr algn="ctr"/>
            <a:endParaRPr lang="en-IN" dirty="0">
              <a:latin typeface="hooge 05_53" panose="00000400000000000000" pitchFamily="2" charset="0"/>
            </a:endParaRPr>
          </a:p>
          <a:p>
            <a:pPr algn="ctr"/>
            <a:endParaRPr lang="en-IN" dirty="0">
              <a:latin typeface="hooge 05_53" panose="00000400000000000000" pitchFamily="2" charset="0"/>
            </a:endParaRPr>
          </a:p>
          <a:p>
            <a:pPr algn="ctr"/>
            <a:endParaRPr lang="en-IN" dirty="0">
              <a:latin typeface="hooge 05_53" panose="00000400000000000000" pitchFamily="2" charset="0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Digital-7 Mono" panose="02000000000000000000" pitchFamily="2" charset="0"/>
              </a:rPr>
              <a:t>A combination of in-vehicle systems containing hardware &amp; software.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Digital-7 Mono" panose="02000000000000000000" pitchFamily="2" charset="0"/>
              </a:rPr>
              <a:t>Delivers information &amp; entertainment to driver &amp; co-passengers.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Digital-7 Mono" panose="02000000000000000000" pitchFamily="2" charset="0"/>
              </a:rPr>
              <a:t>Usually isolated from vehicle safety critical components through gateway.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dirty="0" err="1">
                <a:latin typeface="Digital-7 Mono" panose="02000000000000000000" pitchFamily="2" charset="0"/>
              </a:rPr>
              <a:t>Ivi</a:t>
            </a:r>
            <a:r>
              <a:rPr lang="en-IN" dirty="0">
                <a:latin typeface="Digital-7 Mono" panose="02000000000000000000" pitchFamily="2" charset="0"/>
              </a:rPr>
              <a:t> is becoming more important component with growing demand for smart vehicles.</a:t>
            </a:r>
            <a:endParaRPr lang="en-US" dirty="0">
              <a:latin typeface="Digital-7 Mon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169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C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966B9D-B30D-4911-9D43-207255841E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8" b="20000"/>
          <a:stretch/>
        </p:blipFill>
        <p:spPr>
          <a:xfrm>
            <a:off x="10761784" y="5573903"/>
            <a:ext cx="1430216" cy="12840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0F1FD3-7BBC-4C6B-9BD6-3570C48779F5}"/>
              </a:ext>
            </a:extLst>
          </p:cNvPr>
          <p:cNvSpPr txBox="1"/>
          <p:nvPr/>
        </p:nvSpPr>
        <p:spPr>
          <a:xfrm>
            <a:off x="444347" y="572729"/>
            <a:ext cx="11582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dirty="0" err="1">
                <a:latin typeface="hooge 05_53" panose="00000400000000000000" pitchFamily="2" charset="0"/>
              </a:rPr>
              <a:t>Ivi</a:t>
            </a:r>
            <a:r>
              <a:rPr lang="en-IN" sz="3200" dirty="0">
                <a:latin typeface="hooge 05_53" panose="00000400000000000000" pitchFamily="2" charset="0"/>
              </a:rPr>
              <a:t> systems owned by automakers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320F1F-D4DC-4C9F-BB31-A75E914EF5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47" y="1376086"/>
            <a:ext cx="4656140" cy="15764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2EB400-2936-4BF8-BD96-1114CF7D0E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616" y="2648179"/>
            <a:ext cx="4656141" cy="16089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7028C4-2E27-42CF-AB10-D5FF6C4950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47" y="4458989"/>
            <a:ext cx="4067936" cy="22882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01739B-CC42-46F4-ABF1-2F977667A3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886" y="4009731"/>
            <a:ext cx="4656140" cy="156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8549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C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966B9D-B30D-4911-9D43-207255841E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8" b="20000"/>
          <a:stretch/>
        </p:blipFill>
        <p:spPr>
          <a:xfrm>
            <a:off x="10761784" y="5573903"/>
            <a:ext cx="1430216" cy="12840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0F1FD3-7BBC-4C6B-9BD6-3570C48779F5}"/>
              </a:ext>
            </a:extLst>
          </p:cNvPr>
          <p:cNvSpPr txBox="1"/>
          <p:nvPr/>
        </p:nvSpPr>
        <p:spPr>
          <a:xfrm>
            <a:off x="444347" y="572729"/>
            <a:ext cx="11582400" cy="48643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dirty="0">
                <a:latin typeface="hooge 05_53" panose="00000400000000000000" pitchFamily="2" charset="0"/>
              </a:rPr>
              <a:t>key features of </a:t>
            </a:r>
            <a:r>
              <a:rPr lang="en-IN" sz="3200" dirty="0" err="1">
                <a:latin typeface="hooge 05_53" panose="00000400000000000000" pitchFamily="2" charset="0"/>
              </a:rPr>
              <a:t>ivi</a:t>
            </a:r>
            <a:endParaRPr lang="en-IN" sz="3200" dirty="0">
              <a:latin typeface="hooge 05_53" panose="00000400000000000000" pitchFamily="2" charset="0"/>
            </a:endParaRPr>
          </a:p>
          <a:p>
            <a:pPr algn="ctr"/>
            <a:endParaRPr lang="en-IN" sz="3200" dirty="0">
              <a:latin typeface="hooge 05_53" panose="000004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Digital-7 Mono" panose="02000000000000000000" pitchFamily="2" charset="0"/>
              </a:rPr>
              <a:t>Multimedia play [audio/video]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Digital-7 Mono" panose="02000000000000000000" pitchFamily="2" charset="0"/>
              </a:rPr>
              <a:t>Hands-free phone calls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 err="1">
                <a:latin typeface="Digital-7 Mono" panose="02000000000000000000" pitchFamily="2" charset="0"/>
              </a:rPr>
              <a:t>Gps</a:t>
            </a:r>
            <a:r>
              <a:rPr lang="en-IN" dirty="0">
                <a:latin typeface="Digital-7 Mono" panose="02000000000000000000" pitchFamily="2" charset="0"/>
              </a:rPr>
              <a:t> navigation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Digital-7 Mono" panose="02000000000000000000" pitchFamily="2" charset="0"/>
              </a:rPr>
              <a:t>Traffic update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Digital-7 Mono" panose="02000000000000000000" pitchFamily="2" charset="0"/>
              </a:rPr>
              <a:t>Social media notification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Digital-7 Mono" panose="02000000000000000000" pitchFamily="2" charset="0"/>
              </a:rPr>
              <a:t>Voice assistant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Digital-7 Mono" panose="02000000000000000000" pitchFamily="2" charset="0"/>
              </a:rPr>
              <a:t>More features = more vulnerable</a:t>
            </a:r>
          </a:p>
        </p:txBody>
      </p:sp>
    </p:spTree>
    <p:extLst>
      <p:ext uri="{BB962C8B-B14F-4D97-AF65-F5344CB8AC3E}">
        <p14:creationId xmlns:p14="http://schemas.microsoft.com/office/powerpoint/2010/main" val="5582614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C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966B9D-B30D-4911-9D43-207255841E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8" b="20000"/>
          <a:stretch/>
        </p:blipFill>
        <p:spPr>
          <a:xfrm>
            <a:off x="10761784" y="5573903"/>
            <a:ext cx="1430216" cy="12840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0F1FD3-7BBC-4C6B-9BD6-3570C48779F5}"/>
              </a:ext>
            </a:extLst>
          </p:cNvPr>
          <p:cNvSpPr txBox="1"/>
          <p:nvPr/>
        </p:nvSpPr>
        <p:spPr>
          <a:xfrm>
            <a:off x="444347" y="572729"/>
            <a:ext cx="11582400" cy="2094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dirty="0">
                <a:latin typeface="hooge 05_53" panose="00000400000000000000" pitchFamily="2" charset="0"/>
              </a:rPr>
              <a:t>Attack surfaces</a:t>
            </a:r>
          </a:p>
          <a:p>
            <a:pPr algn="ctr"/>
            <a:endParaRPr lang="en-IN" sz="3200" dirty="0">
              <a:latin typeface="hooge 05_53" panose="000004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Digital-7 Mono" panose="02000000000000000000" pitchFamily="2" charset="0"/>
              </a:rPr>
              <a:t>Security without visibility – poor attack visibility is a major threat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Digital-7 Mono" panose="02000000000000000000" pitchFamily="2" charset="0"/>
              </a:rPr>
              <a:t>One cannot protect what one cannot see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14E2E4A-2974-4DB6-9180-D049883079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955547"/>
              </p:ext>
            </p:extLst>
          </p:nvPr>
        </p:nvGraphicFramePr>
        <p:xfrm>
          <a:off x="514873" y="1245689"/>
          <a:ext cx="9080347" cy="5890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967882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C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966B9D-B30D-4911-9D43-207255841E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8" b="20000"/>
          <a:stretch/>
        </p:blipFill>
        <p:spPr>
          <a:xfrm>
            <a:off x="10761784" y="5573903"/>
            <a:ext cx="1430216" cy="12840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0F1FD3-7BBC-4C6B-9BD6-3570C48779F5}"/>
              </a:ext>
            </a:extLst>
          </p:cNvPr>
          <p:cNvSpPr txBox="1"/>
          <p:nvPr/>
        </p:nvSpPr>
        <p:spPr>
          <a:xfrm>
            <a:off x="444347" y="572729"/>
            <a:ext cx="11582400" cy="5972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dirty="0" err="1">
                <a:latin typeface="hooge 05_53" panose="00000400000000000000" pitchFamily="2" charset="0"/>
              </a:rPr>
              <a:t>Usb</a:t>
            </a:r>
            <a:r>
              <a:rPr lang="en-IN" sz="3200" dirty="0">
                <a:latin typeface="hooge 05_53" panose="00000400000000000000" pitchFamily="2" charset="0"/>
              </a:rPr>
              <a:t> port</a:t>
            </a:r>
          </a:p>
          <a:p>
            <a:pPr algn="ctr"/>
            <a:endParaRPr lang="en-IN" sz="3200" dirty="0">
              <a:latin typeface="hooge 05_53" panose="000004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Digital-7 Mono" panose="02000000000000000000" pitchFamily="2" charset="0"/>
              </a:rPr>
              <a:t>Media playback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Digital-7 Mono" panose="02000000000000000000" pitchFamily="2" charset="0"/>
              </a:rPr>
              <a:t>Firmware/ software updates</a:t>
            </a:r>
          </a:p>
          <a:p>
            <a:pPr algn="ctr">
              <a:lnSpc>
                <a:spcPct val="200000"/>
              </a:lnSpc>
            </a:pPr>
            <a:r>
              <a:rPr lang="en-IN" b="1" dirty="0">
                <a:latin typeface="Digital-7 Mono" panose="02000000000000000000" pitchFamily="2" charset="0"/>
              </a:rPr>
              <a:t>Attack vectors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Digital-7 Mono" panose="02000000000000000000" pitchFamily="2" charset="0"/>
              </a:rPr>
              <a:t>Run Shell scripts / install unauthorised software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 err="1">
                <a:latin typeface="Digital-7 Mono" panose="02000000000000000000" pitchFamily="2" charset="0"/>
              </a:rPr>
              <a:t>Usb</a:t>
            </a:r>
            <a:r>
              <a:rPr lang="en-IN" dirty="0">
                <a:latin typeface="Digital-7 Mono" panose="02000000000000000000" pitchFamily="2" charset="0"/>
              </a:rPr>
              <a:t> to ethernet : use port scanning to detect vulnerable internal networking services / extra interface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Digital-7 Mono" panose="02000000000000000000" pitchFamily="2" charset="0"/>
              </a:rPr>
              <a:t>Hack connected device/ leverage </a:t>
            </a:r>
            <a:r>
              <a:rPr lang="en-IN" dirty="0" err="1">
                <a:latin typeface="Digital-7 Mono" panose="02000000000000000000" pitchFamily="2" charset="0"/>
              </a:rPr>
              <a:t>sms</a:t>
            </a:r>
            <a:r>
              <a:rPr lang="en-IN" dirty="0">
                <a:latin typeface="Digital-7 Mono" panose="02000000000000000000" pitchFamily="2" charset="0"/>
              </a:rPr>
              <a:t> service etc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 err="1">
                <a:latin typeface="Digital-7 Mono" panose="02000000000000000000" pitchFamily="2" charset="0"/>
              </a:rPr>
              <a:t>Dma</a:t>
            </a:r>
            <a:r>
              <a:rPr lang="en-IN" dirty="0">
                <a:latin typeface="Digital-7 Mono" panose="02000000000000000000" pitchFamily="2" charset="0"/>
              </a:rPr>
              <a:t> attack – direct memory access against </a:t>
            </a:r>
            <a:r>
              <a:rPr lang="en-IN" dirty="0" err="1">
                <a:latin typeface="Digital-7 Mono" panose="02000000000000000000" pitchFamily="2" charset="0"/>
              </a:rPr>
              <a:t>usb</a:t>
            </a:r>
            <a:r>
              <a:rPr lang="en-IN" dirty="0">
                <a:latin typeface="Digital-7 Mono" panose="02000000000000000000" pitchFamily="2" charset="0"/>
              </a:rPr>
              <a:t> 3.x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Digital-7 Mono" panose="02000000000000000000" pitchFamily="2" charset="0"/>
              </a:rPr>
              <a:t>Lets attackers compromise vulnerable system by plugging in a malicious </a:t>
            </a:r>
            <a:r>
              <a:rPr lang="en-IN" dirty="0" err="1">
                <a:latin typeface="Digital-7 Mono" panose="02000000000000000000" pitchFamily="2" charset="0"/>
              </a:rPr>
              <a:t>hotplug</a:t>
            </a:r>
            <a:r>
              <a:rPr lang="en-IN" dirty="0">
                <a:latin typeface="Digital-7 Mono" panose="02000000000000000000" pitchFamily="2" charset="0"/>
              </a:rPr>
              <a:t> device (</a:t>
            </a:r>
            <a:r>
              <a:rPr lang="en-IN" dirty="0" err="1">
                <a:latin typeface="Digital-7 Mono" panose="02000000000000000000" pitchFamily="2" charset="0"/>
              </a:rPr>
              <a:t>usb</a:t>
            </a:r>
            <a:r>
              <a:rPr lang="en-IN" dirty="0">
                <a:latin typeface="Digital-7 Mono" panose="02000000000000000000" pitchFamily="2" charset="0"/>
              </a:rPr>
              <a:t> 3.x)    </a:t>
            </a:r>
            <a:r>
              <a:rPr lang="en-IN" dirty="0" err="1">
                <a:latin typeface="Digital-7 Mono" panose="02000000000000000000" pitchFamily="2" charset="0"/>
              </a:rPr>
              <a:t>Eg:usb</a:t>
            </a:r>
            <a:r>
              <a:rPr lang="en-IN" dirty="0">
                <a:latin typeface="Digital-7 Mono" panose="02000000000000000000" pitchFamily="2" charset="0"/>
              </a:rPr>
              <a:t> rubber ducky</a:t>
            </a:r>
          </a:p>
        </p:txBody>
      </p:sp>
    </p:spTree>
    <p:extLst>
      <p:ext uri="{BB962C8B-B14F-4D97-AF65-F5344CB8AC3E}">
        <p14:creationId xmlns:p14="http://schemas.microsoft.com/office/powerpoint/2010/main" val="35966312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C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966B9D-B30D-4911-9D43-207255841E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8" b="20000"/>
          <a:stretch/>
        </p:blipFill>
        <p:spPr>
          <a:xfrm>
            <a:off x="10761784" y="5573903"/>
            <a:ext cx="1430216" cy="12840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0F1FD3-7BBC-4C6B-9BD6-3570C48779F5}"/>
              </a:ext>
            </a:extLst>
          </p:cNvPr>
          <p:cNvSpPr txBox="1"/>
          <p:nvPr/>
        </p:nvSpPr>
        <p:spPr>
          <a:xfrm>
            <a:off x="444347" y="572729"/>
            <a:ext cx="11582400" cy="2094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dirty="0">
                <a:latin typeface="hooge 05_53" panose="00000400000000000000" pitchFamily="2" charset="0"/>
              </a:rPr>
              <a:t>Firmware updates via </a:t>
            </a:r>
            <a:r>
              <a:rPr lang="en-IN" sz="3200" dirty="0" err="1">
                <a:latin typeface="hooge 05_53" panose="00000400000000000000" pitchFamily="2" charset="0"/>
              </a:rPr>
              <a:t>usb</a:t>
            </a:r>
            <a:endParaRPr lang="en-IN" sz="3200" dirty="0">
              <a:latin typeface="hooge 05_53" panose="00000400000000000000" pitchFamily="2" charset="0"/>
            </a:endParaRPr>
          </a:p>
          <a:p>
            <a:pPr algn="ctr"/>
            <a:endParaRPr lang="en-IN" sz="3200" dirty="0">
              <a:latin typeface="hooge 05_53" panose="000004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Digital-7 Mono" panose="02000000000000000000" pitchFamily="2" charset="0"/>
              </a:rPr>
              <a:t>A security researcher could install malicious Subaru </a:t>
            </a:r>
            <a:r>
              <a:rPr lang="en-IN" dirty="0" err="1">
                <a:latin typeface="Digital-7 Mono" panose="02000000000000000000" pitchFamily="2" charset="0"/>
              </a:rPr>
              <a:t>starlink</a:t>
            </a:r>
            <a:r>
              <a:rPr lang="en-IN" dirty="0">
                <a:latin typeface="Digital-7 Mono" panose="02000000000000000000" pitchFamily="2" charset="0"/>
              </a:rPr>
              <a:t> head unit firmware via </a:t>
            </a:r>
            <a:r>
              <a:rPr lang="en-IN" dirty="0" err="1">
                <a:latin typeface="Digital-7 Mono" panose="02000000000000000000" pitchFamily="2" charset="0"/>
              </a:rPr>
              <a:t>usb</a:t>
            </a:r>
            <a:r>
              <a:rPr lang="en-IN" dirty="0">
                <a:latin typeface="Digital-7 Mono" panose="02000000000000000000" pitchFamily="2" charset="0"/>
              </a:rPr>
              <a:t> &amp; gain persistent root code execution by exploiting </a:t>
            </a:r>
            <a:r>
              <a:rPr lang="en-IN" b="1" dirty="0">
                <a:latin typeface="Digital-7 Mono" panose="02000000000000000000" pitchFamily="2" charset="0"/>
              </a:rPr>
              <a:t>cve-2018-18203.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7044C2-D224-454F-B473-0DCBE89EF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622" y="3429000"/>
            <a:ext cx="8973812" cy="256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2884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C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966B9D-B30D-4911-9D43-207255841E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8" b="20000"/>
          <a:stretch/>
        </p:blipFill>
        <p:spPr>
          <a:xfrm>
            <a:off x="10761784" y="5573903"/>
            <a:ext cx="1430216" cy="12840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0F1FD3-7BBC-4C6B-9BD6-3570C48779F5}"/>
              </a:ext>
            </a:extLst>
          </p:cNvPr>
          <p:cNvSpPr txBox="1"/>
          <p:nvPr/>
        </p:nvSpPr>
        <p:spPr>
          <a:xfrm>
            <a:off x="444347" y="572729"/>
            <a:ext cx="11582400" cy="37563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dirty="0">
                <a:latin typeface="hooge 05_53" panose="00000400000000000000" pitchFamily="2" charset="0"/>
              </a:rPr>
              <a:t>Multimedia playback</a:t>
            </a:r>
          </a:p>
          <a:p>
            <a:pPr algn="ctr"/>
            <a:endParaRPr lang="en-IN" sz="3200" dirty="0">
              <a:latin typeface="hooge 05_53" panose="000004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Digital-7 Mono" panose="02000000000000000000" pitchFamily="2" charset="0"/>
              </a:rPr>
              <a:t>Common entry point – cd/ </a:t>
            </a:r>
            <a:r>
              <a:rPr lang="en-IN" dirty="0" err="1">
                <a:latin typeface="Digital-7 Mono" panose="02000000000000000000" pitchFamily="2" charset="0"/>
              </a:rPr>
              <a:t>usb</a:t>
            </a:r>
            <a:r>
              <a:rPr lang="en-IN" dirty="0">
                <a:latin typeface="Digital-7 Mono" panose="02000000000000000000" pitchFamily="2" charset="0"/>
              </a:rPr>
              <a:t>/ aux/ Bluetooth/ airplay/ UPnP.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Digital-7 Mono" panose="02000000000000000000" pitchFamily="2" charset="0"/>
              </a:rPr>
              <a:t>Specially prepared media-files can be used to tamper media engine services.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Digital-7 Mono" panose="02000000000000000000" pitchFamily="2" charset="0"/>
              </a:rPr>
              <a:t>Specially coded digital media files made a cd into trojan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Digital-7 Mono" panose="02000000000000000000" pitchFamily="2" charset="0"/>
              </a:rPr>
              <a:t>When played, the song could alter firmware using the vulnerability giving the attackers an entry point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Digital-7 Mono" panose="02000000000000000000" pitchFamily="2" charset="0"/>
              </a:rPr>
              <a:t>These types of attacks could be </a:t>
            </a:r>
            <a:r>
              <a:rPr lang="en-IN" dirty="0" err="1">
                <a:latin typeface="Digital-7 Mono" panose="02000000000000000000" pitchFamily="2" charset="0"/>
              </a:rPr>
              <a:t>sprea</a:t>
            </a:r>
            <a:r>
              <a:rPr lang="en-IN" dirty="0">
                <a:latin typeface="Digital-7 Mono" panose="02000000000000000000" pitchFamily="2" charset="0"/>
              </a:rPr>
              <a:t> on file sharing networks without arousing suspicion.</a:t>
            </a:r>
          </a:p>
        </p:txBody>
      </p:sp>
    </p:spTree>
    <p:extLst>
      <p:ext uri="{BB962C8B-B14F-4D97-AF65-F5344CB8AC3E}">
        <p14:creationId xmlns:p14="http://schemas.microsoft.com/office/powerpoint/2010/main" val="36244802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C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966B9D-B30D-4911-9D43-207255841E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8" b="20000"/>
          <a:stretch/>
        </p:blipFill>
        <p:spPr>
          <a:xfrm>
            <a:off x="10761784" y="5573903"/>
            <a:ext cx="1430216" cy="12840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0F1FD3-7BBC-4C6B-9BD6-3570C48779F5}"/>
              </a:ext>
            </a:extLst>
          </p:cNvPr>
          <p:cNvSpPr txBox="1"/>
          <p:nvPr/>
        </p:nvSpPr>
        <p:spPr>
          <a:xfrm>
            <a:off x="444347" y="572729"/>
            <a:ext cx="11582400" cy="3202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dirty="0">
                <a:latin typeface="hooge 05_53" panose="00000400000000000000" pitchFamily="2" charset="0"/>
              </a:rPr>
              <a:t>applications</a:t>
            </a:r>
          </a:p>
          <a:p>
            <a:pPr algn="ctr"/>
            <a:endParaRPr lang="en-IN" sz="3200" dirty="0">
              <a:latin typeface="hooge 05_53" panose="000004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Digital-7 Mono" panose="02000000000000000000" pitchFamily="2" charset="0"/>
              </a:rPr>
              <a:t>Expand the functionality.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Digital-7 Mono" panose="02000000000000000000" pitchFamily="2" charset="0"/>
              </a:rPr>
              <a:t>2 types : directly installed on </a:t>
            </a:r>
            <a:r>
              <a:rPr lang="en-IN" dirty="0" err="1">
                <a:latin typeface="Digital-7 Mono" panose="02000000000000000000" pitchFamily="2" charset="0"/>
              </a:rPr>
              <a:t>ivi</a:t>
            </a:r>
            <a:r>
              <a:rPr lang="en-IN" dirty="0">
                <a:latin typeface="Digital-7 Mono" panose="02000000000000000000" pitchFamily="2" charset="0"/>
              </a:rPr>
              <a:t> / installed on smartphone and can remotely connect to </a:t>
            </a:r>
            <a:r>
              <a:rPr lang="en-IN" dirty="0" err="1">
                <a:latin typeface="Digital-7 Mono" panose="02000000000000000000" pitchFamily="2" charset="0"/>
              </a:rPr>
              <a:t>ivi</a:t>
            </a:r>
            <a:endParaRPr lang="en-IN" dirty="0">
              <a:latin typeface="Digital-7 Mon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Digital-7 Mono" panose="02000000000000000000" pitchFamily="2" charset="0"/>
              </a:rPr>
              <a:t>Cloud security – apps use cloud storage to store data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Digital-7 Mono" panose="02000000000000000000" pitchFamily="2" charset="0"/>
              </a:rPr>
              <a:t>Vulnerability in connected vehicle app – </a:t>
            </a:r>
            <a:r>
              <a:rPr lang="en-IN" dirty="0" err="1">
                <a:latin typeface="Digital-7 Mono" panose="02000000000000000000" pitchFamily="2" charset="0"/>
              </a:rPr>
              <a:t>mitm</a:t>
            </a:r>
            <a:r>
              <a:rPr lang="en-IN" dirty="0">
                <a:latin typeface="Digital-7 Mono" panose="02000000000000000000" pitchFamily="2" charset="0"/>
              </a:rPr>
              <a:t> b/w app &amp; server – cve-2018-18071-cwe-300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2B1AFC-DC44-4E7A-8097-52C77779F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427" y="3901494"/>
            <a:ext cx="3246304" cy="27403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606FCE-BF07-493B-B281-554EF022BC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1500" y="3905250"/>
            <a:ext cx="168592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361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C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966B9D-B30D-4911-9D43-207255841E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8" b="20000"/>
          <a:stretch/>
        </p:blipFill>
        <p:spPr>
          <a:xfrm>
            <a:off x="10761784" y="5573903"/>
            <a:ext cx="1430216" cy="128409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7ED5ED-FE11-456F-8403-58D7A8074AA1}"/>
              </a:ext>
            </a:extLst>
          </p:cNvPr>
          <p:cNvSpPr txBox="1"/>
          <p:nvPr/>
        </p:nvSpPr>
        <p:spPr>
          <a:xfrm>
            <a:off x="1088571" y="1001486"/>
            <a:ext cx="9673213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i="1" dirty="0">
                <a:latin typeface="Digital-7 Mono" panose="02000000000000000000" pitchFamily="2" charset="0"/>
              </a:rPr>
              <a:t>ATTACK SCENARIO</a:t>
            </a:r>
          </a:p>
          <a:p>
            <a:pPr algn="ctr"/>
            <a:endParaRPr lang="en-IN" sz="2800" dirty="0">
              <a:latin typeface="Digital-7 Mono" panose="02000000000000000000" pitchFamily="2" charset="0"/>
            </a:endParaRPr>
          </a:p>
          <a:p>
            <a:pPr algn="ctr"/>
            <a:r>
              <a:rPr lang="en-IN" sz="2800" b="1" dirty="0">
                <a:latin typeface="Digital-7 Mono" panose="02000000000000000000" pitchFamily="2" charset="0"/>
              </a:rPr>
              <a:t>FINAL TARGET : ECU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latin typeface="Digital-7 Mono" panose="02000000000000000000" pitchFamily="2" charset="0"/>
              </a:rPr>
              <a:t>TELEMATICS : TAP ON PHONE CALLS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latin typeface="Digital-7 Mono" panose="02000000000000000000" pitchFamily="2" charset="0"/>
              </a:rPr>
              <a:t>GPS : LIVE CAR TRACKING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3200" dirty="0">
              <a:latin typeface="Digital-7 Mono" panose="02000000000000000000" pitchFamily="2" charset="0"/>
            </a:endParaRPr>
          </a:p>
          <a:p>
            <a:pPr algn="ctr"/>
            <a:r>
              <a:rPr lang="en-IN" sz="2800" b="1" dirty="0">
                <a:latin typeface="Digital-7 Mono" panose="02000000000000000000" pitchFamily="2" charset="0"/>
              </a:rPr>
              <a:t>FINAL TARGET : PHYSICAL BEHAVIOUR</a:t>
            </a:r>
            <a:br>
              <a:rPr lang="en-IN" dirty="0">
                <a:latin typeface="Digital-7 Mono" panose="02000000000000000000" pitchFamily="2" charset="0"/>
              </a:rPr>
            </a:br>
            <a:endParaRPr lang="en-IN" dirty="0">
              <a:latin typeface="Digital-7 Mono" panose="020000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latin typeface="Digital-7 Mono" panose="02000000000000000000" pitchFamily="2" charset="0"/>
              </a:rPr>
              <a:t>COLLISION DETECTION SYSTEM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latin typeface="Digital-7 Mono" panose="02000000000000000000" pitchFamily="2" charset="0"/>
              </a:rPr>
              <a:t>AIR BAG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latin typeface="Digital-7 Mono" panose="02000000000000000000" pitchFamily="2" charset="0"/>
              </a:rPr>
              <a:t>ABS</a:t>
            </a:r>
          </a:p>
        </p:txBody>
      </p:sp>
    </p:spTree>
    <p:extLst>
      <p:ext uri="{BB962C8B-B14F-4D97-AF65-F5344CB8AC3E}">
        <p14:creationId xmlns:p14="http://schemas.microsoft.com/office/powerpoint/2010/main" val="20845238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C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966B9D-B30D-4911-9D43-207255841E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8" b="20000"/>
          <a:stretch/>
        </p:blipFill>
        <p:spPr>
          <a:xfrm>
            <a:off x="10761784" y="5573903"/>
            <a:ext cx="1430216" cy="12840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0F1FD3-7BBC-4C6B-9BD6-3570C48779F5}"/>
              </a:ext>
            </a:extLst>
          </p:cNvPr>
          <p:cNvSpPr txBox="1"/>
          <p:nvPr/>
        </p:nvSpPr>
        <p:spPr>
          <a:xfrm>
            <a:off x="444347" y="572729"/>
            <a:ext cx="11582400" cy="37563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dirty="0" err="1">
                <a:latin typeface="hooge 05_53" panose="00000400000000000000" pitchFamily="2" charset="0"/>
              </a:rPr>
              <a:t>Wifi</a:t>
            </a:r>
            <a:r>
              <a:rPr lang="en-IN" sz="3200" dirty="0">
                <a:latin typeface="hooge 05_53" panose="00000400000000000000" pitchFamily="2" charset="0"/>
              </a:rPr>
              <a:t> interfaces</a:t>
            </a:r>
          </a:p>
          <a:p>
            <a:pPr algn="ctr"/>
            <a:endParaRPr lang="en-IN" sz="3200" dirty="0">
              <a:latin typeface="hooge 05_53" panose="000004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Digital-7 Mono" panose="02000000000000000000" pitchFamily="2" charset="0"/>
              </a:rPr>
              <a:t>Common weaknesses of wireless interfaces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Digital-7 Mono" panose="02000000000000000000" pitchFamily="2" charset="0"/>
              </a:rPr>
              <a:t>Packet sniffing / jamming / </a:t>
            </a:r>
            <a:r>
              <a:rPr lang="en-IN" dirty="0" err="1">
                <a:latin typeface="Digital-7 Mono" panose="02000000000000000000" pitchFamily="2" charset="0"/>
              </a:rPr>
              <a:t>mitm</a:t>
            </a:r>
            <a:endParaRPr lang="en-IN" dirty="0">
              <a:latin typeface="Digital-7 Mon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 err="1">
                <a:latin typeface="Digital-7 Mono" panose="02000000000000000000" pitchFamily="2" charset="0"/>
              </a:rPr>
              <a:t>Dsrc</a:t>
            </a:r>
            <a:r>
              <a:rPr lang="en-IN" dirty="0">
                <a:latin typeface="Digital-7 Mono" panose="02000000000000000000" pitchFamily="2" charset="0"/>
              </a:rPr>
              <a:t> – dedicated short range communications 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 err="1">
                <a:latin typeface="Digital-7 Mono" panose="02000000000000000000" pitchFamily="2" charset="0"/>
              </a:rPr>
              <a:t>Invehicle</a:t>
            </a:r>
            <a:r>
              <a:rPr lang="en-IN" dirty="0">
                <a:latin typeface="Digital-7 Mono" panose="02000000000000000000" pitchFamily="2" charset="0"/>
              </a:rPr>
              <a:t> internet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Digital-7 Mono" panose="02000000000000000000" pitchFamily="2" charset="0"/>
              </a:rPr>
              <a:t>Vehicle-2-everything (v2x)</a:t>
            </a:r>
          </a:p>
        </p:txBody>
      </p:sp>
    </p:spTree>
    <p:extLst>
      <p:ext uri="{BB962C8B-B14F-4D97-AF65-F5344CB8AC3E}">
        <p14:creationId xmlns:p14="http://schemas.microsoft.com/office/powerpoint/2010/main" val="27609276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C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966B9D-B30D-4911-9D43-207255841E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8" b="20000"/>
          <a:stretch/>
        </p:blipFill>
        <p:spPr>
          <a:xfrm>
            <a:off x="10761784" y="5573903"/>
            <a:ext cx="1430216" cy="12840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0F1FD3-7BBC-4C6B-9BD6-3570C48779F5}"/>
              </a:ext>
            </a:extLst>
          </p:cNvPr>
          <p:cNvSpPr txBox="1"/>
          <p:nvPr/>
        </p:nvSpPr>
        <p:spPr>
          <a:xfrm>
            <a:off x="444347" y="572729"/>
            <a:ext cx="11582400" cy="3202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dirty="0">
                <a:latin typeface="hooge 05_53" panose="00000400000000000000" pitchFamily="2" charset="0"/>
              </a:rPr>
              <a:t>Vulnerability - </a:t>
            </a:r>
            <a:r>
              <a:rPr lang="en-IN" sz="3200" dirty="0" err="1">
                <a:latin typeface="hooge 05_53" panose="00000400000000000000" pitchFamily="2" charset="0"/>
              </a:rPr>
              <a:t>carsblues</a:t>
            </a:r>
            <a:endParaRPr lang="en-IN" sz="3200" dirty="0">
              <a:latin typeface="hooge 05_53" panose="00000400000000000000" pitchFamily="2" charset="0"/>
            </a:endParaRPr>
          </a:p>
          <a:p>
            <a:pPr algn="ctr"/>
            <a:endParaRPr lang="en-IN" sz="3200" dirty="0">
              <a:latin typeface="hooge 05_53" panose="000004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Digital-7 Mono" panose="02000000000000000000" pitchFamily="2" charset="0"/>
              </a:rPr>
              <a:t>Found by privacy4cars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Digital-7 Mono" panose="02000000000000000000" pitchFamily="2" charset="0"/>
              </a:rPr>
              <a:t>Exploit </a:t>
            </a:r>
            <a:r>
              <a:rPr lang="en-IN" dirty="0" err="1">
                <a:latin typeface="Digital-7 Mono" panose="02000000000000000000" pitchFamily="2" charset="0"/>
              </a:rPr>
              <a:t>ivi</a:t>
            </a:r>
            <a:r>
              <a:rPr lang="en-IN" dirty="0">
                <a:latin typeface="Digital-7 Mono" panose="02000000000000000000" pitchFamily="2" charset="0"/>
              </a:rPr>
              <a:t> systems via Bluetooth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Digital-7 Mono" panose="02000000000000000000" pitchFamily="2" charset="0"/>
              </a:rPr>
              <a:t>Attacker can access stored contacts, call logs📞, text logs without owner being aware and without owners device being connected from cached memory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C55B59-DB14-4A6A-8942-775BDD391A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226" y="3443642"/>
            <a:ext cx="3395319" cy="297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2017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C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966B9D-B30D-4911-9D43-207255841E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8" b="20000"/>
          <a:stretch/>
        </p:blipFill>
        <p:spPr>
          <a:xfrm>
            <a:off x="10761784" y="5573903"/>
            <a:ext cx="1430216" cy="12840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0F1FD3-7BBC-4C6B-9BD6-3570C48779F5}"/>
              </a:ext>
            </a:extLst>
          </p:cNvPr>
          <p:cNvSpPr txBox="1"/>
          <p:nvPr/>
        </p:nvSpPr>
        <p:spPr>
          <a:xfrm>
            <a:off x="444347" y="572729"/>
            <a:ext cx="11582400" cy="2648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dirty="0">
                <a:latin typeface="hooge 05_53" panose="00000400000000000000" pitchFamily="2" charset="0"/>
              </a:rPr>
              <a:t>Vulnerability – </a:t>
            </a:r>
            <a:r>
              <a:rPr lang="en-IN" sz="3200" dirty="0" err="1">
                <a:latin typeface="hooge 05_53" panose="00000400000000000000" pitchFamily="2" charset="0"/>
              </a:rPr>
              <a:t>gps</a:t>
            </a:r>
            <a:r>
              <a:rPr lang="en-IN" sz="3200" dirty="0">
                <a:latin typeface="hooge 05_53" panose="00000400000000000000" pitchFamily="2" charset="0"/>
              </a:rPr>
              <a:t> apps</a:t>
            </a:r>
          </a:p>
          <a:p>
            <a:pPr algn="ctr"/>
            <a:endParaRPr lang="en-IN" sz="3200" dirty="0">
              <a:latin typeface="hooge 05_53" panose="000004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Digital-7 Mono" panose="02000000000000000000" pitchFamily="2" charset="0"/>
              </a:rPr>
              <a:t>Default user account password found in </a:t>
            </a:r>
            <a:r>
              <a:rPr lang="en-IN" dirty="0" err="1">
                <a:latin typeface="Digital-7 Mono" panose="02000000000000000000" pitchFamily="2" charset="0"/>
              </a:rPr>
              <a:t>gps</a:t>
            </a:r>
            <a:r>
              <a:rPr lang="en-IN" dirty="0">
                <a:latin typeface="Digital-7 Mono" panose="02000000000000000000" pitchFamily="2" charset="0"/>
              </a:rPr>
              <a:t> tracker apps like </a:t>
            </a:r>
            <a:r>
              <a:rPr lang="en-IN" dirty="0" err="1">
                <a:latin typeface="Digital-7 Mono" panose="02000000000000000000" pitchFamily="2" charset="0"/>
              </a:rPr>
              <a:t>protracker</a:t>
            </a:r>
            <a:r>
              <a:rPr lang="en-IN" dirty="0">
                <a:latin typeface="Digital-7 Mono" panose="02000000000000000000" pitchFamily="2" charset="0"/>
              </a:rPr>
              <a:t> &amp; </a:t>
            </a:r>
            <a:r>
              <a:rPr lang="en-IN" dirty="0" err="1">
                <a:latin typeface="Digital-7 Mono" panose="02000000000000000000" pitchFamily="2" charset="0"/>
              </a:rPr>
              <a:t>itrack</a:t>
            </a:r>
            <a:r>
              <a:rPr lang="en-IN" dirty="0">
                <a:latin typeface="Digital-7 Mono" panose="02000000000000000000" pitchFamily="2" charset="0"/>
              </a:rPr>
              <a:t> by reverse engineering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Digital-7 Mono" panose="02000000000000000000" pitchFamily="2" charset="0"/>
              </a:rPr>
              <a:t>Breaking into these accounts allowed attackers to monitor vehicle locations and also allowed turning off engines of vehicles running slower than 12 mils/hr.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B26025-20CE-4656-9005-269538182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8934" y="2706796"/>
            <a:ext cx="4034151" cy="404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412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C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966B9D-B30D-4911-9D43-207255841E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8" b="20000"/>
          <a:stretch/>
        </p:blipFill>
        <p:spPr>
          <a:xfrm>
            <a:off x="10761784" y="5573903"/>
            <a:ext cx="1430216" cy="12840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0F1FD3-7BBC-4C6B-9BD6-3570C48779F5}"/>
              </a:ext>
            </a:extLst>
          </p:cNvPr>
          <p:cNvSpPr txBox="1"/>
          <p:nvPr/>
        </p:nvSpPr>
        <p:spPr>
          <a:xfrm>
            <a:off x="444347" y="572729"/>
            <a:ext cx="11582400" cy="2094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dirty="0">
                <a:latin typeface="hooge 05_53" panose="00000400000000000000" pitchFamily="2" charset="0"/>
              </a:rPr>
              <a:t>GPS SPOOFING</a:t>
            </a:r>
          </a:p>
          <a:p>
            <a:pPr algn="ctr"/>
            <a:endParaRPr lang="en-IN" sz="3200" dirty="0">
              <a:latin typeface="hooge 05_53" panose="000004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Digital-7 Mono" panose="02000000000000000000" pitchFamily="2" charset="0"/>
              </a:rPr>
              <a:t>An attacker can send sat-nav-guided vehicle into oncoming traffic like one way roads by </a:t>
            </a:r>
            <a:r>
              <a:rPr lang="en-IN" dirty="0" err="1">
                <a:latin typeface="Digital-7 Mono" panose="02000000000000000000" pitchFamily="2" charset="0"/>
              </a:rPr>
              <a:t>gps</a:t>
            </a:r>
            <a:r>
              <a:rPr lang="en-IN" dirty="0">
                <a:latin typeface="Digital-7 Mono" panose="02000000000000000000" pitchFamily="2" charset="0"/>
              </a:rPr>
              <a:t> spoofing.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Digital-7 Mono" panose="02000000000000000000" pitchFamily="2" charset="0"/>
              </a:rPr>
              <a:t>Raspberry pi &amp; hack rf one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398A71-FC26-4DE1-85E1-B249D81E0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8593" y="3026711"/>
            <a:ext cx="5921681" cy="306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0634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C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966B9D-B30D-4911-9D43-207255841E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8" b="20000"/>
          <a:stretch/>
        </p:blipFill>
        <p:spPr>
          <a:xfrm>
            <a:off x="10761784" y="5573903"/>
            <a:ext cx="1430216" cy="12840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0F1FD3-7BBC-4C6B-9BD6-3570C48779F5}"/>
              </a:ext>
            </a:extLst>
          </p:cNvPr>
          <p:cNvSpPr txBox="1"/>
          <p:nvPr/>
        </p:nvSpPr>
        <p:spPr>
          <a:xfrm>
            <a:off x="444347" y="572729"/>
            <a:ext cx="11582400" cy="2094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dirty="0">
                <a:latin typeface="hooge 05_53" panose="00000400000000000000" pitchFamily="2" charset="0"/>
              </a:rPr>
              <a:t>External </a:t>
            </a:r>
            <a:r>
              <a:rPr lang="en-IN" sz="3200" dirty="0" err="1">
                <a:latin typeface="hooge 05_53" panose="00000400000000000000" pitchFamily="2" charset="0"/>
              </a:rPr>
              <a:t>obd</a:t>
            </a:r>
            <a:r>
              <a:rPr lang="en-IN" sz="3200" dirty="0">
                <a:latin typeface="hooge 05_53" panose="00000400000000000000" pitchFamily="2" charset="0"/>
              </a:rPr>
              <a:t> module</a:t>
            </a:r>
          </a:p>
          <a:p>
            <a:pPr algn="ctr"/>
            <a:endParaRPr lang="en-IN" sz="3200" dirty="0">
              <a:latin typeface="hooge 05_53" panose="000004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Digital-7 Mono" panose="02000000000000000000" pitchFamily="2" charset="0"/>
              </a:rPr>
              <a:t>On-board-diagnostic : vehicle’s self built in diagnostic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Digital-7 Mono" panose="02000000000000000000" pitchFamily="2" charset="0"/>
              </a:rPr>
              <a:t>Initial physical access </a:t>
            </a:r>
            <a:r>
              <a:rPr lang="en-IN" dirty="0">
                <a:latin typeface="Digital-7 Mono" panose="02000000000000000000" pitchFamily="2" charset="0"/>
                <a:sym typeface="Wingdings" panose="05000000000000000000" pitchFamily="2" charset="2"/>
              </a:rPr>
              <a:t> Bluetooth via smartphone  error code diagnostics</a:t>
            </a:r>
            <a:endParaRPr lang="en-IN" dirty="0">
              <a:latin typeface="Digital-7 Mono" panose="020000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E2FB1F-810B-433D-ADCC-CF8C38106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9192" y="3315216"/>
            <a:ext cx="3638378" cy="255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6565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C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966B9D-B30D-4911-9D43-207255841E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8" b="20000"/>
          <a:stretch/>
        </p:blipFill>
        <p:spPr>
          <a:xfrm>
            <a:off x="10761784" y="5573903"/>
            <a:ext cx="1430216" cy="12840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0F1FD3-7BBC-4C6B-9BD6-3570C48779F5}"/>
              </a:ext>
            </a:extLst>
          </p:cNvPr>
          <p:cNvSpPr txBox="1"/>
          <p:nvPr/>
        </p:nvSpPr>
        <p:spPr>
          <a:xfrm>
            <a:off x="304800" y="3183727"/>
            <a:ext cx="11582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dirty="0">
                <a:latin typeface="hooge 05_53" panose="00000400000000000000" pitchFamily="2" charset="0"/>
              </a:rPr>
              <a:t>P</a:t>
            </a:r>
            <a:r>
              <a:rPr lang="en-IN" sz="3600" dirty="0">
                <a:solidFill>
                  <a:srgbClr val="FF0000"/>
                </a:solidFill>
                <a:latin typeface="hooge 05_53" panose="00000400000000000000" pitchFamily="2" charset="0"/>
              </a:rPr>
              <a:t>o</a:t>
            </a:r>
            <a:r>
              <a:rPr lang="en-IN" sz="3600" dirty="0">
                <a:latin typeface="hooge 05_53" panose="00000400000000000000" pitchFamily="2" charset="0"/>
              </a:rPr>
              <a:t>ssible mitigati</a:t>
            </a:r>
            <a:r>
              <a:rPr lang="en-IN" sz="3600" dirty="0">
                <a:solidFill>
                  <a:srgbClr val="FF0000"/>
                </a:solidFill>
                <a:latin typeface="hooge 05_53" panose="00000400000000000000" pitchFamily="2" charset="0"/>
              </a:rPr>
              <a:t>o</a:t>
            </a:r>
            <a:r>
              <a:rPr lang="en-IN" sz="3600" dirty="0">
                <a:latin typeface="hooge 05_53" panose="00000400000000000000" pitchFamily="2" charset="0"/>
              </a:rPr>
              <a:t>ns</a:t>
            </a:r>
            <a:endParaRPr lang="en-IN" sz="3600" dirty="0">
              <a:latin typeface="Digital-7 Mon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9907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C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966B9D-B30D-4911-9D43-207255841E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8" b="20000"/>
          <a:stretch/>
        </p:blipFill>
        <p:spPr>
          <a:xfrm>
            <a:off x="10761784" y="5573903"/>
            <a:ext cx="1430216" cy="12840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0F1FD3-7BBC-4C6B-9BD6-3570C48779F5}"/>
              </a:ext>
            </a:extLst>
          </p:cNvPr>
          <p:cNvSpPr txBox="1"/>
          <p:nvPr/>
        </p:nvSpPr>
        <p:spPr>
          <a:xfrm>
            <a:off x="444347" y="572729"/>
            <a:ext cx="11582400" cy="2094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dirty="0">
                <a:latin typeface="hooge 05_53" panose="00000400000000000000" pitchFamily="2" charset="0"/>
              </a:rPr>
              <a:t>For </a:t>
            </a:r>
            <a:r>
              <a:rPr lang="en-IN" sz="3200" dirty="0" err="1">
                <a:latin typeface="hooge 05_53" panose="00000400000000000000" pitchFamily="2" charset="0"/>
              </a:rPr>
              <a:t>usb</a:t>
            </a:r>
            <a:r>
              <a:rPr lang="en-IN" sz="3200" dirty="0">
                <a:latin typeface="hooge 05_53" panose="00000400000000000000" pitchFamily="2" charset="0"/>
              </a:rPr>
              <a:t> ports</a:t>
            </a:r>
          </a:p>
          <a:p>
            <a:pPr algn="ctr"/>
            <a:endParaRPr lang="en-IN" sz="3200" dirty="0">
              <a:latin typeface="hooge 05_53" panose="000004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Digital-7 Mono" panose="02000000000000000000" pitchFamily="2" charset="0"/>
              </a:rPr>
              <a:t>Check file system of </a:t>
            </a:r>
            <a:r>
              <a:rPr lang="en-IN" dirty="0" err="1">
                <a:latin typeface="Digital-7 Mono" panose="02000000000000000000" pitchFamily="2" charset="0"/>
              </a:rPr>
              <a:t>usb</a:t>
            </a:r>
            <a:r>
              <a:rPr lang="en-IN" dirty="0">
                <a:latin typeface="Digital-7 Mono" panose="02000000000000000000" pitchFamily="2" charset="0"/>
              </a:rPr>
              <a:t> stick and allow only supported file systems to mount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Digital-7 Mono" panose="02000000000000000000" pitchFamily="2" charset="0"/>
              </a:rPr>
              <a:t>Enhance security permission with read-only, no-dev, no-exec options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F7338C-7E95-4046-A441-7A2F69352B15}"/>
              </a:ext>
            </a:extLst>
          </p:cNvPr>
          <p:cNvSpPr txBox="1"/>
          <p:nvPr/>
        </p:nvSpPr>
        <p:spPr>
          <a:xfrm>
            <a:off x="444346" y="3013599"/>
            <a:ext cx="11582399" cy="3202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dirty="0">
                <a:latin typeface="hooge 05_53" panose="00000400000000000000" pitchFamily="2" charset="0"/>
              </a:rPr>
              <a:t>For updates</a:t>
            </a:r>
          </a:p>
          <a:p>
            <a:pPr algn="ctr"/>
            <a:endParaRPr lang="en-IN" sz="3200" dirty="0">
              <a:latin typeface="hooge 05_53" panose="000004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Digital-7 Mono" panose="02000000000000000000" pitchFamily="2" charset="0"/>
              </a:rPr>
              <a:t>Always sign/encrypt update packages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Digital-7 Mono" panose="02000000000000000000" pitchFamily="2" charset="0"/>
              </a:rPr>
              <a:t>Allow secure boot for integrity validation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Digital-7 Mono" panose="02000000000000000000" pitchFamily="2" charset="0"/>
              </a:rPr>
              <a:t>Secure key storage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Digital-7 Mono" panose="02000000000000000000" pitchFamily="2" charset="0"/>
              </a:rPr>
              <a:t>Rescue mode to fall back in case of update failure</a:t>
            </a:r>
          </a:p>
        </p:txBody>
      </p:sp>
    </p:spTree>
    <p:extLst>
      <p:ext uri="{BB962C8B-B14F-4D97-AF65-F5344CB8AC3E}">
        <p14:creationId xmlns:p14="http://schemas.microsoft.com/office/powerpoint/2010/main" val="10040734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C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966B9D-B30D-4911-9D43-207255841E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8" b="20000"/>
          <a:stretch/>
        </p:blipFill>
        <p:spPr>
          <a:xfrm>
            <a:off x="10761784" y="5573903"/>
            <a:ext cx="1430216" cy="12840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0F1FD3-7BBC-4C6B-9BD6-3570C48779F5}"/>
              </a:ext>
            </a:extLst>
          </p:cNvPr>
          <p:cNvSpPr txBox="1"/>
          <p:nvPr/>
        </p:nvSpPr>
        <p:spPr>
          <a:xfrm>
            <a:off x="444347" y="572729"/>
            <a:ext cx="11582400" cy="2648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dirty="0">
                <a:latin typeface="hooge 05_53" panose="00000400000000000000" pitchFamily="2" charset="0"/>
              </a:rPr>
              <a:t>For onboard applications</a:t>
            </a:r>
          </a:p>
          <a:p>
            <a:pPr algn="ctr"/>
            <a:endParaRPr lang="en-IN" sz="3200" dirty="0">
              <a:latin typeface="hooge 05_53" panose="000004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Digital-7 Mono" panose="02000000000000000000" pitchFamily="2" charset="0"/>
              </a:rPr>
              <a:t>Allow to be installed from official sources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Digital-7 Mono" panose="02000000000000000000" pitchFamily="2" charset="0"/>
              </a:rPr>
              <a:t>Divide different security domains for application management and apply strict access model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Digital-7 Mono" panose="02000000000000000000" pitchFamily="2" charset="0"/>
              </a:rPr>
              <a:t>Isolate high-risk applications into containers/ sandboxing</a:t>
            </a:r>
            <a:endParaRPr lang="en-IN" dirty="0">
              <a:latin typeface="Digital-7 Mon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F7338C-7E95-4046-A441-7A2F69352B15}"/>
              </a:ext>
            </a:extLst>
          </p:cNvPr>
          <p:cNvSpPr txBox="1"/>
          <p:nvPr/>
        </p:nvSpPr>
        <p:spPr>
          <a:xfrm>
            <a:off x="444347" y="3636917"/>
            <a:ext cx="11582399" cy="2648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dirty="0">
                <a:latin typeface="hooge 05_53" panose="00000400000000000000" pitchFamily="2" charset="0"/>
              </a:rPr>
              <a:t>For remotely connected applications</a:t>
            </a:r>
          </a:p>
          <a:p>
            <a:pPr algn="ctr"/>
            <a:endParaRPr lang="en-IN" sz="3200" dirty="0">
              <a:latin typeface="hooge 05_53" panose="000004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Digital-7 Mono" panose="02000000000000000000" pitchFamily="2" charset="0"/>
              </a:rPr>
              <a:t>Secure connections with backend cloud service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Digital-7 Mono" panose="02000000000000000000" pitchFamily="2" charset="0"/>
              </a:rPr>
              <a:t>Improved authentication mechanism to prevent </a:t>
            </a:r>
            <a:r>
              <a:rPr lang="en-IN" dirty="0" err="1">
                <a:latin typeface="Digital-7 Mono" panose="02000000000000000000" pitchFamily="2" charset="0"/>
              </a:rPr>
              <a:t>mitm</a:t>
            </a:r>
            <a:endParaRPr lang="en-IN" dirty="0">
              <a:latin typeface="Digital-7 Mon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Digital-7 Mono" panose="02000000000000000000" pitchFamily="2" charset="0"/>
              </a:rPr>
              <a:t>Weak password detection</a:t>
            </a:r>
          </a:p>
        </p:txBody>
      </p:sp>
    </p:spTree>
    <p:extLst>
      <p:ext uri="{BB962C8B-B14F-4D97-AF65-F5344CB8AC3E}">
        <p14:creationId xmlns:p14="http://schemas.microsoft.com/office/powerpoint/2010/main" val="25324565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C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966B9D-B30D-4911-9D43-207255841E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8" b="20000"/>
          <a:stretch/>
        </p:blipFill>
        <p:spPr>
          <a:xfrm>
            <a:off x="10761784" y="5573903"/>
            <a:ext cx="1430216" cy="12840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0F1FD3-7BBC-4C6B-9BD6-3570C48779F5}"/>
              </a:ext>
            </a:extLst>
          </p:cNvPr>
          <p:cNvSpPr txBox="1"/>
          <p:nvPr/>
        </p:nvSpPr>
        <p:spPr>
          <a:xfrm>
            <a:off x="444347" y="572729"/>
            <a:ext cx="11582400" cy="2648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dirty="0">
                <a:latin typeface="hooge 05_53" panose="00000400000000000000" pitchFamily="2" charset="0"/>
              </a:rPr>
              <a:t>For wireless communication</a:t>
            </a:r>
          </a:p>
          <a:p>
            <a:pPr algn="ctr"/>
            <a:endParaRPr lang="en-IN" sz="3200" dirty="0">
              <a:latin typeface="hooge 05_53" panose="000004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Digital-7 Mono" panose="02000000000000000000" pitchFamily="2" charset="0"/>
              </a:rPr>
              <a:t>All wireless protocols need to be properly configured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Digital-7 Mono" panose="02000000000000000000" pitchFamily="2" charset="0"/>
              </a:rPr>
              <a:t>All unused Bluetooth profiles should be disabled</a:t>
            </a:r>
            <a:endParaRPr lang="en-US" dirty="0">
              <a:latin typeface="Digital-7 Mon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Digital-7 Mono" panose="02000000000000000000" pitchFamily="2" charset="0"/>
              </a:rPr>
              <a:t>Alert about invalid attempts</a:t>
            </a:r>
            <a:endParaRPr lang="en-IN" dirty="0">
              <a:latin typeface="Digital-7 Mon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F7338C-7E95-4046-A441-7A2F69352B15}"/>
              </a:ext>
            </a:extLst>
          </p:cNvPr>
          <p:cNvSpPr txBox="1"/>
          <p:nvPr/>
        </p:nvSpPr>
        <p:spPr>
          <a:xfrm>
            <a:off x="444347" y="3636917"/>
            <a:ext cx="11582399" cy="2094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dirty="0">
                <a:latin typeface="hooge 05_53" panose="00000400000000000000" pitchFamily="2" charset="0"/>
              </a:rPr>
              <a:t>For </a:t>
            </a:r>
            <a:r>
              <a:rPr lang="en-IN" sz="3200" dirty="0" err="1">
                <a:latin typeface="hooge 05_53" panose="00000400000000000000" pitchFamily="2" charset="0"/>
              </a:rPr>
              <a:t>gps</a:t>
            </a:r>
            <a:r>
              <a:rPr lang="en-IN" sz="3200" dirty="0">
                <a:latin typeface="hooge 05_53" panose="00000400000000000000" pitchFamily="2" charset="0"/>
              </a:rPr>
              <a:t> spoofing</a:t>
            </a:r>
          </a:p>
          <a:p>
            <a:pPr algn="ctr"/>
            <a:endParaRPr lang="en-IN" sz="3200" dirty="0">
              <a:latin typeface="hooge 05_53" panose="000004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 err="1">
                <a:latin typeface="Digital-7 Mono" panose="02000000000000000000" pitchFamily="2" charset="0"/>
              </a:rPr>
              <a:t>Saasm</a:t>
            </a:r>
            <a:r>
              <a:rPr lang="en-IN" dirty="0">
                <a:latin typeface="Digital-7 Mono" panose="02000000000000000000" pitchFamily="2" charset="0"/>
              </a:rPr>
              <a:t> – selective availability anti-spoofing module - costly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Digital-7 Mono" panose="02000000000000000000" pitchFamily="2" charset="0"/>
              </a:rPr>
              <a:t>Use receivers that can track multiple </a:t>
            </a:r>
            <a:r>
              <a:rPr lang="en-IN" dirty="0" err="1">
                <a:latin typeface="Digital-7 Mono" panose="02000000000000000000" pitchFamily="2" charset="0"/>
              </a:rPr>
              <a:t>gnss</a:t>
            </a:r>
            <a:r>
              <a:rPr lang="en-IN" dirty="0">
                <a:latin typeface="Digital-7 Mono" panose="02000000000000000000" pitchFamily="2" charset="0"/>
              </a:rPr>
              <a:t> signals (</a:t>
            </a:r>
            <a:r>
              <a:rPr lang="en-IN" dirty="0" err="1">
                <a:latin typeface="Digital-7 Mono" panose="02000000000000000000" pitchFamily="2" charset="0"/>
              </a:rPr>
              <a:t>gps</a:t>
            </a:r>
            <a:r>
              <a:rPr lang="en-IN" dirty="0">
                <a:latin typeface="Digital-7 Mono" panose="02000000000000000000" pitchFamily="2" charset="0"/>
              </a:rPr>
              <a:t>/ </a:t>
            </a:r>
            <a:r>
              <a:rPr lang="en-IN" dirty="0" err="1">
                <a:latin typeface="Digital-7 Mono" panose="02000000000000000000" pitchFamily="2" charset="0"/>
              </a:rPr>
              <a:t>glonass</a:t>
            </a:r>
            <a:r>
              <a:rPr lang="en-IN" dirty="0">
                <a:latin typeface="Digital-7 Mono" panose="02000000000000000000" pitchFamily="2" charset="0"/>
              </a:rPr>
              <a:t>/ </a:t>
            </a:r>
            <a:r>
              <a:rPr lang="en-IN" dirty="0" err="1">
                <a:latin typeface="Digital-7 Mono" panose="02000000000000000000" pitchFamily="2" charset="0"/>
              </a:rPr>
              <a:t>galileo</a:t>
            </a:r>
            <a:r>
              <a:rPr lang="en-IN" dirty="0">
                <a:latin typeface="Digital-7 Mono" panose="02000000000000000000" pitchFamily="2" charset="0"/>
              </a:rPr>
              <a:t>/ </a:t>
            </a:r>
            <a:r>
              <a:rPr lang="en-IN" dirty="0" err="1">
                <a:latin typeface="Digital-7 Mono" panose="02000000000000000000" pitchFamily="2" charset="0"/>
              </a:rPr>
              <a:t>beidou</a:t>
            </a:r>
            <a:r>
              <a:rPr lang="en-IN" dirty="0">
                <a:latin typeface="Digital-7 Mono" panose="02000000000000000000" pitchFamily="2" charset="0"/>
              </a:rPr>
              <a:t>) simultaneously </a:t>
            </a:r>
          </a:p>
        </p:txBody>
      </p:sp>
    </p:spTree>
    <p:extLst>
      <p:ext uri="{BB962C8B-B14F-4D97-AF65-F5344CB8AC3E}">
        <p14:creationId xmlns:p14="http://schemas.microsoft.com/office/powerpoint/2010/main" val="25231067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C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40F1FD3-7BBC-4C6B-9BD6-3570C48779F5}"/>
              </a:ext>
            </a:extLst>
          </p:cNvPr>
          <p:cNvSpPr txBox="1"/>
          <p:nvPr/>
        </p:nvSpPr>
        <p:spPr>
          <a:xfrm>
            <a:off x="444347" y="0"/>
            <a:ext cx="11582400" cy="43719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b="1" dirty="0">
                <a:latin typeface="hooge 05_53" panose="00000400000000000000" pitchFamily="2" charset="0"/>
              </a:rPr>
              <a:t>Can packet analysis</a:t>
            </a:r>
          </a:p>
          <a:p>
            <a:pPr algn="ctr"/>
            <a:endParaRPr lang="en-IN" sz="3200" b="1" dirty="0">
              <a:latin typeface="hooge 05_53" panose="000004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Digital-7 Mono" panose="02000000000000000000" pitchFamily="2" charset="0"/>
              </a:rPr>
              <a:t>divide the CAN frames into two half and </a:t>
            </a:r>
          </a:p>
          <a:p>
            <a:pPr>
              <a:lnSpc>
                <a:spcPct val="200000"/>
              </a:lnSpc>
            </a:pPr>
            <a:r>
              <a:rPr lang="en-US" b="0" i="0" dirty="0">
                <a:solidFill>
                  <a:srgbClr val="292929"/>
                </a:solidFill>
                <a:effectLst/>
                <a:latin typeface="Digital-7 Mono" panose="02000000000000000000" pitchFamily="2" charset="0"/>
              </a:rPr>
              <a:t>   perform the replay on each of them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Digital-7 Mono" panose="02000000000000000000" pitchFamily="2" charset="0"/>
              </a:rPr>
              <a:t>capture the CAN frames using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Digital-7 Mono" panose="02000000000000000000" pitchFamily="2" charset="0"/>
              </a:rPr>
              <a:t>candump</a:t>
            </a:r>
            <a:r>
              <a:rPr lang="en-US" b="0" i="0" dirty="0">
                <a:solidFill>
                  <a:srgbClr val="292929"/>
                </a:solidFill>
                <a:effectLst/>
                <a:latin typeface="Digital-7 Mono" panose="02000000000000000000" pitchFamily="2" charset="0"/>
              </a:rPr>
              <a:t> and use 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292929"/>
                </a:solidFill>
                <a:latin typeface="Digital-7 Mono" panose="02000000000000000000" pitchFamily="2" charset="0"/>
              </a:rPr>
              <a:t>     </a:t>
            </a:r>
            <a:r>
              <a:rPr lang="en-US" b="1" i="0" dirty="0" err="1">
                <a:solidFill>
                  <a:srgbClr val="292929"/>
                </a:solidFill>
                <a:effectLst/>
                <a:latin typeface="Digital-7 Mono" panose="02000000000000000000" pitchFamily="2" charset="0"/>
              </a:rPr>
              <a:t>wc</a:t>
            </a:r>
            <a:r>
              <a:rPr lang="en-US" b="0" i="0" dirty="0">
                <a:solidFill>
                  <a:srgbClr val="292929"/>
                </a:solidFill>
                <a:effectLst/>
                <a:latin typeface="Digital-7 Mono" panose="02000000000000000000" pitchFamily="2" charset="0"/>
              </a:rPr>
              <a:t> utility to count the number of CAN frames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Digital-7 Mono" panose="02000000000000000000" pitchFamily="2" charset="0"/>
              </a:rPr>
              <a:t>use </a:t>
            </a:r>
            <a:r>
              <a:rPr lang="en-US" b="1" i="0" dirty="0">
                <a:solidFill>
                  <a:srgbClr val="292929"/>
                </a:solidFill>
                <a:effectLst/>
                <a:latin typeface="Digital-7 Mono" panose="02000000000000000000" pitchFamily="2" charset="0"/>
              </a:rPr>
              <a:t>split</a:t>
            </a:r>
            <a:r>
              <a:rPr lang="en-US" b="0" i="0" dirty="0">
                <a:solidFill>
                  <a:srgbClr val="292929"/>
                </a:solidFill>
                <a:effectLst/>
                <a:latin typeface="Digital-7 Mono" panose="02000000000000000000" pitchFamily="2" charset="0"/>
              </a:rPr>
              <a:t> to divide the log into two half equally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Digital-7 Mono" panose="02000000000000000000" pitchFamily="2" charset="0"/>
              </a:rPr>
              <a:t>use the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Digital-7 Mono" panose="02000000000000000000" pitchFamily="2" charset="0"/>
              </a:rPr>
              <a:t>canplayer</a:t>
            </a:r>
            <a:r>
              <a:rPr lang="en-US" b="0" i="0" dirty="0">
                <a:solidFill>
                  <a:srgbClr val="292929"/>
                </a:solidFill>
                <a:effectLst/>
                <a:latin typeface="Digital-7 Mono" panose="02000000000000000000" pitchFamily="2" charset="0"/>
              </a:rPr>
              <a:t> to replay these CAN frame independently</a:t>
            </a:r>
            <a:endParaRPr lang="en-IN" b="1" dirty="0">
              <a:latin typeface="Digital-7 Mono" panose="02000000000000000000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C430413-2007-4FF3-A0CE-E1DE3C48DE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8" b="20000"/>
          <a:stretch/>
        </p:blipFill>
        <p:spPr>
          <a:xfrm>
            <a:off x="10761784" y="5573903"/>
            <a:ext cx="1430216" cy="12840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B5E863-B08E-43F5-B38D-C14AB21FE7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926" y="698480"/>
            <a:ext cx="4237822" cy="514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495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C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966B9D-B30D-4911-9D43-207255841E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8" b="20000"/>
          <a:stretch/>
        </p:blipFill>
        <p:spPr>
          <a:xfrm>
            <a:off x="10761784" y="5573903"/>
            <a:ext cx="1430216" cy="12840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5504EF-332B-4B8A-8673-B026F83565D0}"/>
              </a:ext>
            </a:extLst>
          </p:cNvPr>
          <p:cNvSpPr txBox="1"/>
          <p:nvPr/>
        </p:nvSpPr>
        <p:spPr>
          <a:xfrm>
            <a:off x="936171" y="296223"/>
            <a:ext cx="1031965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latin typeface="hooge 05_54" panose="00000400000000000000" pitchFamily="2" charset="0"/>
              </a:rPr>
              <a:t>PASSIVE ANTI-THEFT SYSTEM [PATS]</a:t>
            </a:r>
          </a:p>
          <a:p>
            <a:endParaRPr lang="en-IN" sz="4000" dirty="0">
              <a:latin typeface="Digital-7 Mon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Digital-7 Mono" panose="02000000000000000000" pitchFamily="2" charset="0"/>
              </a:rPr>
              <a:t>CHIP IN IGNITION KEY </a:t>
            </a:r>
            <a:r>
              <a:rPr lang="en-IN" sz="2000" dirty="0">
                <a:solidFill>
                  <a:srgbClr val="FF0000"/>
                </a:solidFill>
                <a:highlight>
                  <a:srgbClr val="FF0000"/>
                </a:highlight>
                <a:latin typeface="Digital-7 Mono" panose="02000000000000000000" pitchFamily="2" charset="0"/>
              </a:rPr>
              <a:t>🔑</a:t>
            </a:r>
            <a:r>
              <a:rPr lang="en-IN" sz="2000" dirty="0">
                <a:latin typeface="Digital-7 Mono" panose="02000000000000000000" pitchFamily="2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Digital-7 Mono" panose="02000000000000000000" pitchFamily="2" charset="0"/>
              </a:rPr>
              <a:t>COMMUNICATES WITH SENSOR ON STEERING COLUMN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Digital-7 Mono" panose="02000000000000000000" pitchFamily="2" charset="0"/>
              </a:rPr>
              <a:t>PREVENTS CLONED KEYS</a:t>
            </a:r>
          </a:p>
          <a:p>
            <a:endParaRPr lang="en-IN" sz="2000" dirty="0">
              <a:latin typeface="Digital-7 Mon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Digital-7 Mono" panose="02000000000000000000" pitchFamily="2" charset="0"/>
              </a:rPr>
              <a:t>KEY </a:t>
            </a:r>
            <a:r>
              <a:rPr lang="en-IN" sz="2000" dirty="0">
                <a:highlight>
                  <a:srgbClr val="FF0000"/>
                </a:highlight>
                <a:latin typeface="Digital-7 Mono" panose="02000000000000000000" pitchFamily="2" charset="0"/>
              </a:rPr>
              <a:t>🔑</a:t>
            </a:r>
            <a:r>
              <a:rPr lang="en-IN" sz="2000" dirty="0">
                <a:latin typeface="Digital-7 Mono" panose="02000000000000000000" pitchFamily="2" charset="0"/>
              </a:rPr>
              <a:t> TURNED ON </a:t>
            </a:r>
            <a:r>
              <a:rPr lang="en-IN" sz="2000" dirty="0">
                <a:latin typeface="Digital-7 Mono" panose="02000000000000000000" pitchFamily="2" charset="0"/>
                <a:sym typeface="Wingdings" panose="05000000000000000000" pitchFamily="2" charset="2"/>
              </a:rPr>
              <a:t> ON-BOARD COMPUTER EMITS RF SIGNAL  PICKED UP BY TRANSPONDER IN KEY  TRANSPONDER RETURN UNIQUE RF SIGNAL (CONFIRMATION)</a:t>
            </a:r>
          </a:p>
          <a:p>
            <a:endParaRPr lang="en-IN" sz="2000" dirty="0">
              <a:latin typeface="Digital-7 Mono" panose="02000000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BCD068-4F25-4499-8ABE-E1DE38273C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68" b="94023" l="8581" r="89769">
                        <a14:foregroundMark x1="32013" y1="9195" x2="32013" y2="9195"/>
                        <a14:foregroundMark x1="59736" y1="9885" x2="59736" y2="9885"/>
                        <a14:foregroundMark x1="82178" y1="15402" x2="82178" y2="15402"/>
                        <a14:foregroundMark x1="62046" y1="10345" x2="62046" y2="10345"/>
                        <a14:foregroundMark x1="48185" y1="4368" x2="48185" y2="4368"/>
                        <a14:foregroundMark x1="90759" y1="31954" x2="90759" y2="31954"/>
                        <a14:foregroundMark x1="8581" y1="32874" x2="8581" y2="32874"/>
                        <a14:foregroundMark x1="29043" y1="88736" x2="29043" y2="88736"/>
                        <a14:foregroundMark x1="48845" y1="88736" x2="48845" y2="88736"/>
                        <a14:foregroundMark x1="76568" y1="89655" x2="76568" y2="89655"/>
                        <a14:foregroundMark x1="56106" y1="94023" x2="56106" y2="94023"/>
                        <a14:backgroundMark x1="4620" y1="91264" x2="4620" y2="91264"/>
                        <a14:backgroundMark x1="12211" y1="89195" x2="12211" y2="89195"/>
                        <a14:backgroundMark x1="46535" y1="96322" x2="46535" y2="96322"/>
                        <a14:backgroundMark x1="57426" y1="96782" x2="57426" y2="96782"/>
                        <a14:backgroundMark x1="60066" y1="96782" x2="60066" y2="96782"/>
                        <a14:backgroundMark x1="66007" y1="96782" x2="66007" y2="96782"/>
                        <a14:backgroundMark x1="63696" y1="96782" x2="63696" y2="96782"/>
                        <a14:backgroundMark x1="43894" y1="96782" x2="43894" y2="96782"/>
                        <a14:backgroundMark x1="4620" y1="92644" x2="4620" y2="92644"/>
                        <a14:backgroundMark x1="50495" y1="96782" x2="50495" y2="96782"/>
                        <a14:backgroundMark x1="48845" y1="97011" x2="48845" y2="97011"/>
                        <a14:backgroundMark x1="44884" y1="96782" x2="44884" y2="96782"/>
                        <a14:backgroundMark x1="54125" y1="97011" x2="54125" y2="97011"/>
                        <a14:backgroundMark x1="41584" y1="96782" x2="41584" y2="96782"/>
                        <a14:backgroundMark x1="38614" y1="97011" x2="38614" y2="97011"/>
                        <a14:backgroundMark x1="39274" y1="96782" x2="39274" y2="96782"/>
                        <a14:backgroundMark x1="53465" y1="97011" x2="53465" y2="97011"/>
                        <a14:backgroundMark x1="56106" y1="97011" x2="56106" y2="97011"/>
                        <a14:backgroundMark x1="62376" y1="97011" x2="62376" y2="97011"/>
                        <a14:backgroundMark x1="64026" y1="96322" x2="64026" y2="96322"/>
                        <a14:backgroundMark x1="52805" y1="96782" x2="52805" y2="967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950" y="4076330"/>
            <a:ext cx="1727380" cy="24799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1946F09-8559-4B37-AD2A-0CE116A62F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62750" y1="39375" x2="62750" y2="39375"/>
                        <a14:foregroundMark x1="58250" y1="32125" x2="58250" y2="32125"/>
                        <a14:foregroundMark x1="77625" y1="34250" x2="77625" y2="34250"/>
                        <a14:foregroundMark x1="78625" y1="37750" x2="68750" y2="41250"/>
                        <a14:foregroundMark x1="68750" y1="41250" x2="79250" y2="34625"/>
                        <a14:foregroundMark x1="79250" y1="34625" x2="67750" y2="38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515" y="3415125"/>
            <a:ext cx="3813402" cy="381340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030BEDF-14CC-408F-B141-15373B923316}"/>
              </a:ext>
            </a:extLst>
          </p:cNvPr>
          <p:cNvSpPr/>
          <p:nvPr/>
        </p:nvSpPr>
        <p:spPr>
          <a:xfrm>
            <a:off x="4364046" y="5949319"/>
            <a:ext cx="711284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gital-7 Mono" panose="02000000000000000000" pitchFamily="2" charset="0"/>
              </a:rPr>
              <a:t>434 </a:t>
            </a:r>
            <a:r>
              <a:rPr lang="en-US" sz="2000" b="0" cap="none" spc="0" dirty="0" err="1">
                <a:ln w="0"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gital-7 Mono" panose="02000000000000000000" pitchFamily="2" charset="0"/>
              </a:rPr>
              <a:t>Mhz</a:t>
            </a:r>
            <a:r>
              <a:rPr lang="en-US" sz="2000" b="0" cap="none" spc="0" dirty="0">
                <a:ln w="0"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gital-7 Mono" panose="02000000000000000000" pitchFamily="2" charset="0"/>
              </a:rPr>
              <a:t> 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gital-7 Mono" panose="02000000000000000000" pitchFamily="2" charset="0"/>
              </a:rPr>
              <a:t>[</a:t>
            </a:r>
            <a:r>
              <a:rPr lang="en-US" sz="2000" b="0" cap="none" spc="0" dirty="0">
                <a:ln w="0"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gital-7 Mono" panose="02000000000000000000" pitchFamily="2" charset="0"/>
              </a:rPr>
              <a:t>ID46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gital-7 Mono" panose="02000000000000000000" pitchFamily="2" charset="0"/>
              </a:rPr>
              <a:t>] PCF7961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A785B3-F4CA-45BC-9DB2-DD64F33383B6}"/>
              </a:ext>
            </a:extLst>
          </p:cNvPr>
          <p:cNvSpPr txBox="1"/>
          <p:nvPr/>
        </p:nvSpPr>
        <p:spPr>
          <a:xfrm>
            <a:off x="-878276" y="538923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cap="none" spc="0" dirty="0">
                <a:ln w="0"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gital-7 Mono" panose="02000000000000000000" pitchFamily="2" charset="0"/>
              </a:rPr>
              <a:t>PATS MODULE</a:t>
            </a:r>
            <a:endParaRPr lang="en-US" sz="1800" b="0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gital-7 Mon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116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C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966B9D-B30D-4911-9D43-207255841E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8" b="20000"/>
          <a:stretch/>
        </p:blipFill>
        <p:spPr>
          <a:xfrm>
            <a:off x="10761784" y="5573903"/>
            <a:ext cx="1430216" cy="12840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94F8F2-6074-4342-9F80-FCFCCAF3F99C}"/>
              </a:ext>
            </a:extLst>
          </p:cNvPr>
          <p:cNvSpPr txBox="1"/>
          <p:nvPr/>
        </p:nvSpPr>
        <p:spPr>
          <a:xfrm>
            <a:off x="696685" y="566057"/>
            <a:ext cx="10624457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dirty="0">
                <a:latin typeface="hooge 05_54" panose="00000400000000000000" pitchFamily="2" charset="0"/>
              </a:rPr>
              <a:t>PASSIVE ANTI-THEFT SYSTEM [PATS]</a:t>
            </a:r>
          </a:p>
          <a:p>
            <a:pPr algn="ctr"/>
            <a:endParaRPr lang="en-IN" sz="3600" dirty="0">
              <a:latin typeface="hooge 05_54" panose="00000400000000000000" pitchFamily="2" charset="0"/>
            </a:endParaRPr>
          </a:p>
          <a:p>
            <a:pPr algn="ctr"/>
            <a:r>
              <a:rPr lang="en-IN" sz="2400" b="1" dirty="0">
                <a:latin typeface="Digital-7 Mono" panose="02000000000000000000" pitchFamily="2" charset="0"/>
              </a:rPr>
              <a:t>ATTACK SCENARIO</a:t>
            </a:r>
          </a:p>
          <a:p>
            <a:endParaRPr lang="en-IN" sz="3600" dirty="0">
              <a:latin typeface="Digital-7 Mono" panose="020000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Digital-7 Mono" panose="02000000000000000000" pitchFamily="2" charset="0"/>
              </a:rPr>
              <a:t>RANGE : ~10 cm</a:t>
            </a:r>
            <a:r>
              <a:rPr lang="en-IN" sz="1800" dirty="0">
                <a:latin typeface="Digital-7 Mono" panose="02000000000000000000" pitchFamily="2" charset="0"/>
              </a:rPr>
              <a:t>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latin typeface="Digital-7 Mono" panose="02000000000000000000" pitchFamily="2" charset="0"/>
              </a:rPr>
              <a:t>DOS : PREVENT IGNITION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latin typeface="Digital-7 Mono" panose="02000000000000000000" pitchFamily="2" charset="0"/>
              </a:rPr>
              <a:t>REMOTE ATTACK SURFACE IS VERY SMALL : ONLY DATA TRANSFERRED AND PROCESSED IS IDENTIFICATION CODE &amp; RF SIGNAL.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Digital-7 Mono" panose="02000000000000000000" pitchFamily="2" charset="0"/>
              </a:rPr>
              <a:t>RISK ANALYSIS : VERY LOW. NEED TO BE ABSOLUTE CLOSE TO SENSOR.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Digital-7 Mono" panose="02000000000000000000" pitchFamily="2" charset="0"/>
              </a:rPr>
              <a:t>VEHICLE THEFT.</a:t>
            </a:r>
            <a:endParaRPr lang="en-IN" sz="1800" dirty="0">
              <a:latin typeface="Digital-7 Mono" panose="02000000000000000000" pitchFamily="2" charset="0"/>
            </a:endParaRPr>
          </a:p>
          <a:p>
            <a:endParaRPr lang="en-IN" sz="1800" dirty="0">
              <a:latin typeface="Digital-7 Mono" panose="02000000000000000000" pitchFamily="2" charset="0"/>
            </a:endParaRPr>
          </a:p>
          <a:p>
            <a:endParaRPr lang="en-IN" sz="1800" dirty="0">
              <a:latin typeface="Digital-7 Mon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960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C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966B9D-B30D-4911-9D43-207255841E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8" b="20000"/>
          <a:stretch/>
        </p:blipFill>
        <p:spPr>
          <a:xfrm>
            <a:off x="10761784" y="5573903"/>
            <a:ext cx="1430216" cy="12840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EB0765-6447-4BA8-8C38-97CD510FC993}"/>
              </a:ext>
            </a:extLst>
          </p:cNvPr>
          <p:cNvSpPr txBox="1"/>
          <p:nvPr/>
        </p:nvSpPr>
        <p:spPr>
          <a:xfrm>
            <a:off x="435429" y="304801"/>
            <a:ext cx="1134291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dirty="0">
                <a:latin typeface="hooge 05_54" panose="00000400000000000000" pitchFamily="2" charset="0"/>
              </a:rPr>
              <a:t>TYRE PRESSURE MONITORING SYSTEM [TPMS]</a:t>
            </a:r>
          </a:p>
          <a:p>
            <a:endParaRPr lang="en-IN" sz="3600" dirty="0">
              <a:latin typeface="Digital-7 Mono" panose="020000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latin typeface="Digital-7 Mono" panose="02000000000000000000" pitchFamily="2" charset="0"/>
              </a:rPr>
              <a:t>PRESSURE SENSOR IN EACH TYRE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latin typeface="Digital-7 Mono" panose="02000000000000000000" pitchFamily="2" charset="0"/>
              </a:rPr>
              <a:t>RADIO SIGNAL COMMUNICATION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latin typeface="Digital-7 Mono" panose="02000000000000000000" pitchFamily="2" charset="0"/>
              </a:rPr>
              <a:t>RECEIVING SENSOR WIRED INTO SMART JUNCTION BOX [SJB]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0000"/>
                </a:solidFill>
                <a:latin typeface="Digital-7 Mono" panose="02000000000000000000" pitchFamily="2" charset="0"/>
              </a:rPr>
              <a:t>SJB : </a:t>
            </a:r>
            <a:r>
              <a:rPr lang="en-US" dirty="0">
                <a:solidFill>
                  <a:srgbClr val="FF0000"/>
                </a:solidFill>
                <a:latin typeface="Digital-7 Mono" panose="02000000000000000000" pitchFamily="2" charset="0"/>
              </a:rPr>
              <a:t>MAX1471A 315MHz/434MHz Low-Power, 3V/5V ASK/FSK </a:t>
            </a:r>
            <a:r>
              <a:rPr lang="en-US" dirty="0" err="1">
                <a:solidFill>
                  <a:srgbClr val="FF0000"/>
                </a:solidFill>
                <a:latin typeface="Digital-7 Mono" panose="02000000000000000000" pitchFamily="2" charset="0"/>
              </a:rPr>
              <a:t>Superheterodyne</a:t>
            </a:r>
            <a:r>
              <a:rPr lang="en-US" dirty="0">
                <a:solidFill>
                  <a:srgbClr val="FF0000"/>
                </a:solidFill>
                <a:latin typeface="Digital-7 Mono" panose="02000000000000000000" pitchFamily="2" charset="0"/>
              </a:rPr>
              <a:t> Receiver </a:t>
            </a:r>
            <a:endParaRPr lang="en-IN" sz="1800" dirty="0">
              <a:solidFill>
                <a:srgbClr val="FF0000"/>
              </a:solidFill>
              <a:latin typeface="Digital-7 Mono" panose="02000000000000000000" pitchFamily="2" charset="0"/>
            </a:endParaRPr>
          </a:p>
          <a:p>
            <a:endParaRPr lang="en-IN" sz="1800" dirty="0">
              <a:latin typeface="Digital-7 Mono" panose="020000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F67AA9-F66D-456B-8599-9005056B85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571" b="93750" l="1804" r="96392">
                        <a14:foregroundMark x1="92526" y1="15625" x2="85309" y2="83036"/>
                        <a14:foregroundMark x1="91753" y1="83036" x2="12371" y2="89286"/>
                        <a14:foregroundMark x1="2835" y1="94196" x2="13402" y2="18750"/>
                        <a14:foregroundMark x1="87113" y1="11607" x2="5155" y2="16964"/>
                        <a14:foregroundMark x1="94845" y1="25893" x2="94588" y2="79464"/>
                        <a14:foregroundMark x1="94588" y1="79464" x2="96649" y2="93304"/>
                        <a14:foregroundMark x1="6443" y1="13839" x2="52835" y2="17857"/>
                        <a14:foregroundMark x1="52835" y1="17857" x2="66495" y2="8929"/>
                        <a14:foregroundMark x1="66495" y1="8929" x2="67784" y2="6696"/>
                        <a14:foregroundMark x1="1804" y1="3571" x2="1804" y2="35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811" y="4353999"/>
            <a:ext cx="3143580" cy="18148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019026-BFFD-49C8-97F0-56D3013CE4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802" b="91441" l="6163" r="94535">
                        <a14:foregroundMark x1="80116" y1="18685" x2="80116" y2="18685"/>
                        <a14:foregroundMark x1="90698" y1="46033" x2="90698" y2="46033"/>
                        <a14:foregroundMark x1="91395" y1="62213" x2="91395" y2="32985"/>
                        <a14:foregroundMark x1="28023" y1="48852" x2="28023" y2="48852"/>
                        <a14:foregroundMark x1="30930" y1="40292" x2="30930" y2="40292"/>
                        <a14:foregroundMark x1="31279" y1="32985" x2="31279" y2="32985"/>
                        <a14:foregroundMark x1="18140" y1="33612" x2="18140" y2="33612"/>
                        <a14:foregroundMark x1="38023" y1="6681" x2="38023" y2="6681"/>
                        <a14:foregroundMark x1="55698" y1="5115" x2="55698" y2="5115"/>
                        <a14:foregroundMark x1="50698" y1="7620" x2="50698" y2="7620"/>
                        <a14:foregroundMark x1="43605" y1="12735" x2="43605" y2="12735"/>
                        <a14:foregroundMark x1="38721" y1="18998" x2="38721" y2="18998"/>
                        <a14:foregroundMark x1="35814" y1="25992" x2="35814" y2="25992"/>
                        <a14:foregroundMark x1="29884" y1="69207" x2="29884" y2="69207"/>
                        <a14:foregroundMark x1="34419" y1="76200" x2="34419" y2="76200"/>
                        <a14:foregroundMark x1="39070" y1="83507" x2="39070" y2="83507"/>
                        <a14:foregroundMark x1="48256" y1="91441" x2="48256" y2="91441"/>
                        <a14:foregroundMark x1="26977" y1="90501" x2="26977" y2="90501"/>
                        <a14:foregroundMark x1="18140" y1="83820" x2="18140" y2="83820"/>
                        <a14:foregroundMark x1="17442" y1="78392" x2="17442" y2="78392"/>
                        <a14:foregroundMark x1="13953" y1="71086" x2="13953" y2="71086"/>
                        <a14:foregroundMark x1="8953" y1="62839" x2="8953" y2="62839"/>
                        <a14:foregroundMark x1="8256" y1="57098" x2="8256" y2="57098"/>
                        <a14:foregroundMark x1="8256" y1="49478" x2="8256" y2="49478"/>
                        <a14:foregroundMark x1="9302" y1="41858" x2="9302" y2="41858"/>
                        <a14:foregroundMark x1="12209" y1="34969" x2="12209" y2="34969"/>
                        <a14:foregroundMark x1="13605" y1="26618" x2="13605" y2="26618"/>
                        <a14:foregroundMark x1="17442" y1="22547" x2="17442" y2="22547"/>
                        <a14:foregroundMark x1="22442" y1="11795" x2="22442" y2="11795"/>
                        <a14:foregroundMark x1="27326" y1="9499" x2="27326" y2="9499"/>
                        <a14:foregroundMark x1="33023" y1="4802" x2="33023" y2="4802"/>
                        <a14:foregroundMark x1="94535" y1="47286" x2="94535" y2="47286"/>
                        <a14:foregroundMark x1="6163" y1="47912" x2="6163" y2="47912"/>
                        <a14:foregroundMark x1="11512" y1="56785" x2="11512" y2="56785"/>
                        <a14:foregroundMark x1="44302" y1="4802" x2="44302" y2="48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886" y="3998120"/>
            <a:ext cx="2268146" cy="252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020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C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966B9D-B30D-4911-9D43-207255841E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8" b="20000"/>
          <a:stretch/>
        </p:blipFill>
        <p:spPr>
          <a:xfrm>
            <a:off x="10761784" y="5573903"/>
            <a:ext cx="1430216" cy="12840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864D67-2D5F-4500-BFBE-2C8BC934C8B2}"/>
              </a:ext>
            </a:extLst>
          </p:cNvPr>
          <p:cNvSpPr txBox="1"/>
          <p:nvPr/>
        </p:nvSpPr>
        <p:spPr>
          <a:xfrm>
            <a:off x="0" y="818755"/>
            <a:ext cx="12192000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dirty="0">
                <a:latin typeface="hooge 05_54" panose="00000400000000000000" pitchFamily="2" charset="0"/>
              </a:rPr>
              <a:t>TYRE PRESSURE MONITORING SYSTEM [TPMS]</a:t>
            </a:r>
          </a:p>
          <a:p>
            <a:pPr algn="ctr"/>
            <a:endParaRPr lang="en-IN" sz="3600" dirty="0">
              <a:latin typeface="hooge 05_54" panose="00000400000000000000" pitchFamily="2" charset="0"/>
            </a:endParaRPr>
          </a:p>
          <a:p>
            <a:pPr algn="ctr"/>
            <a:r>
              <a:rPr lang="en-IN" sz="2400" b="1" dirty="0">
                <a:latin typeface="Digital-7 Mono" panose="02000000000000000000" pitchFamily="2" charset="0"/>
              </a:rPr>
              <a:t>ATTACK SCENARIO</a:t>
            </a:r>
          </a:p>
          <a:p>
            <a:endParaRPr lang="en-IN" sz="3600" dirty="0">
              <a:latin typeface="Digital-7 Mono" panose="020000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Digital-7 Mono" panose="02000000000000000000" pitchFamily="2" charset="0"/>
              </a:rPr>
              <a:t>RANGE : ~1 m</a:t>
            </a:r>
            <a:endParaRPr lang="en-IN" sz="1800" dirty="0">
              <a:latin typeface="Digital-7 Mono" panose="020000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latin typeface="Digital-7 Mono" panose="02000000000000000000" pitchFamily="2" charset="0"/>
              </a:rPr>
              <a:t>CAUSE VEHICLE TO MIMIC A TYRE PROBLEM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latin typeface="Digital-7 Mono" panose="02000000000000000000" pitchFamily="2" charset="0"/>
              </a:rPr>
              <a:t>REMOTE ATTACK SURFACE IS SMALL : ONLY REPONSIBLE FOR ILLUMINATING A LIGHT IN INS CLUSTER.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Digital-7 Mono" panose="02000000000000000000" pitchFamily="2" charset="0"/>
              </a:rPr>
              <a:t>RISK ANALYSIS : LOW.TPMS IS MOSTLY AN INDEPENDENT MODULE</a:t>
            </a:r>
            <a:endParaRPr lang="en-IN" sz="1800" dirty="0">
              <a:latin typeface="Digital-7 Mono" panose="02000000000000000000" pitchFamily="2" charset="0"/>
            </a:endParaRPr>
          </a:p>
          <a:p>
            <a:endParaRPr lang="en-IN" sz="1800" dirty="0">
              <a:latin typeface="Digital-7 Mon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083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C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966B9D-B30D-4911-9D43-207255841E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8" b="20000"/>
          <a:stretch/>
        </p:blipFill>
        <p:spPr>
          <a:xfrm>
            <a:off x="10761784" y="5573903"/>
            <a:ext cx="1430216" cy="12840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B1BE17-610C-42F2-9FA1-47258623D91F}"/>
              </a:ext>
            </a:extLst>
          </p:cNvPr>
          <p:cNvSpPr txBox="1"/>
          <p:nvPr/>
        </p:nvSpPr>
        <p:spPr>
          <a:xfrm>
            <a:off x="0" y="642049"/>
            <a:ext cx="12192000" cy="36370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dirty="0">
                <a:latin typeface="hooge 05_54" panose="00000400000000000000" pitchFamily="2" charset="0"/>
              </a:rPr>
              <a:t>REMOTE KEY-LESS ENTRY [RKE]</a:t>
            </a:r>
          </a:p>
          <a:p>
            <a:endParaRPr lang="en-IN" sz="3600" dirty="0">
              <a:latin typeface="Digital-7 Mono" panose="020000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latin typeface="Digital-7 Mono" panose="02000000000000000000" pitchFamily="2" charset="0"/>
              </a:rPr>
              <a:t>KEY FOBS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Digital-7 Mono" panose="02000000000000000000" pitchFamily="2" charset="0"/>
              </a:rPr>
              <a:t>SHORT RANGE RADIO TRANSMISSION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latin typeface="Digital-7 Mono" panose="02000000000000000000" pitchFamily="2" charset="0"/>
              </a:rPr>
              <a:t>COMMUNICATES WITH ECU</a:t>
            </a:r>
            <a:endParaRPr lang="en-IN" dirty="0">
              <a:latin typeface="Digital-7 Mono" panose="020000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latin typeface="Digital-7 Mono" panose="02000000000000000000" pitchFamily="2" charset="0"/>
              </a:rPr>
              <a:t>KEY FOB TRANSMITS ENCRYPTED RADIO SIGNAL </a:t>
            </a:r>
            <a:r>
              <a:rPr lang="en-IN" sz="1800" dirty="0">
                <a:latin typeface="Digital-7 Mono" panose="02000000000000000000" pitchFamily="2" charset="0"/>
                <a:sym typeface="Wingdings" panose="05000000000000000000" pitchFamily="2" charset="2"/>
              </a:rPr>
              <a:t> </a:t>
            </a:r>
            <a:r>
              <a:rPr lang="en-IN" sz="1800" dirty="0">
                <a:solidFill>
                  <a:srgbClr val="FF0000"/>
                </a:solidFill>
                <a:latin typeface="Digital-7 Mono" panose="02000000000000000000" pitchFamily="2" charset="0"/>
                <a:sym typeface="Wingdings" panose="05000000000000000000" pitchFamily="2" charset="2"/>
              </a:rPr>
              <a:t>SMART KEY ECU </a:t>
            </a:r>
            <a:r>
              <a:rPr lang="en-IN" sz="1800" dirty="0">
                <a:latin typeface="Digital-7 Mono" panose="02000000000000000000" pitchFamily="2" charset="0"/>
                <a:sym typeface="Wingdings" panose="05000000000000000000" pitchFamily="2" charset="2"/>
              </a:rPr>
              <a:t>DECRYPTS DATA  IF DECRYPTED DATA MATCHE</a:t>
            </a:r>
            <a:r>
              <a:rPr lang="en-IN" dirty="0">
                <a:latin typeface="Digital-7 Mono" panose="02000000000000000000" pitchFamily="2" charset="0"/>
                <a:sym typeface="Wingdings" panose="05000000000000000000" pitchFamily="2" charset="2"/>
              </a:rPr>
              <a:t>S STORED DATA SEQUENCE  KEY FOB GETS SUCCESSFULLY AUTHENTICATED AND GETS CONNECTED TO </a:t>
            </a:r>
            <a:r>
              <a:rPr lang="en-IN" dirty="0">
                <a:solidFill>
                  <a:srgbClr val="FF0000"/>
                </a:solidFill>
                <a:latin typeface="Digital-7 Mono" panose="02000000000000000000" pitchFamily="2" charset="0"/>
                <a:sym typeface="Wingdings" panose="05000000000000000000" pitchFamily="2" charset="2"/>
              </a:rPr>
              <a:t>CAN &amp; LIN BUS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latin typeface="Digital-7 Mono" panose="02000000000000000000" pitchFamily="2" charset="0"/>
                <a:sym typeface="Wingdings" panose="05000000000000000000" pitchFamily="2" charset="2"/>
              </a:rPr>
              <a:t>LOCK/ UNLOCK, </a:t>
            </a:r>
            <a:r>
              <a:rPr lang="en-IN" dirty="0">
                <a:latin typeface="Digital-7 Mono" panose="02000000000000000000" pitchFamily="2" charset="0"/>
                <a:sym typeface="Wingdings" panose="05000000000000000000" pitchFamily="2" charset="2"/>
              </a:rPr>
              <a:t>IGNITION, POWER WINDOWS, alarm system.</a:t>
            </a:r>
            <a:endParaRPr lang="en-IN" sz="1800" dirty="0">
              <a:latin typeface="Digital-7 Mono" panose="02000000000000000000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E4CF33-8B66-42D8-95FE-DC81083677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587" b="89944" l="10000" r="90000">
                        <a14:foregroundMark x1="36098" y1="5587" x2="36098" y2="5587"/>
                        <a14:foregroundMark x1="61707" y1="49162" x2="61707" y2="49162"/>
                        <a14:foregroundMark x1="62317" y1="43296" x2="62317" y2="432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49" y="4842781"/>
            <a:ext cx="4057651" cy="17715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00B64B8-0EA8-4D1E-AEA3-4AB63E12E0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086" y="4588065"/>
            <a:ext cx="350520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132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2323</TotalTime>
  <Words>2050</Words>
  <Application>Microsoft Office PowerPoint</Application>
  <PresentationFormat>Widescreen</PresentationFormat>
  <Paragraphs>341</Paragraphs>
  <Slides>49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9" baseType="lpstr">
      <vt:lpstr>Arial</vt:lpstr>
      <vt:lpstr>Arial Black</vt:lpstr>
      <vt:lpstr>Aurabesh</vt:lpstr>
      <vt:lpstr>Calibri</vt:lpstr>
      <vt:lpstr>Calibri Light</vt:lpstr>
      <vt:lpstr>Digital-7 Mono</vt:lpstr>
      <vt:lpstr>hooge 05_53</vt:lpstr>
      <vt:lpstr>hooge 05_54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Mainak</dc:creator>
  <cp:lastModifiedBy>Sadhukhan, Mainak ITSSEUS-ITSS-WS</cp:lastModifiedBy>
  <cp:revision>97</cp:revision>
  <dcterms:created xsi:type="dcterms:W3CDTF">2020-07-16T03:57:23Z</dcterms:created>
  <dcterms:modified xsi:type="dcterms:W3CDTF">2022-01-27T15:40:59Z</dcterms:modified>
</cp:coreProperties>
</file>