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imes New Roman Bold" charset="1" panose="02030802070405020303"/>
      <p:regular r:id="rId12"/>
    </p:embeddedFont>
    <p:embeddedFont>
      <p:font typeface="Arial Bold" charset="1" panose="020B0802020202020204"/>
      <p:regular r:id="rId13"/>
    </p:embeddedFont>
    <p:embeddedFont>
      <p:font typeface="TT Rounds Condensed" charset="1" panose="02000506030000020003"/>
      <p:regular r:id="rId14"/>
    </p:embeddedFont>
    <p:embeddedFont>
      <p:font typeface="Arimo Bold" charset="1" panose="020B0704020202020204"/>
      <p:regular r:id="rId15"/>
    </p:embeddedFont>
    <p:embeddedFont>
      <p:font typeface="Arimo" charset="1" panose="020B0604020202020204"/>
      <p:regular r:id="rId16"/>
    </p:embeddedFont>
    <p:embeddedFont>
      <p:font typeface="Archivo Black" charset="1" panose="020B0A03020202020B04"/>
      <p:regular r:id="rId17"/>
    </p:embeddedFont>
    <p:embeddedFont>
      <p:font typeface="Canva Sans" charset="1" panose="020B0503030501040103"/>
      <p:regular r:id="rId18"/>
    </p:embeddedFont>
    <p:embeddedFont>
      <p:font typeface="Canva Sans Italics" charset="1" panose="020B0503030501040103"/>
      <p:regular r:id="rId19"/>
    </p:embeddedFont>
    <p:embeddedFont>
      <p:font typeface="Canva Sans Bold" charset="1" panose="020B0803030501040103"/>
      <p:regular r:id="rId20"/>
    </p:embeddedFont>
    <p:embeddedFont>
      <p:font typeface="Arial" charset="1" panose="020B0502020202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68552" y="1978208"/>
            <a:ext cx="5390748" cy="5990838"/>
          </a:xfrm>
          <a:custGeom>
            <a:avLst/>
            <a:gdLst/>
            <a:ahLst/>
            <a:cxnLst/>
            <a:rect r="r" b="b" t="t" l="l"/>
            <a:pathLst>
              <a:path h="5990838" w="5390748">
                <a:moveTo>
                  <a:pt x="0" y="0"/>
                </a:moveTo>
                <a:lnTo>
                  <a:pt x="5390748" y="0"/>
                </a:lnTo>
                <a:lnTo>
                  <a:pt x="5390748" y="5990838"/>
                </a:lnTo>
                <a:lnTo>
                  <a:pt x="0" y="5990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79082" y="3164683"/>
            <a:ext cx="3722953" cy="3981796"/>
          </a:xfrm>
          <a:custGeom>
            <a:avLst/>
            <a:gdLst/>
            <a:ahLst/>
            <a:cxnLst/>
            <a:rect r="r" b="b" t="t" l="l"/>
            <a:pathLst>
              <a:path h="3981796" w="3722953">
                <a:moveTo>
                  <a:pt x="0" y="0"/>
                </a:moveTo>
                <a:lnTo>
                  <a:pt x="3722953" y="0"/>
                </a:lnTo>
                <a:lnTo>
                  <a:pt x="3722953" y="3981796"/>
                </a:lnTo>
                <a:lnTo>
                  <a:pt x="0" y="39817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4947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87651" y="571500"/>
            <a:ext cx="1261872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SPIDERBOT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1139" y="2431086"/>
            <a:ext cx="10279555" cy="6827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3"/>
              </a:lnSpc>
            </a:pPr>
          </a:p>
          <a:p>
            <a:pPr algn="just" marL="642954" indent="-321477" lvl="1">
              <a:lnSpc>
                <a:spcPts val="8526"/>
              </a:lnSpc>
              <a:buFont typeface="Arial"/>
              <a:buChar char="•"/>
            </a:pPr>
            <a:r>
              <a:rPr lang="en-US" b="true" sz="355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ID –SIH1533</a:t>
            </a:r>
          </a:p>
          <a:p>
            <a:pPr algn="just" marL="642954" indent="-321477" lvl="1">
              <a:lnSpc>
                <a:spcPts val="8526"/>
              </a:lnSpc>
              <a:buFont typeface="Arial"/>
              <a:buChar char="•"/>
            </a:pPr>
            <a:r>
              <a:rPr lang="en-US" b="true" sz="355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Title-Student Innovation</a:t>
            </a:r>
          </a:p>
          <a:p>
            <a:pPr algn="just" marL="642954" indent="-321477" lvl="1">
              <a:lnSpc>
                <a:spcPts val="8526"/>
              </a:lnSpc>
              <a:buFont typeface="Arial"/>
              <a:buChar char="•"/>
            </a:pPr>
            <a:r>
              <a:rPr lang="en-US" b="true" sz="355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Theme-Robotics and Drones</a:t>
            </a:r>
          </a:p>
          <a:p>
            <a:pPr algn="just" marL="642954" indent="-321477" lvl="1">
              <a:lnSpc>
                <a:spcPts val="8526"/>
              </a:lnSpc>
              <a:buFont typeface="Arial"/>
              <a:buChar char="•"/>
            </a:pPr>
            <a:r>
              <a:rPr lang="en-US" b="true" sz="355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PS Category- Software/Hardware</a:t>
            </a:r>
          </a:p>
          <a:p>
            <a:pPr algn="just" marL="642954" indent="-321477" lvl="1">
              <a:lnSpc>
                <a:spcPts val="8526"/>
              </a:lnSpc>
              <a:buFont typeface="Arial"/>
              <a:buChar char="•"/>
            </a:pPr>
            <a:r>
              <a:rPr lang="en-US" b="true" sz="355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ID-12879</a:t>
            </a:r>
          </a:p>
          <a:p>
            <a:pPr algn="just" marL="642502" indent="-321251" lvl="1">
              <a:lnSpc>
                <a:spcPts val="8526"/>
              </a:lnSpc>
              <a:buFont typeface="Arial"/>
              <a:buChar char="•"/>
            </a:pPr>
            <a:r>
              <a:rPr lang="en-US" b="true" sz="355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Name -KAIZEN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705866" y="122064"/>
            <a:ext cx="3369862" cy="1723612"/>
          </a:xfrm>
          <a:custGeom>
            <a:avLst/>
            <a:gdLst/>
            <a:ahLst/>
            <a:cxnLst/>
            <a:rect r="r" b="b" t="t" l="l"/>
            <a:pathLst>
              <a:path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46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475610" y="-155031"/>
            <a:ext cx="1627632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SPIDERBOT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311890" y="122064"/>
            <a:ext cx="1915886" cy="1249101"/>
            <a:chOff x="0" y="0"/>
            <a:chExt cx="2554514" cy="1665468"/>
          </a:xfrm>
        </p:grpSpPr>
        <p:sp>
          <p:nvSpPr>
            <p:cNvPr name="Freeform 6" id="6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Your Team Name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651293" y="-273859"/>
            <a:ext cx="3369862" cy="1723612"/>
          </a:xfrm>
          <a:custGeom>
            <a:avLst/>
            <a:gdLst/>
            <a:ahLst/>
            <a:cxnLst/>
            <a:rect r="r" b="b" t="t" l="l"/>
            <a:pathLst>
              <a:path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503082" y="1440524"/>
            <a:ext cx="5488896" cy="2932575"/>
          </a:xfrm>
          <a:custGeom>
            <a:avLst/>
            <a:gdLst/>
            <a:ahLst/>
            <a:cxnLst/>
            <a:rect r="r" b="b" t="t" l="l"/>
            <a:pathLst>
              <a:path h="2932575" w="5488896">
                <a:moveTo>
                  <a:pt x="0" y="0"/>
                </a:moveTo>
                <a:lnTo>
                  <a:pt x="5488896" y="0"/>
                </a:lnTo>
                <a:lnTo>
                  <a:pt x="5488896" y="2932575"/>
                </a:lnTo>
                <a:lnTo>
                  <a:pt x="0" y="29325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077" r="0" b="-17519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395684" y="4468349"/>
            <a:ext cx="3886476" cy="4968202"/>
          </a:xfrm>
          <a:custGeom>
            <a:avLst/>
            <a:gdLst/>
            <a:ahLst/>
            <a:cxnLst/>
            <a:rect r="r" b="b" t="t" l="l"/>
            <a:pathLst>
              <a:path h="4968202" w="3886476">
                <a:moveTo>
                  <a:pt x="0" y="0"/>
                </a:moveTo>
                <a:lnTo>
                  <a:pt x="3886476" y="0"/>
                </a:lnTo>
                <a:lnTo>
                  <a:pt x="3886476" y="4968201"/>
                </a:lnTo>
                <a:lnTo>
                  <a:pt x="0" y="49682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88" r="0" b="-288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197840" y="9561200"/>
            <a:ext cx="4084320" cy="47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63740" y="9561200"/>
            <a:ext cx="4623120" cy="47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1890" y="5050969"/>
            <a:ext cx="3249201" cy="615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8"/>
              </a:lnSpc>
            </a:pPr>
            <a:r>
              <a:rPr lang="en-US" sz="351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SOLUTIONS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5752387"/>
            <a:ext cx="9323793" cy="921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2565" indent="-286283" lvl="1">
              <a:lnSpc>
                <a:spcPts val="3712"/>
              </a:lnSpc>
              <a:buFont typeface="Arial"/>
              <a:buChar char="•"/>
            </a:pPr>
            <a:r>
              <a:rPr lang="en-US" sz="26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spiderbot will detect the</a:t>
            </a:r>
            <a:r>
              <a:rPr lang="en-US" sz="2651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</a:t>
            </a:r>
            <a:r>
              <a:rPr lang="en-US" b="true" sz="265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hidden terrorists  </a:t>
            </a:r>
            <a:r>
              <a:rPr lang="en-US" sz="26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via  body heat using thermal imaging technolgy.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0" y="6759323"/>
            <a:ext cx="12138873" cy="905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0719" indent="-280359" lvl="1">
              <a:lnSpc>
                <a:spcPts val="3635"/>
              </a:lnSpc>
              <a:buFont typeface="Arial"/>
              <a:buChar char="•"/>
            </a:pPr>
            <a:r>
              <a:rPr lang="en-US" sz="25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Dending upon the  area we will send</a:t>
            </a:r>
            <a:r>
              <a:rPr lang="en-US" b="true" sz="25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50k-100k spiderbots ,</a:t>
            </a:r>
            <a:r>
              <a:rPr lang="en-US" sz="25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they all will be connected to each other so that we will get maximum information.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0" y="7750631"/>
            <a:ext cx="11686860" cy="45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4055" indent="-287027" lvl="1">
              <a:lnSpc>
                <a:spcPts val="3722"/>
              </a:lnSpc>
              <a:buFont typeface="Arial"/>
              <a:buChar char="•"/>
            </a:pPr>
            <a:r>
              <a:rPr lang="en-US" sz="2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 a</a:t>
            </a:r>
            <a:r>
              <a:rPr lang="en-US" b="true" sz="265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hostage situation</a:t>
            </a:r>
            <a:r>
              <a:rPr lang="en-US" sz="26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our spiderbot will tell us the exact location 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0" y="8406467"/>
            <a:ext cx="11401721" cy="87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7580" indent="-273790" lvl="1">
              <a:lnSpc>
                <a:spcPts val="3550"/>
              </a:lnSpc>
              <a:buFont typeface="Arial"/>
              <a:buChar char="•"/>
            </a:pPr>
            <a:r>
              <a:rPr lang="en-US" sz="25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spiderbot will </a:t>
            </a:r>
            <a:r>
              <a:rPr lang="en-US" b="true" sz="25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self destruct</a:t>
            </a:r>
            <a:r>
              <a:rPr lang="en-US" sz="25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on our terrorists, so that it will</a:t>
            </a:r>
            <a:r>
              <a:rPr lang="en-US" b="true" sz="25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spare </a:t>
            </a:r>
            <a:r>
              <a:rPr lang="en-US" sz="25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some </a:t>
            </a:r>
            <a:r>
              <a:rPr lang="en-US" b="true" sz="25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  </a:t>
            </a:r>
            <a:r>
              <a:rPr lang="en-US" sz="25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the forces.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3681" y="2235528"/>
            <a:ext cx="3003474" cy="655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383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0" y="3096629"/>
            <a:ext cx="9375300" cy="76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8496" indent="-239248" lvl="1">
              <a:lnSpc>
                <a:spcPts val="3102"/>
              </a:lnSpc>
              <a:buFont typeface="Arial"/>
              <a:buChar char="•"/>
            </a:pPr>
            <a:r>
              <a:rPr lang="en-US" b="true" sz="221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indian army faces many  challenges while working in forests  and in cold mountain areas  during combat  against terrorists.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0" y="3983783"/>
            <a:ext cx="8317833" cy="74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9704" indent="-234852" lvl="1">
              <a:lnSpc>
                <a:spcPts val="3045"/>
              </a:lnSpc>
              <a:buFont typeface="Arial"/>
              <a:buChar char="•"/>
            </a:pPr>
            <a:r>
              <a:rPr lang="en-US" b="true" sz="217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 hostage situations   our army needs  quick detection of hidden terrorists.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05840" y="117842"/>
            <a:ext cx="16276320" cy="172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TECHNICAL APPROACH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705866" y="122064"/>
            <a:ext cx="3369862" cy="1723612"/>
          </a:xfrm>
          <a:custGeom>
            <a:avLst/>
            <a:gdLst/>
            <a:ahLst/>
            <a:cxnLst/>
            <a:rect r="r" b="b" t="t" l="l"/>
            <a:pathLst>
              <a:path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75610" y="359319"/>
            <a:ext cx="1915886" cy="1249101"/>
            <a:chOff x="0" y="0"/>
            <a:chExt cx="2554514" cy="1665468"/>
          </a:xfrm>
        </p:grpSpPr>
        <p:sp>
          <p:nvSpPr>
            <p:cNvPr name="Freeform 7" id="7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Your Team Name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09288" y="2198524"/>
            <a:ext cx="10290425" cy="5834610"/>
          </a:xfrm>
          <a:custGeom>
            <a:avLst/>
            <a:gdLst/>
            <a:ahLst/>
            <a:cxnLst/>
            <a:rect r="r" b="b" t="t" l="l"/>
            <a:pathLst>
              <a:path h="5834610" w="10290425">
                <a:moveTo>
                  <a:pt x="0" y="0"/>
                </a:moveTo>
                <a:lnTo>
                  <a:pt x="10290425" y="0"/>
                </a:lnTo>
                <a:lnTo>
                  <a:pt x="10290425" y="5834610"/>
                </a:lnTo>
                <a:lnTo>
                  <a:pt x="0" y="58346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191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197840" y="9561200"/>
            <a:ext cx="4084320" cy="47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63740" y="9561200"/>
            <a:ext cx="4623120" cy="47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30997" y="2296955"/>
            <a:ext cx="7904390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of spiderbots </a:t>
            </a: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-Every action of them will be send to sattellite.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30997" y="3782220"/>
            <a:ext cx="7744732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Sattelite</a:t>
            </a: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It will send information to the server.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30997" y="5269614"/>
            <a:ext cx="7744732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Server</a:t>
            </a: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It will send details to the admin(soldier).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30997" y="6888229"/>
            <a:ext cx="7572970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Modem</a:t>
            </a: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-Give internet supply to the server.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05840" y="271462"/>
            <a:ext cx="1627632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FEASIBILITY AND VIABILITY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705866" y="122064"/>
            <a:ext cx="3369862" cy="1723612"/>
          </a:xfrm>
          <a:custGeom>
            <a:avLst/>
            <a:gdLst/>
            <a:ahLst/>
            <a:cxnLst/>
            <a:rect r="r" b="b" t="t" l="l"/>
            <a:pathLst>
              <a:path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75610" y="359319"/>
            <a:ext cx="1915886" cy="1249101"/>
            <a:chOff x="0" y="0"/>
            <a:chExt cx="2554514" cy="1665468"/>
          </a:xfrm>
        </p:grpSpPr>
        <p:sp>
          <p:nvSpPr>
            <p:cNvPr name="Freeform 7" id="7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Your Team Name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1831168" y="1645780"/>
            <a:ext cx="6000117" cy="4812902"/>
          </a:xfrm>
          <a:custGeom>
            <a:avLst/>
            <a:gdLst/>
            <a:ahLst/>
            <a:cxnLst/>
            <a:rect r="r" b="b" t="t" l="l"/>
            <a:pathLst>
              <a:path h="4812902" w="6000117">
                <a:moveTo>
                  <a:pt x="0" y="0"/>
                </a:moveTo>
                <a:lnTo>
                  <a:pt x="6000117" y="0"/>
                </a:lnTo>
                <a:lnTo>
                  <a:pt x="6000117" y="4812902"/>
                </a:lnTo>
                <a:lnTo>
                  <a:pt x="0" y="48129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3289" t="-29789" r="-60682" b="-2708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69455" y="4700922"/>
            <a:ext cx="5552937" cy="4416304"/>
          </a:xfrm>
          <a:custGeom>
            <a:avLst/>
            <a:gdLst/>
            <a:ahLst/>
            <a:cxnLst/>
            <a:rect r="r" b="b" t="t" l="l"/>
            <a:pathLst>
              <a:path h="4416304" w="5552937">
                <a:moveTo>
                  <a:pt x="0" y="0"/>
                </a:moveTo>
                <a:lnTo>
                  <a:pt x="5552936" y="0"/>
                </a:lnTo>
                <a:lnTo>
                  <a:pt x="5552936" y="4416304"/>
                </a:lnTo>
                <a:lnTo>
                  <a:pt x="0" y="44163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041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44405" y="2060684"/>
            <a:ext cx="9442455" cy="2391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65248" indent="-232624" lvl="1">
              <a:lnSpc>
                <a:spcPts val="3084"/>
              </a:lnSpc>
              <a:buFont typeface="Arial"/>
              <a:buChar char="•"/>
            </a:pPr>
            <a:r>
              <a:rPr lang="en-US" sz="25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military expenditure in robotics hav increased by 20x in last 10 years.</a:t>
            </a:r>
          </a:p>
          <a:p>
            <a:pPr algn="just" marL="465248" indent="-232624" lvl="1">
              <a:lnSpc>
                <a:spcPts val="3084"/>
              </a:lnSpc>
              <a:buFont typeface="Arial"/>
              <a:buChar char="•"/>
            </a:pPr>
            <a:r>
              <a:rPr lang="en-US" sz="25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military robot market size is 19bilion dollars in fy2023. It will be 43 billion dollar by 2031.</a:t>
            </a:r>
          </a:p>
          <a:p>
            <a:pPr algn="just" marL="465248" indent="-232624" lvl="1">
              <a:lnSpc>
                <a:spcPts val="3084"/>
              </a:lnSpc>
              <a:buFont typeface="Arial"/>
              <a:buChar char="•"/>
            </a:pPr>
            <a:r>
              <a:rPr lang="en-US" sz="25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market size globally in fy 2023 is 5 billion dollar and it will grow exponentially in next few years.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197840" y="9561200"/>
            <a:ext cx="4084320" cy="47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063740" y="9561200"/>
            <a:ext cx="4623120" cy="47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052946" y="6668232"/>
            <a:ext cx="9778280" cy="208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82915" indent="-241457" lvl="1">
              <a:lnSpc>
                <a:spcPts val="3202"/>
              </a:lnSpc>
              <a:buFont typeface="Arial"/>
              <a:buChar char="•"/>
            </a:pPr>
            <a:r>
              <a:rPr lang="en-US" sz="266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total expenditure of DRDO in robotics segment is Rs 23,855.61 cr in FY 2024-2025.</a:t>
            </a:r>
          </a:p>
          <a:p>
            <a:pPr algn="just" marL="482915" indent="-241457" lvl="1">
              <a:lnSpc>
                <a:spcPts val="3202"/>
              </a:lnSpc>
              <a:buFont typeface="Arial"/>
              <a:buChar char="•"/>
            </a:pPr>
            <a:r>
              <a:rPr lang="en-US" sz="266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DRDO annual budget have increased by 13.55% in last 10 years</a:t>
            </a:r>
          </a:p>
          <a:p>
            <a:pPr algn="just" marL="482915" indent="-241457" lvl="1">
              <a:lnSpc>
                <a:spcPts val="3202"/>
              </a:lnSpc>
              <a:buFont typeface="Arial"/>
              <a:buChar char="•"/>
            </a:pPr>
            <a:r>
              <a:rPr lang="en-US" sz="266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market size in India only is approximately 1-2 billion INR.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05840" y="36339"/>
            <a:ext cx="16276320" cy="172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 AND BENEFITS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705866" y="122064"/>
            <a:ext cx="3369862" cy="1723612"/>
          </a:xfrm>
          <a:custGeom>
            <a:avLst/>
            <a:gdLst/>
            <a:ahLst/>
            <a:cxnLst/>
            <a:rect r="r" b="b" t="t" l="l"/>
            <a:pathLst>
              <a:path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0757" y="122064"/>
            <a:ext cx="1915886" cy="1249101"/>
            <a:chOff x="0" y="0"/>
            <a:chExt cx="2554514" cy="1665468"/>
          </a:xfrm>
        </p:grpSpPr>
        <p:sp>
          <p:nvSpPr>
            <p:cNvPr name="Freeform 7" id="7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Your Team Name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3197840" y="9561200"/>
            <a:ext cx="4084320" cy="47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63740" y="9561200"/>
            <a:ext cx="4623120" cy="47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731377"/>
            <a:ext cx="3003189" cy="90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IMPACT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154680" y="2666097"/>
            <a:ext cx="10053638" cy="106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5381" indent="-332690" lvl="1">
              <a:lnSpc>
                <a:spcPts val="4314"/>
              </a:lnSpc>
              <a:buFont typeface="Arial"/>
              <a:buChar char="•"/>
            </a:pPr>
            <a:r>
              <a:rPr lang="en-US" sz="30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Gives the army an advantage in</a:t>
            </a:r>
            <a:r>
              <a:rPr lang="en-US" b="true" sz="30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tough situations</a:t>
            </a:r>
            <a:r>
              <a:rPr lang="en-US" sz="30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 </a:t>
            </a:r>
          </a:p>
          <a:p>
            <a:pPr algn="ctr">
              <a:lnSpc>
                <a:spcPts val="4314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-276386" y="3944116"/>
            <a:ext cx="93753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Shows the army uses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latest technology.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5477341"/>
            <a:ext cx="3843439" cy="90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BENEFITS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757" y="8475207"/>
            <a:ext cx="1474332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Collects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information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hard -to-reach places or dangerous place.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757" y="6583511"/>
            <a:ext cx="1250224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Spiderbot makes   the army’s work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eaiser and faster.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0757" y="7901057"/>
            <a:ext cx="1353568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Spiderbot makes the  army’s work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more efficent.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-276386" y="4600706"/>
            <a:ext cx="132523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Helps finish missions  like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rescue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combats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more quickly.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-276386" y="3287861"/>
            <a:ext cx="923304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Helps  protect  borders from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intruders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757" y="7260232"/>
            <a:ext cx="1139281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Find peoples in  needs  like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natural disasters.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05840" y="-19050"/>
            <a:ext cx="16276320" cy="172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RESEARCH  AND REFERENCES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5840" y="4152889"/>
            <a:ext cx="13895070" cy="77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/ Links of the reference and research work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97840" y="9561200"/>
            <a:ext cx="4084320" cy="47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63740" y="9561200"/>
            <a:ext cx="4623120" cy="47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705866" y="122064"/>
            <a:ext cx="3369862" cy="1723612"/>
          </a:xfrm>
          <a:custGeom>
            <a:avLst/>
            <a:gdLst/>
            <a:ahLst/>
            <a:cxnLst/>
            <a:rect r="r" b="b" t="t" l="l"/>
            <a:pathLst>
              <a:path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6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75610" y="359319"/>
            <a:ext cx="1915886" cy="1249101"/>
            <a:chOff x="0" y="0"/>
            <a:chExt cx="2554514" cy="1665468"/>
          </a:xfrm>
        </p:grpSpPr>
        <p:sp>
          <p:nvSpPr>
            <p:cNvPr name="Freeform 10" id="10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Your Team Name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DAGRAVaSgpY</dc:identifier>
  <dcterms:modified xsi:type="dcterms:W3CDTF">2011-08-01T06:04:30Z</dcterms:modified>
  <cp:revision>1</cp:revision>
  <dc:title>SPIDERBOT</dc:title>
</cp:coreProperties>
</file>