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dhvi parihar" initials="sp" lastIdx="2" clrIdx="0">
    <p:extLst>
      <p:ext uri="{19B8F6BF-5375-455C-9EA6-DF929625EA0E}">
        <p15:presenceInfo xmlns:p15="http://schemas.microsoft.com/office/powerpoint/2012/main" userId="a89d5dbb330fc4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hvi parihar" userId="a89d5dbb330fc412" providerId="LiveId" clId="{1A608FC6-D816-4B3D-990D-DB160768F78C}"/>
    <pc:docChg chg="modSld sldOrd modMainMaster">
      <pc:chgData name="sadhvi parihar" userId="a89d5dbb330fc412" providerId="LiveId" clId="{1A608FC6-D816-4B3D-990D-DB160768F78C}" dt="2023-01-05T18:00:40.214" v="99"/>
      <pc:docMkLst>
        <pc:docMk/>
      </pc:docMkLst>
      <pc:sldChg chg="modTransition">
        <pc:chgData name="sadhvi parihar" userId="a89d5dbb330fc412" providerId="LiveId" clId="{1A608FC6-D816-4B3D-990D-DB160768F78C}" dt="2023-01-05T17:57:03.025" v="50"/>
        <pc:sldMkLst>
          <pc:docMk/>
          <pc:sldMk cId="4261381272" sldId="256"/>
        </pc:sldMkLst>
      </pc:sldChg>
      <pc:sldChg chg="modTransition">
        <pc:chgData name="sadhvi parihar" userId="a89d5dbb330fc412" providerId="LiveId" clId="{1A608FC6-D816-4B3D-990D-DB160768F78C}" dt="2023-01-05T18:00:16.753" v="94"/>
        <pc:sldMkLst>
          <pc:docMk/>
          <pc:sldMk cId="3255198145" sldId="257"/>
        </pc:sldMkLst>
      </pc:sldChg>
      <pc:sldChg chg="modTransition">
        <pc:chgData name="sadhvi parihar" userId="a89d5dbb330fc412" providerId="LiveId" clId="{1A608FC6-D816-4B3D-990D-DB160768F78C}" dt="2023-01-05T18:00:12.424" v="93"/>
        <pc:sldMkLst>
          <pc:docMk/>
          <pc:sldMk cId="1521072721" sldId="258"/>
        </pc:sldMkLst>
      </pc:sldChg>
      <pc:sldChg chg="modTransition">
        <pc:chgData name="sadhvi parihar" userId="a89d5dbb330fc412" providerId="LiveId" clId="{1A608FC6-D816-4B3D-990D-DB160768F78C}" dt="2023-01-05T18:00:06.847" v="92"/>
        <pc:sldMkLst>
          <pc:docMk/>
          <pc:sldMk cId="1984537048" sldId="259"/>
        </pc:sldMkLst>
      </pc:sldChg>
      <pc:sldChg chg="modTransition">
        <pc:chgData name="sadhvi parihar" userId="a89d5dbb330fc412" providerId="LiveId" clId="{1A608FC6-D816-4B3D-990D-DB160768F78C}" dt="2023-01-05T17:59:58.781" v="91"/>
        <pc:sldMkLst>
          <pc:docMk/>
          <pc:sldMk cId="1042997107" sldId="260"/>
        </pc:sldMkLst>
      </pc:sldChg>
      <pc:sldChg chg="modTransition">
        <pc:chgData name="sadhvi parihar" userId="a89d5dbb330fc412" providerId="LiveId" clId="{1A608FC6-D816-4B3D-990D-DB160768F78C}" dt="2023-01-05T18:00:24.692" v="95"/>
        <pc:sldMkLst>
          <pc:docMk/>
          <pc:sldMk cId="3366465895" sldId="261"/>
        </pc:sldMkLst>
      </pc:sldChg>
      <pc:sldChg chg="modTransition">
        <pc:chgData name="sadhvi parihar" userId="a89d5dbb330fc412" providerId="LiveId" clId="{1A608FC6-D816-4B3D-990D-DB160768F78C}" dt="2023-01-05T18:00:32.966" v="96"/>
        <pc:sldMkLst>
          <pc:docMk/>
          <pc:sldMk cId="1914743851" sldId="262"/>
        </pc:sldMkLst>
      </pc:sldChg>
      <pc:sldChg chg="ord modTransition">
        <pc:chgData name="sadhvi parihar" userId="a89d5dbb330fc412" providerId="LiveId" clId="{1A608FC6-D816-4B3D-990D-DB160768F78C}" dt="2023-01-05T18:00:40.214" v="99"/>
        <pc:sldMkLst>
          <pc:docMk/>
          <pc:sldMk cId="3201360538" sldId="263"/>
        </pc:sldMkLst>
      </pc:sldChg>
      <pc:sldMasterChg chg="modTransition modSldLayout">
        <pc:chgData name="sadhvi parihar" userId="a89d5dbb330fc412" providerId="LiveId" clId="{1A608FC6-D816-4B3D-990D-DB160768F78C}" dt="2023-01-05T17:56:18.715" v="46"/>
        <pc:sldMasterMkLst>
          <pc:docMk/>
          <pc:sldMasterMk cId="1394244324" sldId="2147483852"/>
        </pc:sldMasterMkLst>
        <pc:sldLayoutChg chg="modTransition">
          <pc:chgData name="sadhvi parihar" userId="a89d5dbb330fc412" providerId="LiveId" clId="{1A608FC6-D816-4B3D-990D-DB160768F78C}" dt="2023-01-05T17:56:18.715" v="46"/>
          <pc:sldLayoutMkLst>
            <pc:docMk/>
            <pc:sldMasterMk cId="1394244324" sldId="2147483852"/>
            <pc:sldLayoutMk cId="2271433245" sldId="2147483853"/>
          </pc:sldLayoutMkLst>
        </pc:sldLayoutChg>
        <pc:sldLayoutChg chg="modTransition">
          <pc:chgData name="sadhvi parihar" userId="a89d5dbb330fc412" providerId="LiveId" clId="{1A608FC6-D816-4B3D-990D-DB160768F78C}" dt="2023-01-05T17:56:18.715" v="46"/>
          <pc:sldLayoutMkLst>
            <pc:docMk/>
            <pc:sldMasterMk cId="1394244324" sldId="2147483852"/>
            <pc:sldLayoutMk cId="1828885655" sldId="2147483854"/>
          </pc:sldLayoutMkLst>
        </pc:sldLayoutChg>
        <pc:sldLayoutChg chg="modTransition">
          <pc:chgData name="sadhvi parihar" userId="a89d5dbb330fc412" providerId="LiveId" clId="{1A608FC6-D816-4B3D-990D-DB160768F78C}" dt="2023-01-05T17:56:18.715" v="46"/>
          <pc:sldLayoutMkLst>
            <pc:docMk/>
            <pc:sldMasterMk cId="1394244324" sldId="2147483852"/>
            <pc:sldLayoutMk cId="1783292386" sldId="2147483855"/>
          </pc:sldLayoutMkLst>
        </pc:sldLayoutChg>
        <pc:sldLayoutChg chg="modTransition">
          <pc:chgData name="sadhvi parihar" userId="a89d5dbb330fc412" providerId="LiveId" clId="{1A608FC6-D816-4B3D-990D-DB160768F78C}" dt="2023-01-05T17:56:18.715" v="46"/>
          <pc:sldLayoutMkLst>
            <pc:docMk/>
            <pc:sldMasterMk cId="1394244324" sldId="2147483852"/>
            <pc:sldLayoutMk cId="4110181755" sldId="2147483856"/>
          </pc:sldLayoutMkLst>
        </pc:sldLayoutChg>
        <pc:sldLayoutChg chg="modTransition">
          <pc:chgData name="sadhvi parihar" userId="a89d5dbb330fc412" providerId="LiveId" clId="{1A608FC6-D816-4B3D-990D-DB160768F78C}" dt="2023-01-05T17:56:18.715" v="46"/>
          <pc:sldLayoutMkLst>
            <pc:docMk/>
            <pc:sldMasterMk cId="1394244324" sldId="2147483852"/>
            <pc:sldLayoutMk cId="3101911667" sldId="2147483857"/>
          </pc:sldLayoutMkLst>
        </pc:sldLayoutChg>
        <pc:sldLayoutChg chg="modTransition">
          <pc:chgData name="sadhvi parihar" userId="a89d5dbb330fc412" providerId="LiveId" clId="{1A608FC6-D816-4B3D-990D-DB160768F78C}" dt="2023-01-05T17:56:18.715" v="46"/>
          <pc:sldLayoutMkLst>
            <pc:docMk/>
            <pc:sldMasterMk cId="1394244324" sldId="2147483852"/>
            <pc:sldLayoutMk cId="720037333" sldId="2147483858"/>
          </pc:sldLayoutMkLst>
        </pc:sldLayoutChg>
        <pc:sldLayoutChg chg="modTransition">
          <pc:chgData name="sadhvi parihar" userId="a89d5dbb330fc412" providerId="LiveId" clId="{1A608FC6-D816-4B3D-990D-DB160768F78C}" dt="2023-01-05T17:56:18.715" v="46"/>
          <pc:sldLayoutMkLst>
            <pc:docMk/>
            <pc:sldMasterMk cId="1394244324" sldId="2147483852"/>
            <pc:sldLayoutMk cId="884012040" sldId="2147483859"/>
          </pc:sldLayoutMkLst>
        </pc:sldLayoutChg>
        <pc:sldLayoutChg chg="modTransition">
          <pc:chgData name="sadhvi parihar" userId="a89d5dbb330fc412" providerId="LiveId" clId="{1A608FC6-D816-4B3D-990D-DB160768F78C}" dt="2023-01-05T17:56:18.715" v="46"/>
          <pc:sldLayoutMkLst>
            <pc:docMk/>
            <pc:sldMasterMk cId="1394244324" sldId="2147483852"/>
            <pc:sldLayoutMk cId="115391964" sldId="2147483860"/>
          </pc:sldLayoutMkLst>
        </pc:sldLayoutChg>
        <pc:sldLayoutChg chg="modTransition">
          <pc:chgData name="sadhvi parihar" userId="a89d5dbb330fc412" providerId="LiveId" clId="{1A608FC6-D816-4B3D-990D-DB160768F78C}" dt="2023-01-05T17:56:18.715" v="46"/>
          <pc:sldLayoutMkLst>
            <pc:docMk/>
            <pc:sldMasterMk cId="1394244324" sldId="2147483852"/>
            <pc:sldLayoutMk cId="1297256444" sldId="2147483861"/>
          </pc:sldLayoutMkLst>
        </pc:sldLayoutChg>
        <pc:sldLayoutChg chg="modTransition">
          <pc:chgData name="sadhvi parihar" userId="a89d5dbb330fc412" providerId="LiveId" clId="{1A608FC6-D816-4B3D-990D-DB160768F78C}" dt="2023-01-05T17:56:18.715" v="46"/>
          <pc:sldLayoutMkLst>
            <pc:docMk/>
            <pc:sldMasterMk cId="1394244324" sldId="2147483852"/>
            <pc:sldLayoutMk cId="3194735068" sldId="2147483862"/>
          </pc:sldLayoutMkLst>
        </pc:sldLayoutChg>
        <pc:sldLayoutChg chg="modTransition">
          <pc:chgData name="sadhvi parihar" userId="a89d5dbb330fc412" providerId="LiveId" clId="{1A608FC6-D816-4B3D-990D-DB160768F78C}" dt="2023-01-05T17:56:18.715" v="46"/>
          <pc:sldLayoutMkLst>
            <pc:docMk/>
            <pc:sldMasterMk cId="1394244324" sldId="2147483852"/>
            <pc:sldLayoutMk cId="378779784" sldId="2147483863"/>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83284890-85D2-4D7B-8EF5-15A9C1DB8F42}" type="datetimeFigureOut">
              <a:rPr lang="en-US" smtClean="0"/>
              <a:t>1/5/2023</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7143324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smtClean="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947350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smtClean="0"/>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877978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F5661D-6934-4B32-B92C-470368BF1EC6}" type="datetimeFigureOut">
              <a:rPr lang="en-US" smtClean="0"/>
              <a:t>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8288856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6F822A4-8DA6-4447-9B1F-C5DB58435268}" type="datetimeFigureOut">
              <a:rPr lang="en-US" smtClean="0"/>
              <a:t>1/5/2023</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832923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smtClean="0"/>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11018175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smtClean="0"/>
              <a:t>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1019116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smtClean="0"/>
              <a:t>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2003733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smtClean="0"/>
              <a:t>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840120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DA16AA21-1863-4931-97CB-99D0A168701B}" type="datetimeFigureOut">
              <a:rPr lang="en-US" smtClean="0"/>
              <a:t>1/5/2023</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smtClean="0"/>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539196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3772C379-9A7C-4C87-A116-CBE9F58B04C5}" type="datetimeFigureOut">
              <a:rPr lang="en-US" smtClean="0"/>
              <a:t>1/5/2023</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smtClean="0"/>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725644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8664C608-40B1-4030-A28D-5B74BC98ADCE}" type="datetimeFigureOut">
              <a:rPr lang="en-US" smtClean="0"/>
              <a:t>1/5/2023</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9424432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mmons.wikimedia.org/wiki/File:Optical-dispersion.png"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byjus.com/maths/standard-devi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1000"/>
            <a:lum/>
            <a:extLst>
              <a:ext uri="{837473B0-CC2E-450A-ABE3-18F120FF3D39}">
                <a1611:picAttrSrcUrl xmlns:a1611="http://schemas.microsoft.com/office/drawing/2016/11/main" r:id="rId3"/>
              </a:ext>
            </a:extLst>
          </a:blip>
          <a:srcRect/>
          <a:stretch>
            <a:fillRect t="-9000" b="-9000"/>
          </a:stretch>
        </a:blip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909248-DA74-BD41-C1D9-F42A0F22F064}"/>
              </a:ext>
            </a:extLst>
          </p:cNvPr>
          <p:cNvSpPr txBox="1"/>
          <p:nvPr/>
        </p:nvSpPr>
        <p:spPr>
          <a:xfrm>
            <a:off x="2667000" y="1293614"/>
            <a:ext cx="8389620" cy="3416320"/>
          </a:xfrm>
          <a:prstGeom prst="rect">
            <a:avLst/>
          </a:prstGeom>
          <a:noFill/>
        </p:spPr>
        <p:txBody>
          <a:bodyPr wrap="square">
            <a:spAutoFit/>
          </a:bodyPr>
          <a:lstStyle/>
          <a:p>
            <a:pPr algn="l"/>
            <a:r>
              <a:rPr lang="en-US" sz="7200" b="1" u="sng" dirty="0">
                <a:effectLst/>
                <a:latin typeface="Roboto"/>
              </a:rPr>
              <a:t>Dispersion and Measures of Dispersion</a:t>
            </a:r>
          </a:p>
        </p:txBody>
      </p:sp>
    </p:spTree>
    <p:extLst>
      <p:ext uri="{BB962C8B-B14F-4D97-AF65-F5344CB8AC3E}">
        <p14:creationId xmlns:p14="http://schemas.microsoft.com/office/powerpoint/2010/main" val="4261381272"/>
      </p:ext>
    </p:extLst>
  </p:cSld>
  <p:clrMapOvr>
    <a:masterClrMapping/>
  </p:clrMapOvr>
  <mc:AlternateContent xmlns:mc="http://schemas.openxmlformats.org/markup-compatibility/2006">
    <mc:Choice xmlns:p14="http://schemas.microsoft.com/office/powerpoint/2010/main" Requires="p14">
      <p:transition spd="slow" p14:dur="3400" advClick="0" advTm="0">
        <p14:reveal/>
      </p:transition>
    </mc:Choice>
    <mc:Fallback>
      <p:transition spd="slow" advClick="0" advTm="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3A280B-DD46-8478-2E2D-63AB6736BAD5}"/>
              </a:ext>
            </a:extLst>
          </p:cNvPr>
          <p:cNvSpPr>
            <a:spLocks noGrp="1"/>
          </p:cNvSpPr>
          <p:nvPr>
            <p:ph type="title"/>
          </p:nvPr>
        </p:nvSpPr>
        <p:spPr>
          <a:xfrm>
            <a:off x="1066800" y="642594"/>
            <a:ext cx="10058400" cy="2689886"/>
          </a:xfrm>
        </p:spPr>
        <p:txBody>
          <a:bodyPr>
            <a:noAutofit/>
          </a:bodyPr>
          <a:lstStyle/>
          <a:p>
            <a:r>
              <a:rPr lang="en-US" sz="7200" b="1" i="0" dirty="0">
                <a:solidFill>
                  <a:srgbClr val="813588"/>
                </a:solidFill>
                <a:effectLst/>
                <a:latin typeface="Roboto"/>
              </a:rPr>
              <a:t>What is Dispersion in Statistics?</a:t>
            </a:r>
            <a:br>
              <a:rPr lang="en-US" sz="7200" b="1" i="0" dirty="0">
                <a:solidFill>
                  <a:srgbClr val="813588"/>
                </a:solidFill>
                <a:effectLst/>
                <a:latin typeface="Roboto"/>
              </a:rPr>
            </a:br>
            <a:endParaRPr lang="en-US" sz="7200" b="1" dirty="0"/>
          </a:p>
        </p:txBody>
      </p:sp>
      <p:sp>
        <p:nvSpPr>
          <p:cNvPr id="6" name="Content Placeholder 5">
            <a:extLst>
              <a:ext uri="{FF2B5EF4-FFF2-40B4-BE49-F238E27FC236}">
                <a16:creationId xmlns:a16="http://schemas.microsoft.com/office/drawing/2014/main" id="{DAB6542C-70AE-73B9-1F0A-1D0B6DBC2147}"/>
              </a:ext>
            </a:extLst>
          </p:cNvPr>
          <p:cNvSpPr>
            <a:spLocks noGrp="1"/>
          </p:cNvSpPr>
          <p:nvPr>
            <p:ph type="body" idx="4294967295"/>
          </p:nvPr>
        </p:nvSpPr>
        <p:spPr>
          <a:xfrm>
            <a:off x="690881" y="2692400"/>
            <a:ext cx="11501120" cy="3637280"/>
          </a:xfrm>
        </p:spPr>
        <p:txBody>
          <a:bodyPr>
            <a:noAutofit/>
          </a:bodyPr>
          <a:lstStyle/>
          <a:p>
            <a:r>
              <a:rPr lang="en-US" sz="3200" b="0" i="0" dirty="0">
                <a:solidFill>
                  <a:srgbClr val="333333"/>
                </a:solidFill>
                <a:effectLst/>
                <a:latin typeface="Roboto"/>
              </a:rPr>
              <a:t>Dispersion is the state of getting dispersed or spread. Statistical dispersion means the extent to which numerical data is likely to vary about an average value. In other words, dispersion helps to understand the distribution of the data.</a:t>
            </a:r>
            <a:endParaRPr lang="en-US" sz="3200" dirty="0"/>
          </a:p>
        </p:txBody>
      </p:sp>
    </p:spTree>
    <p:extLst>
      <p:ext uri="{BB962C8B-B14F-4D97-AF65-F5344CB8AC3E}">
        <p14:creationId xmlns:p14="http://schemas.microsoft.com/office/powerpoint/2010/main" val="3255198145"/>
      </p:ext>
    </p:extLst>
  </p:cSld>
  <p:clrMapOvr>
    <a:masterClrMapping/>
  </p:clrMapOvr>
  <mc:AlternateContent xmlns:mc="http://schemas.openxmlformats.org/markup-compatibility/2006">
    <mc:Choice xmlns:p14="http://schemas.microsoft.com/office/powerpoint/2010/main" Requires="p14">
      <p:transition spd="slow" p14:dur="3400" advClick="0" advTm="1000">
        <p14:reveal/>
      </p:transition>
    </mc:Choice>
    <mc:Fallback>
      <p:transition spd="slow" advClick="0" advTm="1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61AE552-CF46-5D57-63F0-C26AB695A359}"/>
              </a:ext>
            </a:extLst>
          </p:cNvPr>
          <p:cNvSpPr>
            <a:spLocks noGrp="1"/>
          </p:cNvSpPr>
          <p:nvPr>
            <p:ph type="title"/>
          </p:nvPr>
        </p:nvSpPr>
        <p:spPr>
          <a:xfrm>
            <a:off x="1828800" y="1035884"/>
            <a:ext cx="9119419" cy="1371600"/>
          </a:xfrm>
        </p:spPr>
        <p:txBody>
          <a:bodyPr>
            <a:noAutofit/>
          </a:bodyPr>
          <a:lstStyle/>
          <a:p>
            <a:r>
              <a:rPr lang="en-US" sz="6000" b="1" i="0" u="sng" dirty="0">
                <a:solidFill>
                  <a:srgbClr val="813588"/>
                </a:solidFill>
                <a:effectLst/>
                <a:latin typeface="Roboto"/>
              </a:rPr>
              <a:t>Measures of Dispersion</a:t>
            </a:r>
            <a:br>
              <a:rPr lang="en-US" sz="6000" b="1" i="0" u="sng" dirty="0">
                <a:solidFill>
                  <a:srgbClr val="813588"/>
                </a:solidFill>
                <a:effectLst/>
                <a:latin typeface="Roboto"/>
              </a:rPr>
            </a:br>
            <a:endParaRPr lang="en-US" sz="6000" b="1" u="sng" dirty="0"/>
          </a:p>
        </p:txBody>
      </p:sp>
      <p:sp>
        <p:nvSpPr>
          <p:cNvPr id="10" name="TextBox 9">
            <a:extLst>
              <a:ext uri="{FF2B5EF4-FFF2-40B4-BE49-F238E27FC236}">
                <a16:creationId xmlns:a16="http://schemas.microsoft.com/office/drawing/2014/main" id="{8F09E704-8094-024E-C5A5-396A6DDE4EA2}"/>
              </a:ext>
            </a:extLst>
          </p:cNvPr>
          <p:cNvSpPr txBox="1"/>
          <p:nvPr/>
        </p:nvSpPr>
        <p:spPr>
          <a:xfrm>
            <a:off x="1359309" y="2132180"/>
            <a:ext cx="10058400" cy="4154984"/>
          </a:xfrm>
          <a:prstGeom prst="rect">
            <a:avLst/>
          </a:prstGeom>
          <a:noFill/>
        </p:spPr>
        <p:txBody>
          <a:bodyPr wrap="square">
            <a:spAutoFit/>
          </a:bodyPr>
          <a:lstStyle/>
          <a:p>
            <a:r>
              <a:rPr lang="en-US" sz="4400" i="0" dirty="0">
                <a:solidFill>
                  <a:srgbClr val="333333"/>
                </a:solidFill>
                <a:effectLst/>
                <a:latin typeface="Roboto"/>
              </a:rPr>
              <a:t>In statistics, the measures of dispersion help to interpret the variability of data i.e. to know how much homogenous or heterogeneous the data is. In simple terms, it shows how squeezed or scattered the variable is.</a:t>
            </a:r>
            <a:endParaRPr lang="en-US" sz="4400" dirty="0"/>
          </a:p>
        </p:txBody>
      </p:sp>
    </p:spTree>
    <p:extLst>
      <p:ext uri="{BB962C8B-B14F-4D97-AF65-F5344CB8AC3E}">
        <p14:creationId xmlns:p14="http://schemas.microsoft.com/office/powerpoint/2010/main" val="1521072721"/>
      </p:ext>
    </p:extLst>
  </p:cSld>
  <p:clrMapOvr>
    <a:masterClrMapping/>
  </p:clrMapOvr>
  <mc:AlternateContent xmlns:mc="http://schemas.openxmlformats.org/markup-compatibility/2006">
    <mc:Choice xmlns:p14="http://schemas.microsoft.com/office/powerpoint/2010/main" Requires="p14">
      <p:transition spd="slow" p14:dur="3400" advClick="0" advTm="1000">
        <p14:reveal/>
      </p:transition>
    </mc:Choice>
    <mc:Fallback>
      <p:transition spd="slow" advClick="0" advTm="1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1522E-5611-C3CA-72E5-4C7456967BDD}"/>
              </a:ext>
            </a:extLst>
          </p:cNvPr>
          <p:cNvSpPr>
            <a:spLocks noGrp="1"/>
          </p:cNvSpPr>
          <p:nvPr>
            <p:ph type="title"/>
          </p:nvPr>
        </p:nvSpPr>
        <p:spPr>
          <a:xfrm>
            <a:off x="1056968" y="642594"/>
            <a:ext cx="10058400" cy="1371600"/>
          </a:xfrm>
        </p:spPr>
        <p:txBody>
          <a:bodyPr>
            <a:noAutofit/>
          </a:bodyPr>
          <a:lstStyle/>
          <a:p>
            <a:r>
              <a:rPr lang="en-US" b="1" i="0" u="sng" dirty="0">
                <a:solidFill>
                  <a:srgbClr val="813588"/>
                </a:solidFill>
                <a:effectLst/>
                <a:latin typeface="Roboto"/>
              </a:rPr>
              <a:t>Types of Measures of Dispersion</a:t>
            </a:r>
            <a:br>
              <a:rPr lang="en-US" b="1" i="0" u="sng" dirty="0">
                <a:solidFill>
                  <a:srgbClr val="813588"/>
                </a:solidFill>
                <a:effectLst/>
                <a:latin typeface="Roboto"/>
              </a:rPr>
            </a:br>
            <a:endParaRPr lang="en-US" b="1" u="sng" dirty="0"/>
          </a:p>
        </p:txBody>
      </p:sp>
      <p:sp>
        <p:nvSpPr>
          <p:cNvPr id="6" name="TextBox 5">
            <a:extLst>
              <a:ext uri="{FF2B5EF4-FFF2-40B4-BE49-F238E27FC236}">
                <a16:creationId xmlns:a16="http://schemas.microsoft.com/office/drawing/2014/main" id="{208544F4-232D-F3E9-0B9F-F0FF1C94A438}"/>
              </a:ext>
            </a:extLst>
          </p:cNvPr>
          <p:cNvSpPr txBox="1"/>
          <p:nvPr/>
        </p:nvSpPr>
        <p:spPr>
          <a:xfrm>
            <a:off x="1258529" y="2377987"/>
            <a:ext cx="10933471" cy="3785652"/>
          </a:xfrm>
          <a:prstGeom prst="rect">
            <a:avLst/>
          </a:prstGeom>
          <a:noFill/>
        </p:spPr>
        <p:txBody>
          <a:bodyPr wrap="square">
            <a:spAutoFit/>
          </a:bodyPr>
          <a:lstStyle/>
          <a:p>
            <a:pPr algn="l"/>
            <a:r>
              <a:rPr lang="en-US" sz="4000" b="0" i="0" dirty="0">
                <a:solidFill>
                  <a:srgbClr val="333333"/>
                </a:solidFill>
                <a:effectLst/>
                <a:latin typeface="Roboto"/>
              </a:rPr>
              <a:t>There are two main types of dispersion methods in statistics which are:</a:t>
            </a:r>
          </a:p>
          <a:p>
            <a:pPr algn="l"/>
            <a:endParaRPr lang="en-US" sz="4000" b="0" i="0" dirty="0">
              <a:solidFill>
                <a:srgbClr val="333333"/>
              </a:solidFill>
              <a:effectLst/>
              <a:latin typeface="Roboto"/>
            </a:endParaRPr>
          </a:p>
          <a:p>
            <a:pPr algn="l">
              <a:buFont typeface="Arial" panose="020B0604020202020204" pitchFamily="34" charset="0"/>
              <a:buChar char="•"/>
            </a:pPr>
            <a:r>
              <a:rPr lang="en-US" sz="4000" b="0" i="0" dirty="0">
                <a:solidFill>
                  <a:srgbClr val="333333"/>
                </a:solidFill>
                <a:effectLst/>
                <a:latin typeface="Roboto"/>
              </a:rPr>
              <a:t>Absolute Measure of Dispersion</a:t>
            </a:r>
          </a:p>
          <a:p>
            <a:pPr algn="l">
              <a:buFont typeface="Arial" panose="020B0604020202020204" pitchFamily="34" charset="0"/>
              <a:buChar char="•"/>
            </a:pPr>
            <a:endParaRPr lang="en-US" sz="4000" b="0" i="0" dirty="0">
              <a:solidFill>
                <a:srgbClr val="333333"/>
              </a:solidFill>
              <a:effectLst/>
              <a:latin typeface="Roboto"/>
            </a:endParaRPr>
          </a:p>
          <a:p>
            <a:pPr algn="l">
              <a:buFont typeface="Arial" panose="020B0604020202020204" pitchFamily="34" charset="0"/>
              <a:buChar char="•"/>
            </a:pPr>
            <a:r>
              <a:rPr lang="en-US" sz="4000" b="0" i="0" dirty="0">
                <a:solidFill>
                  <a:srgbClr val="333333"/>
                </a:solidFill>
                <a:effectLst/>
                <a:latin typeface="Roboto"/>
              </a:rPr>
              <a:t>Relative Measure of Dispersion</a:t>
            </a:r>
          </a:p>
        </p:txBody>
      </p:sp>
    </p:spTree>
    <p:extLst>
      <p:ext uri="{BB962C8B-B14F-4D97-AF65-F5344CB8AC3E}">
        <p14:creationId xmlns:p14="http://schemas.microsoft.com/office/powerpoint/2010/main" val="1984537048"/>
      </p:ext>
    </p:extLst>
  </p:cSld>
  <p:clrMapOvr>
    <a:masterClrMapping/>
  </p:clrMapOvr>
  <mc:AlternateContent xmlns:mc="http://schemas.openxmlformats.org/markup-compatibility/2006">
    <mc:Choice xmlns:p14="http://schemas.microsoft.com/office/powerpoint/2010/main" Requires="p14">
      <p:transition spd="slow" p14:dur="3400" advClick="0" advTm="1000">
        <p14:reveal/>
      </p:transition>
    </mc:Choice>
    <mc:Fallback>
      <p:transition spd="slow" advClick="0" advTm="1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864972B-551E-FF54-2717-56EF82C6FA76}"/>
              </a:ext>
            </a:extLst>
          </p:cNvPr>
          <p:cNvSpPr>
            <a:spLocks noGrp="1"/>
          </p:cNvSpPr>
          <p:nvPr>
            <p:ph type="title"/>
          </p:nvPr>
        </p:nvSpPr>
        <p:spPr>
          <a:xfrm>
            <a:off x="1066800" y="-117987"/>
            <a:ext cx="10058400" cy="2015613"/>
          </a:xfrm>
        </p:spPr>
        <p:txBody>
          <a:bodyPr>
            <a:normAutofit fontScale="90000"/>
          </a:bodyPr>
          <a:lstStyle/>
          <a:p>
            <a:r>
              <a:rPr lang="en-US" sz="5300" b="1" i="0" u="sng" dirty="0">
                <a:solidFill>
                  <a:srgbClr val="813588"/>
                </a:solidFill>
                <a:effectLst/>
                <a:latin typeface="Roboto"/>
              </a:rPr>
              <a:t>Absolute Measure of Dispersion</a:t>
            </a:r>
            <a:br>
              <a:rPr lang="en-US" b="0" i="0" dirty="0">
                <a:solidFill>
                  <a:srgbClr val="813588"/>
                </a:solidFill>
                <a:effectLst/>
                <a:latin typeface="Roboto"/>
              </a:rPr>
            </a:br>
            <a:endParaRPr lang="en-US" dirty="0"/>
          </a:p>
        </p:txBody>
      </p:sp>
      <p:sp>
        <p:nvSpPr>
          <p:cNvPr id="4" name="Content Placeholder 3">
            <a:extLst>
              <a:ext uri="{FF2B5EF4-FFF2-40B4-BE49-F238E27FC236}">
                <a16:creationId xmlns:a16="http://schemas.microsoft.com/office/drawing/2014/main" id="{529FD4FB-2BF0-A80C-1281-9C8390B534FD}"/>
              </a:ext>
            </a:extLst>
          </p:cNvPr>
          <p:cNvSpPr>
            <a:spLocks noGrp="1"/>
          </p:cNvSpPr>
          <p:nvPr>
            <p:ph idx="1"/>
          </p:nvPr>
        </p:nvSpPr>
        <p:spPr>
          <a:xfrm>
            <a:off x="245806" y="1278195"/>
            <a:ext cx="11552904" cy="5397908"/>
          </a:xfrm>
        </p:spPr>
        <p:txBody>
          <a:bodyPr>
            <a:normAutofit/>
          </a:bodyPr>
          <a:lstStyle/>
          <a:p>
            <a:pPr algn="just"/>
            <a:r>
              <a:rPr lang="en-US" b="0" i="0" dirty="0">
                <a:solidFill>
                  <a:srgbClr val="333333"/>
                </a:solidFill>
                <a:effectLst/>
                <a:latin typeface="Roboto"/>
              </a:rPr>
              <a:t>An absolute measure of dispersion contains the same unit as the original data set. The absolute dispersion method expresses the variations in terms of the average of deviations of observations like standard or means deviations. It includes range, </a:t>
            </a:r>
            <a:r>
              <a:rPr lang="en-US" b="0" i="0" u="none" strike="noStrike" dirty="0">
                <a:solidFill>
                  <a:srgbClr val="73AD21"/>
                </a:solidFill>
                <a:effectLst/>
                <a:latin typeface="Roboto"/>
                <a:hlinkClick r:id="rId2"/>
              </a:rPr>
              <a:t>standard deviation</a:t>
            </a:r>
            <a:r>
              <a:rPr lang="en-US" b="0" i="0" dirty="0">
                <a:solidFill>
                  <a:srgbClr val="333333"/>
                </a:solidFill>
                <a:effectLst/>
                <a:latin typeface="Roboto"/>
              </a:rPr>
              <a:t>, quartile deviation, etc.</a:t>
            </a:r>
          </a:p>
          <a:p>
            <a:pPr algn="l"/>
            <a:r>
              <a:rPr lang="en-US" b="0" i="0" dirty="0">
                <a:solidFill>
                  <a:srgbClr val="333333"/>
                </a:solidFill>
                <a:effectLst/>
                <a:latin typeface="Roboto"/>
              </a:rPr>
              <a:t>The types of absolute measures of dispersion are:</a:t>
            </a:r>
          </a:p>
          <a:p>
            <a:pPr algn="l">
              <a:buFont typeface="+mj-lt"/>
              <a:buAutoNum type="arabicPeriod"/>
            </a:pPr>
            <a:r>
              <a:rPr lang="en-US" b="1" i="0" dirty="0">
                <a:solidFill>
                  <a:srgbClr val="333333"/>
                </a:solidFill>
                <a:effectLst/>
                <a:latin typeface="Roboto"/>
              </a:rPr>
              <a:t>Range:</a:t>
            </a:r>
            <a:r>
              <a:rPr lang="en-US" b="0" i="0" dirty="0">
                <a:solidFill>
                  <a:srgbClr val="333333"/>
                </a:solidFill>
                <a:effectLst/>
                <a:latin typeface="Roboto"/>
              </a:rPr>
              <a:t> It is simply the difference between the maximum value and the minimum value given in a data set. Example: 1, 3,5, 6, 7 =&gt; Range = 7 -1= 6</a:t>
            </a:r>
          </a:p>
          <a:p>
            <a:pPr algn="l">
              <a:buFont typeface="+mj-lt"/>
              <a:buAutoNum type="arabicPeriod"/>
            </a:pPr>
            <a:r>
              <a:rPr lang="en-US" b="1" i="0" dirty="0">
                <a:solidFill>
                  <a:srgbClr val="333333"/>
                </a:solidFill>
                <a:effectLst/>
                <a:latin typeface="Roboto"/>
              </a:rPr>
              <a:t>Variance:</a:t>
            </a:r>
            <a:r>
              <a:rPr lang="en-US" b="0" i="0" dirty="0">
                <a:solidFill>
                  <a:srgbClr val="333333"/>
                </a:solidFill>
                <a:effectLst/>
                <a:latin typeface="Roboto"/>
              </a:rPr>
              <a:t> Deduct the mean from each data in the set, square each of them and add each square and finally divide them by the total no of values in the data set to get the variance. Variance (σ</a:t>
            </a:r>
            <a:r>
              <a:rPr lang="en-US" b="0" i="0" baseline="30000" dirty="0">
                <a:solidFill>
                  <a:srgbClr val="333333"/>
                </a:solidFill>
                <a:effectLst/>
                <a:latin typeface="Roboto"/>
              </a:rPr>
              <a:t>2</a:t>
            </a:r>
            <a:r>
              <a:rPr lang="en-US" b="0" i="0" dirty="0">
                <a:solidFill>
                  <a:srgbClr val="333333"/>
                </a:solidFill>
                <a:effectLst/>
                <a:latin typeface="Roboto"/>
              </a:rPr>
              <a:t>) = ∑(X−μ)</a:t>
            </a:r>
            <a:r>
              <a:rPr lang="en-US" b="0" i="0" baseline="30000" dirty="0">
                <a:solidFill>
                  <a:srgbClr val="333333"/>
                </a:solidFill>
                <a:effectLst/>
                <a:latin typeface="Roboto"/>
              </a:rPr>
              <a:t>2</a:t>
            </a:r>
            <a:r>
              <a:rPr lang="en-US" b="0" i="0" dirty="0">
                <a:solidFill>
                  <a:srgbClr val="333333"/>
                </a:solidFill>
                <a:effectLst/>
                <a:latin typeface="Roboto"/>
              </a:rPr>
              <a:t>/N</a:t>
            </a:r>
          </a:p>
          <a:p>
            <a:pPr algn="l">
              <a:buFont typeface="+mj-lt"/>
              <a:buAutoNum type="arabicPeriod"/>
            </a:pPr>
            <a:r>
              <a:rPr lang="en-US" b="1" i="0" dirty="0">
                <a:solidFill>
                  <a:srgbClr val="333333"/>
                </a:solidFill>
                <a:effectLst/>
                <a:latin typeface="Roboto"/>
              </a:rPr>
              <a:t>Standard Deviation:</a:t>
            </a:r>
            <a:r>
              <a:rPr lang="en-US" b="0" i="0" dirty="0">
                <a:solidFill>
                  <a:srgbClr val="333333"/>
                </a:solidFill>
                <a:effectLst/>
                <a:latin typeface="Roboto"/>
              </a:rPr>
              <a:t> The square root of the variance is known as the standard deviation i.e. S.D. = √σ.</a:t>
            </a:r>
          </a:p>
          <a:p>
            <a:pPr algn="l">
              <a:buFont typeface="+mj-lt"/>
              <a:buAutoNum type="arabicPeriod"/>
            </a:pPr>
            <a:r>
              <a:rPr lang="en-US" b="1" i="0" dirty="0">
                <a:solidFill>
                  <a:srgbClr val="333333"/>
                </a:solidFill>
                <a:effectLst/>
                <a:latin typeface="Roboto"/>
              </a:rPr>
              <a:t>Quartiles and Quartile Deviation: </a:t>
            </a:r>
            <a:r>
              <a:rPr lang="en-US" b="0" i="0" dirty="0">
                <a:solidFill>
                  <a:srgbClr val="333333"/>
                </a:solidFill>
                <a:effectLst/>
                <a:latin typeface="Roboto"/>
              </a:rPr>
              <a:t>The quartiles are values that divide a list of numbers into quarters. The quartile deviation is half of the distance between the third and the first quartile.</a:t>
            </a:r>
          </a:p>
          <a:p>
            <a:pPr algn="l">
              <a:buFont typeface="+mj-lt"/>
              <a:buAutoNum type="arabicPeriod"/>
            </a:pPr>
            <a:r>
              <a:rPr lang="en-US" b="1" i="0" dirty="0">
                <a:solidFill>
                  <a:srgbClr val="333333"/>
                </a:solidFill>
                <a:effectLst/>
                <a:latin typeface="Roboto"/>
              </a:rPr>
              <a:t>Mean and Mean Deviation:</a:t>
            </a:r>
            <a:r>
              <a:rPr lang="en-US" b="0" i="0" dirty="0">
                <a:solidFill>
                  <a:srgbClr val="333333"/>
                </a:solidFill>
                <a:effectLst/>
                <a:latin typeface="Roboto"/>
              </a:rPr>
              <a:t> The average of numbers is known as the mean and the arithmetic mean of the absolute deviations of the observations from a measure of central tendency is known as the mean deviation (also called mean absolute deviation).</a:t>
            </a:r>
          </a:p>
          <a:p>
            <a:endParaRPr lang="en-US" dirty="0"/>
          </a:p>
        </p:txBody>
      </p:sp>
    </p:spTree>
    <p:extLst>
      <p:ext uri="{BB962C8B-B14F-4D97-AF65-F5344CB8AC3E}">
        <p14:creationId xmlns:p14="http://schemas.microsoft.com/office/powerpoint/2010/main" val="1042997107"/>
      </p:ext>
    </p:extLst>
  </p:cSld>
  <p:clrMapOvr>
    <a:masterClrMapping/>
  </p:clrMapOvr>
  <mc:AlternateContent xmlns:mc="http://schemas.openxmlformats.org/markup-compatibility/2006">
    <mc:Choice xmlns:p14="http://schemas.microsoft.com/office/powerpoint/2010/main" Requires="p14">
      <p:transition spd="slow" p14:dur="5250" advClick="0" advTm="1000">
        <p14:reveal/>
      </p:transition>
    </mc:Choice>
    <mc:Fallback>
      <p:transition spd="slow" advClick="0"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BBFBB-44BB-E717-A431-8898C2775B08}"/>
              </a:ext>
            </a:extLst>
          </p:cNvPr>
          <p:cNvSpPr>
            <a:spLocks noGrp="1"/>
          </p:cNvSpPr>
          <p:nvPr>
            <p:ph type="title"/>
          </p:nvPr>
        </p:nvSpPr>
        <p:spPr>
          <a:xfrm>
            <a:off x="1150373" y="777183"/>
            <a:ext cx="14522245" cy="971975"/>
          </a:xfrm>
        </p:spPr>
        <p:txBody>
          <a:bodyPr>
            <a:noAutofit/>
          </a:bodyPr>
          <a:lstStyle/>
          <a:p>
            <a:r>
              <a:rPr lang="en-US" b="1" i="0" u="sng" dirty="0">
                <a:solidFill>
                  <a:srgbClr val="813588"/>
                </a:solidFill>
                <a:effectLst/>
                <a:latin typeface="Roboto"/>
              </a:rPr>
              <a:t>Relative Measure of Dispersion</a:t>
            </a:r>
            <a:br>
              <a:rPr lang="en-US" sz="6000" b="0" i="0" dirty="0">
                <a:solidFill>
                  <a:srgbClr val="813588"/>
                </a:solidFill>
                <a:effectLst/>
                <a:latin typeface="Roboto"/>
              </a:rPr>
            </a:br>
            <a:endParaRPr lang="en-US" sz="6000" dirty="0"/>
          </a:p>
        </p:txBody>
      </p:sp>
      <p:sp>
        <p:nvSpPr>
          <p:cNvPr id="3" name="Content Placeholder 2">
            <a:extLst>
              <a:ext uri="{FF2B5EF4-FFF2-40B4-BE49-F238E27FC236}">
                <a16:creationId xmlns:a16="http://schemas.microsoft.com/office/drawing/2014/main" id="{68C4B805-0FF8-4BD8-D521-A1697A5B61B5}"/>
              </a:ext>
            </a:extLst>
          </p:cNvPr>
          <p:cNvSpPr>
            <a:spLocks noGrp="1"/>
          </p:cNvSpPr>
          <p:nvPr>
            <p:ph idx="1"/>
          </p:nvPr>
        </p:nvSpPr>
        <p:spPr>
          <a:xfrm>
            <a:off x="629265" y="1749158"/>
            <a:ext cx="11562735" cy="4484493"/>
          </a:xfrm>
        </p:spPr>
        <p:txBody>
          <a:bodyPr>
            <a:normAutofit/>
          </a:bodyPr>
          <a:lstStyle/>
          <a:p>
            <a:pPr algn="l"/>
            <a:r>
              <a:rPr lang="en-US" sz="2800" b="0" i="0" dirty="0">
                <a:solidFill>
                  <a:srgbClr val="333333"/>
                </a:solidFill>
                <a:effectLst/>
                <a:latin typeface="Roboto"/>
              </a:rPr>
              <a:t>The relative measures of dispersion are used to compare the distribution of two or more data sets. This measure compares values without units. Common relative dispersion methods include:</a:t>
            </a:r>
          </a:p>
          <a:p>
            <a:pPr algn="l">
              <a:buFont typeface="+mj-lt"/>
              <a:buAutoNum type="arabicPeriod"/>
            </a:pPr>
            <a:r>
              <a:rPr lang="en-US" sz="2800" b="0" i="0" dirty="0">
                <a:solidFill>
                  <a:srgbClr val="333333"/>
                </a:solidFill>
                <a:effectLst/>
                <a:latin typeface="Roboto"/>
              </a:rPr>
              <a:t>Co-efficient of Range</a:t>
            </a:r>
          </a:p>
          <a:p>
            <a:pPr algn="l">
              <a:buFont typeface="+mj-lt"/>
              <a:buAutoNum type="arabicPeriod"/>
            </a:pPr>
            <a:r>
              <a:rPr lang="en-US" sz="2800" b="0" i="0" dirty="0">
                <a:solidFill>
                  <a:srgbClr val="333333"/>
                </a:solidFill>
                <a:effectLst/>
                <a:latin typeface="Roboto"/>
              </a:rPr>
              <a:t>Co-efficient of Variation</a:t>
            </a:r>
          </a:p>
          <a:p>
            <a:pPr algn="l">
              <a:buFont typeface="+mj-lt"/>
              <a:buAutoNum type="arabicPeriod"/>
            </a:pPr>
            <a:r>
              <a:rPr lang="en-US" sz="2800" b="0" i="0" dirty="0">
                <a:solidFill>
                  <a:srgbClr val="333333"/>
                </a:solidFill>
                <a:effectLst/>
                <a:latin typeface="Roboto"/>
              </a:rPr>
              <a:t>Co-efficient of Standard Deviation</a:t>
            </a:r>
          </a:p>
          <a:p>
            <a:pPr algn="l">
              <a:buFont typeface="+mj-lt"/>
              <a:buAutoNum type="arabicPeriod"/>
            </a:pPr>
            <a:r>
              <a:rPr lang="en-US" sz="2800" b="0" i="0" dirty="0">
                <a:solidFill>
                  <a:srgbClr val="333333"/>
                </a:solidFill>
                <a:effectLst/>
                <a:latin typeface="Roboto"/>
              </a:rPr>
              <a:t>Co-efficient of Quartile Deviation</a:t>
            </a:r>
          </a:p>
          <a:p>
            <a:pPr algn="l">
              <a:buFont typeface="+mj-lt"/>
              <a:buAutoNum type="arabicPeriod"/>
            </a:pPr>
            <a:r>
              <a:rPr lang="en-US" sz="2800" b="0" i="0" dirty="0">
                <a:solidFill>
                  <a:srgbClr val="333333"/>
                </a:solidFill>
                <a:effectLst/>
                <a:latin typeface="Roboto"/>
              </a:rPr>
              <a:t>Co-efficient of Mean Deviation</a:t>
            </a:r>
          </a:p>
          <a:p>
            <a:endParaRPr lang="en-US" dirty="0"/>
          </a:p>
        </p:txBody>
      </p:sp>
    </p:spTree>
    <p:extLst>
      <p:ext uri="{BB962C8B-B14F-4D97-AF65-F5344CB8AC3E}">
        <p14:creationId xmlns:p14="http://schemas.microsoft.com/office/powerpoint/2010/main" val="3366465895"/>
      </p:ext>
    </p:extLst>
  </p:cSld>
  <p:clrMapOvr>
    <a:masterClrMapping/>
  </p:clrMapOvr>
  <mc:AlternateContent xmlns:mc="http://schemas.openxmlformats.org/markup-compatibility/2006">
    <mc:Choice xmlns:p14="http://schemas.microsoft.com/office/powerpoint/2010/main" Requires="p14">
      <p:transition spd="slow" p14:dur="3400" advClick="0" advTm="1000">
        <p14:reveal/>
      </p:transition>
    </mc:Choice>
    <mc:Fallback>
      <p:transition spd="slow" advClick="0" advTm="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A9036-5024-4659-70CF-0D272107B12B}"/>
              </a:ext>
            </a:extLst>
          </p:cNvPr>
          <p:cNvSpPr>
            <a:spLocks noGrp="1"/>
          </p:cNvSpPr>
          <p:nvPr>
            <p:ph type="title"/>
          </p:nvPr>
        </p:nvSpPr>
        <p:spPr/>
        <p:txBody>
          <a:bodyPr>
            <a:normAutofit fontScale="90000"/>
          </a:bodyPr>
          <a:lstStyle/>
          <a:p>
            <a:r>
              <a:rPr lang="en-US" sz="6700" b="1" i="0" u="sng" dirty="0">
                <a:solidFill>
                  <a:srgbClr val="813588"/>
                </a:solidFill>
                <a:effectLst/>
                <a:latin typeface="Roboto"/>
              </a:rPr>
              <a:t>Co-efficient of Dispersion</a:t>
            </a:r>
            <a:br>
              <a:rPr lang="en-US" b="0" i="0" dirty="0">
                <a:solidFill>
                  <a:srgbClr val="813588"/>
                </a:solidFill>
                <a:effectLst/>
                <a:latin typeface="Roboto"/>
              </a:rPr>
            </a:br>
            <a:endParaRPr lang="en-US" dirty="0"/>
          </a:p>
        </p:txBody>
      </p:sp>
      <p:sp>
        <p:nvSpPr>
          <p:cNvPr id="5" name="Rectangle 1">
            <a:extLst>
              <a:ext uri="{FF2B5EF4-FFF2-40B4-BE49-F238E27FC236}">
                <a16:creationId xmlns:a16="http://schemas.microsoft.com/office/drawing/2014/main" id="{FDA38C3D-C7B9-E0E5-27DA-6094E1A026C4}"/>
              </a:ext>
            </a:extLst>
          </p:cNvPr>
          <p:cNvSpPr>
            <a:spLocks noChangeArrowheads="1"/>
          </p:cNvSpPr>
          <p:nvPr/>
        </p:nvSpPr>
        <p:spPr bwMode="auto">
          <a:xfrm>
            <a:off x="-3546428" y="-109954"/>
            <a:ext cx="15738428"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Roboto"/>
              </a:rPr>
              <a:t>The coefficients of dispersion are calculated (along with the measure of dispersion) when two series are compared, that differ widely in their averages. The dispersion coefficient is also used when two series with different measurement units are compared. It is denoted as C.D.</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333333"/>
                </a:solidFill>
                <a:effectLst/>
                <a:latin typeface="Roboto"/>
              </a:rPr>
              <a:t>The common coefficients of dispersion are: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Content Placeholder 6">
            <a:extLst>
              <a:ext uri="{FF2B5EF4-FFF2-40B4-BE49-F238E27FC236}">
                <a16:creationId xmlns:a16="http://schemas.microsoft.com/office/drawing/2014/main" id="{EF749A86-1D78-6F08-A019-ADFB9A0B9459}"/>
              </a:ext>
            </a:extLst>
          </p:cNvPr>
          <p:cNvSpPr>
            <a:spLocks noGrp="1"/>
          </p:cNvSpPr>
          <p:nvPr>
            <p:ph idx="1"/>
          </p:nvPr>
        </p:nvSpPr>
        <p:spPr>
          <a:xfrm>
            <a:off x="285135" y="1612926"/>
            <a:ext cx="11621729" cy="4602480"/>
          </a:xfrm>
        </p:spPr>
        <p:txBody>
          <a:bodyPr/>
          <a:lstStyle/>
          <a:p>
            <a:pPr algn="l"/>
            <a:r>
              <a:rPr lang="en-US" b="0" i="0" dirty="0">
                <a:solidFill>
                  <a:srgbClr val="333333"/>
                </a:solidFill>
                <a:effectLst/>
                <a:latin typeface="Roboto"/>
              </a:rPr>
              <a:t>The coefficients of dispersion are calculated (along with the measure of dispersion) when two series are compared, that differ widely in their averages. The dispersion coefficient is also used when two series with different measurement units are compared. It is denoted as C.D.</a:t>
            </a:r>
          </a:p>
          <a:p>
            <a:pPr algn="l"/>
            <a:r>
              <a:rPr lang="en-US" b="0" i="0" dirty="0">
                <a:solidFill>
                  <a:srgbClr val="333333"/>
                </a:solidFill>
                <a:effectLst/>
                <a:latin typeface="Roboto"/>
              </a:rPr>
              <a:t>The common coefficients of dispersion are:</a:t>
            </a:r>
          </a:p>
        </p:txBody>
      </p:sp>
      <p:graphicFrame>
        <p:nvGraphicFramePr>
          <p:cNvPr id="8" name="Table 7">
            <a:extLst>
              <a:ext uri="{FF2B5EF4-FFF2-40B4-BE49-F238E27FC236}">
                <a16:creationId xmlns:a16="http://schemas.microsoft.com/office/drawing/2014/main" id="{26674E81-6DF1-DD6B-BEAF-D3DABFA06592}"/>
              </a:ext>
            </a:extLst>
          </p:cNvPr>
          <p:cNvGraphicFramePr>
            <a:graphicFrameLocks noGrp="1"/>
          </p:cNvGraphicFramePr>
          <p:nvPr>
            <p:extLst>
              <p:ext uri="{D42A27DB-BD31-4B8C-83A1-F6EECF244321}">
                <p14:modId xmlns:p14="http://schemas.microsoft.com/office/powerpoint/2010/main" val="578531518"/>
              </p:ext>
            </p:extLst>
          </p:nvPr>
        </p:nvGraphicFramePr>
        <p:xfrm>
          <a:off x="806245" y="2984527"/>
          <a:ext cx="6980903" cy="3376943"/>
        </p:xfrm>
        <a:graphic>
          <a:graphicData uri="http://schemas.openxmlformats.org/drawingml/2006/table">
            <a:tbl>
              <a:tblPr/>
              <a:tblGrid>
                <a:gridCol w="2877202">
                  <a:extLst>
                    <a:ext uri="{9D8B030D-6E8A-4147-A177-3AD203B41FA5}">
                      <a16:colId xmlns:a16="http://schemas.microsoft.com/office/drawing/2014/main" val="3892285628"/>
                    </a:ext>
                  </a:extLst>
                </a:gridCol>
                <a:gridCol w="4103701">
                  <a:extLst>
                    <a:ext uri="{9D8B030D-6E8A-4147-A177-3AD203B41FA5}">
                      <a16:colId xmlns:a16="http://schemas.microsoft.com/office/drawing/2014/main" val="2850730575"/>
                    </a:ext>
                  </a:extLst>
                </a:gridCol>
              </a:tblGrid>
              <a:tr h="579877">
                <a:tc>
                  <a:txBody>
                    <a:bodyPr/>
                    <a:lstStyle/>
                    <a:p>
                      <a:pPr algn="l" fontAlgn="b"/>
                      <a:r>
                        <a:rPr lang="en-US">
                          <a:effectLst/>
                        </a:rPr>
                        <a:t>C.D. in terms of</a:t>
                      </a:r>
                    </a:p>
                  </a:txBody>
                  <a:tcPr marL="60960" marR="60960" marT="60960" marB="60960"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E04FC5"/>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algn="l" fontAlgn="b"/>
                      <a:r>
                        <a:rPr lang="en-US">
                          <a:effectLst/>
                        </a:rPr>
                        <a:t>Coefficient of dispersion</a:t>
                      </a:r>
                    </a:p>
                  </a:txBody>
                  <a:tcPr marL="60960" marR="60960" marT="60960" marB="60960" anchor="b">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4046CF"/>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04116848"/>
                  </a:ext>
                </a:extLst>
              </a:tr>
              <a:tr h="579877">
                <a:tc>
                  <a:txBody>
                    <a:bodyPr/>
                    <a:lstStyle/>
                    <a:p>
                      <a:pPr fontAlgn="t"/>
                      <a:r>
                        <a:rPr lang="en-US">
                          <a:effectLst/>
                        </a:rPr>
                        <a:t>Range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C.D. = (</a:t>
                      </a:r>
                      <a:r>
                        <a:rPr lang="en-US" dirty="0" err="1">
                          <a:effectLst/>
                        </a:rPr>
                        <a:t>X</a:t>
                      </a:r>
                      <a:r>
                        <a:rPr lang="en-US" baseline="-25000" dirty="0" err="1">
                          <a:effectLst/>
                        </a:rPr>
                        <a:t>max</a:t>
                      </a:r>
                      <a:r>
                        <a:rPr lang="en-US" dirty="0">
                          <a:effectLst/>
                        </a:rPr>
                        <a:t> – </a:t>
                      </a:r>
                      <a:r>
                        <a:rPr lang="en-US" dirty="0" err="1">
                          <a:effectLst/>
                        </a:rPr>
                        <a:t>X</a:t>
                      </a:r>
                      <a:r>
                        <a:rPr lang="en-US" baseline="-25000" dirty="0" err="1">
                          <a:effectLst/>
                        </a:rPr>
                        <a:t>min</a:t>
                      </a:r>
                      <a:r>
                        <a:rPr lang="en-US" dirty="0">
                          <a:effectLst/>
                        </a:rPr>
                        <a:t>) ⁄ (</a:t>
                      </a:r>
                      <a:r>
                        <a:rPr lang="en-US" dirty="0" err="1">
                          <a:effectLst/>
                        </a:rPr>
                        <a:t>X</a:t>
                      </a:r>
                      <a:r>
                        <a:rPr lang="en-US" baseline="-25000" dirty="0" err="1">
                          <a:effectLst/>
                        </a:rPr>
                        <a:t>max</a:t>
                      </a:r>
                      <a:r>
                        <a:rPr lang="en-US" dirty="0">
                          <a:effectLst/>
                        </a:rPr>
                        <a:t> + </a:t>
                      </a:r>
                      <a:r>
                        <a:rPr lang="en-US" dirty="0" err="1">
                          <a:effectLst/>
                        </a:rPr>
                        <a:t>X</a:t>
                      </a:r>
                      <a:r>
                        <a:rPr lang="en-US" baseline="-25000" dirty="0" err="1">
                          <a:effectLst/>
                        </a:rPr>
                        <a:t>min</a:t>
                      </a:r>
                      <a:r>
                        <a:rPr lang="en-US" dirty="0">
                          <a:effectLst/>
                        </a:rPr>
                        <a:t>)</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3122395115"/>
                  </a:ext>
                </a:extLst>
              </a:tr>
              <a:tr h="886709">
                <a:tc>
                  <a:txBody>
                    <a:bodyPr/>
                    <a:lstStyle/>
                    <a:p>
                      <a:pPr fontAlgn="t"/>
                      <a:r>
                        <a:rPr lang="en-US">
                          <a:effectLst/>
                        </a:rPr>
                        <a:t>Quartile Deviation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fr-FR">
                          <a:effectLst/>
                        </a:rPr>
                        <a:t>C.D. = (Q3 – Q1) ⁄ (Q3 + Q1)</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197563573"/>
                  </a:ext>
                </a:extLst>
              </a:tr>
              <a:tr h="750603">
                <a:tc>
                  <a:txBody>
                    <a:bodyPr/>
                    <a:lstStyle/>
                    <a:p>
                      <a:pPr fontAlgn="t"/>
                      <a:r>
                        <a:rPr lang="en-US">
                          <a:effectLst/>
                        </a:rPr>
                        <a:t>Standard Deviation (S.D.)</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C.D. = S.D. ⁄ Mean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838864812"/>
                  </a:ext>
                </a:extLst>
              </a:tr>
              <a:tr h="579877">
                <a:tc>
                  <a:txBody>
                    <a:bodyPr/>
                    <a:lstStyle/>
                    <a:p>
                      <a:pPr fontAlgn="t"/>
                      <a:r>
                        <a:rPr lang="en-US">
                          <a:effectLst/>
                        </a:rPr>
                        <a:t>Mean Deviation</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tc>
                  <a:txBody>
                    <a:bodyPr/>
                    <a:lstStyle/>
                    <a:p>
                      <a:pPr fontAlgn="t"/>
                      <a:r>
                        <a:rPr lang="en-US" dirty="0">
                          <a:effectLst/>
                        </a:rPr>
                        <a:t>C.D. = Mean deviation/Average</a:t>
                      </a:r>
                    </a:p>
                  </a:txBody>
                  <a:tcPr marL="60960" marR="60960" marT="60960" marB="60960">
                    <a:lnL w="7620" cap="flat" cmpd="sng" algn="ctr">
                      <a:solidFill>
                        <a:srgbClr val="DDDDDD"/>
                      </a:solidFill>
                      <a:prstDash val="solid"/>
                      <a:round/>
                      <a:headEnd type="none" w="med" len="med"/>
                      <a:tailEnd type="none" w="med" len="med"/>
                    </a:lnL>
                    <a:lnR w="7620" cap="flat" cmpd="sng" algn="ctr">
                      <a:solidFill>
                        <a:srgbClr val="DDDDDD"/>
                      </a:solidFill>
                      <a:prstDash val="solid"/>
                      <a:round/>
                      <a:headEnd type="none" w="med" len="med"/>
                      <a:tailEnd type="none" w="med" len="med"/>
                    </a:lnR>
                    <a:lnT w="7620" cap="flat" cmpd="sng" algn="ctr">
                      <a:solidFill>
                        <a:srgbClr val="DDDDDD"/>
                      </a:solidFill>
                      <a:prstDash val="solid"/>
                      <a:round/>
                      <a:headEnd type="none" w="med" len="med"/>
                      <a:tailEnd type="none" w="med" len="med"/>
                    </a:lnT>
                    <a:lnB w="762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953616584"/>
                  </a:ext>
                </a:extLst>
              </a:tr>
            </a:tbl>
          </a:graphicData>
        </a:graphic>
      </p:graphicFrame>
    </p:spTree>
    <p:extLst>
      <p:ext uri="{BB962C8B-B14F-4D97-AF65-F5344CB8AC3E}">
        <p14:creationId xmlns:p14="http://schemas.microsoft.com/office/powerpoint/2010/main" val="1914743851"/>
      </p:ext>
    </p:extLst>
  </p:cSld>
  <p:clrMapOvr>
    <a:masterClrMapping/>
  </p:clrMapOvr>
  <mc:AlternateContent xmlns:mc="http://schemas.openxmlformats.org/markup-compatibility/2006">
    <mc:Choice xmlns:p14="http://schemas.microsoft.com/office/powerpoint/2010/main" Requires="p14">
      <p:transition spd="slow" p14:dur="3400" advClick="0" advTm="1000">
        <p14:reveal/>
      </p:transition>
    </mc:Choice>
    <mc:Fallback>
      <p:transition spd="slow" advClick="0" advTm="1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42846-0049-0256-580E-1217A403EDD5}"/>
              </a:ext>
            </a:extLst>
          </p:cNvPr>
          <p:cNvSpPr>
            <a:spLocks noGrp="1"/>
          </p:cNvSpPr>
          <p:nvPr>
            <p:ph type="title"/>
          </p:nvPr>
        </p:nvSpPr>
        <p:spPr>
          <a:xfrm>
            <a:off x="2266545" y="642594"/>
            <a:ext cx="8858654" cy="5709568"/>
          </a:xfrm>
        </p:spPr>
        <p:txBody>
          <a:bodyPr>
            <a:noAutofit/>
          </a:bodyPr>
          <a:lstStyle/>
          <a:p>
            <a:r>
              <a:rPr lang="en-US" sz="9600" b="1" dirty="0"/>
              <a:t>THANKYOU</a:t>
            </a:r>
          </a:p>
        </p:txBody>
      </p:sp>
    </p:spTree>
    <p:extLst>
      <p:ext uri="{BB962C8B-B14F-4D97-AF65-F5344CB8AC3E}">
        <p14:creationId xmlns:p14="http://schemas.microsoft.com/office/powerpoint/2010/main" val="3201360538"/>
      </p:ext>
    </p:extLst>
  </p:cSld>
  <p:clrMapOvr>
    <a:masterClrMapping/>
  </p:clrMapOvr>
  <mc:AlternateContent xmlns:mc="http://schemas.openxmlformats.org/markup-compatibility/2006">
    <mc:Choice xmlns:p14="http://schemas.microsoft.com/office/powerpoint/2010/main" Requires="p14">
      <p:transition spd="slow" p14:dur="3400" advClick="0" advTm="1000">
        <p14:reveal/>
      </p:transition>
    </mc:Choice>
    <mc:Fallback>
      <p:transition spd="slow" advClick="0" advTm="1000">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89</TotalTime>
  <Words>636</Words>
  <Application>Microsoft Office PowerPoint</Application>
  <PresentationFormat>Widescreen</PresentationFormat>
  <Paragraphs>42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Century Gothic</vt:lpstr>
      <vt:lpstr>Garamond</vt:lpstr>
      <vt:lpstr>Roboto</vt:lpstr>
      <vt:lpstr>Savon</vt:lpstr>
      <vt:lpstr>PowerPoint Presentation</vt:lpstr>
      <vt:lpstr>What is Dispersion in Statistics? </vt:lpstr>
      <vt:lpstr>Measures of Dispersion </vt:lpstr>
      <vt:lpstr>Types of Measures of Dispersion </vt:lpstr>
      <vt:lpstr>Absolute Measure of Dispersion </vt:lpstr>
      <vt:lpstr>Relative Measure of Dispersion </vt:lpstr>
      <vt:lpstr>Co-efficient of Dispersion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sadhvi parihar</dc:creator>
  <cp:lastModifiedBy>sadhvi parihar</cp:lastModifiedBy>
  <cp:revision>1</cp:revision>
  <dcterms:created xsi:type="dcterms:W3CDTF">2023-01-05T16:32:28Z</dcterms:created>
  <dcterms:modified xsi:type="dcterms:W3CDTF">2023-01-05T18:01:29Z</dcterms:modified>
</cp:coreProperties>
</file>