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o9sXFEGNvgQLUL8HDIBQdD3Q2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5bdeb76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5bdeb762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45bdeb762c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5bdeb762c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345bdeb762c_1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45bdeb762c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5bdeb762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45bdeb762c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45bdeb762c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5bdeb762c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45bdeb762c_1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45bdeb762c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5bdeb762c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345bdeb762c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45bdeb762c_1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5bdeb762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5bdeb762c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45bdeb762c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5bdeb762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45bdeb762c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5bdeb762c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5bdeb76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5bdeb762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45bdeb762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5bdeb76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5bdeb762c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345bdeb762c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5bdeb762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45bdeb762c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45bdeb762c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5bdeb762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45bdeb762c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45bdeb762c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5bdeb762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45bdeb762c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45bdeb762c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1">
  <p:cSld name="Table 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838200" y="2813049"/>
            <a:ext cx="3247662" cy="32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731615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" name="Google Shape;77;p24"/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78" name="Google Shape;78;p2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2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2"/>
          </p:nvPr>
        </p:nvSpPr>
        <p:spPr>
          <a:xfrm>
            <a:off x="838199" y="3154166"/>
            <a:ext cx="5733773" cy="30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3"/>
          </p:nvPr>
        </p:nvSpPr>
        <p:spPr>
          <a:xfrm>
            <a:off x="7887108" y="2705177"/>
            <a:ext cx="3943627" cy="44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4"/>
          </p:nvPr>
        </p:nvSpPr>
        <p:spPr>
          <a:xfrm>
            <a:off x="7887107" y="3164867"/>
            <a:ext cx="3943627" cy="30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8439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25"/>
          <p:cNvPicPr preferRelativeResize="0"/>
          <p:nvPr/>
        </p:nvPicPr>
        <p:blipFill rotWithShape="1">
          <a:blip r:embed="rId2">
            <a:alphaModFix/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2">
  <p:cSld name="Table 2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91" name="Google Shape;91;p26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2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 type="title">
  <p:cSld name="TITLE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9" name="Google Shape;9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7"/>
          <p:cNvSpPr txBox="1">
            <a:spLocks noGrp="1"/>
          </p:cNvSpPr>
          <p:nvPr>
            <p:ph type="ftr" idx="11"/>
          </p:nvPr>
        </p:nvSpPr>
        <p:spPr>
          <a:xfrm>
            <a:off x="4267200" y="6356350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t="18301" r="28340" b="23070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333500" y="2674013"/>
            <a:ext cx="2895600" cy="326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1">
  <p:cSld name="Section Break 1">
    <p:bg>
      <p:bgPr>
        <a:solidFill>
          <a:schemeClr val="accen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17"/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27" name="Google Shape;27;p1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1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2">
  <p:cSld name="Section Break 2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3990667" y="0"/>
            <a:ext cx="1126278" cy="25122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18"/>
          <p:cNvSpPr>
            <a:spLocks noGrp="1"/>
          </p:cNvSpPr>
          <p:nvPr>
            <p:ph type="pic" idx="2"/>
          </p:nvPr>
        </p:nvSpPr>
        <p:spPr>
          <a:xfrm>
            <a:off x="0" y="-5080"/>
            <a:ext cx="6576291" cy="68726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322388" y="2763078"/>
            <a:ext cx="7288212" cy="340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19"/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37" name="Google Shape;37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19"/>
            <p:cNvCxnSpPr/>
            <p:nvPr/>
          </p:nvCxnSpPr>
          <p:spPr>
            <a:xfrm flipH="1">
              <a:off x="9381744" y="-25401"/>
              <a:ext cx="2810256" cy="68834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9" name="Google Shape;39;p19"/>
          <p:cNvCxnSpPr/>
          <p:nvPr/>
        </p:nvCxnSpPr>
        <p:spPr>
          <a:xfrm rot="10800000" flipH="1">
            <a:off x="-1" y="-25403"/>
            <a:ext cx="1210573" cy="20481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3">
  <p:cSld name="Section Break 3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2933700" y="3251596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3"/>
          </p:nvPr>
        </p:nvSpPr>
        <p:spPr>
          <a:xfrm>
            <a:off x="7410173" y="2797255"/>
            <a:ext cx="3943627" cy="4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4"/>
          </p:nvPr>
        </p:nvSpPr>
        <p:spPr>
          <a:xfrm>
            <a:off x="7410173" y="3251595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296926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22"/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57" name="Google Shape;57;p22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2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" name="Google Shape;59;p22"/>
          <p:cNvSpPr txBox="1"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2"/>
          </p:nvPr>
        </p:nvSpPr>
        <p:spPr>
          <a:xfrm>
            <a:off x="1341120" y="3392035"/>
            <a:ext cx="2722880" cy="290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3"/>
          </p:nvPr>
        </p:nvSpPr>
        <p:spPr>
          <a:xfrm>
            <a:off x="4754881" y="2960877"/>
            <a:ext cx="5516880" cy="35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4"/>
          </p:nvPr>
        </p:nvSpPr>
        <p:spPr>
          <a:xfrm>
            <a:off x="4754881" y="3324859"/>
            <a:ext cx="5506720" cy="30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23"/>
          <p:cNvCxnSpPr/>
          <p:nvPr/>
        </p:nvCxnSpPr>
        <p:spPr>
          <a:xfrm rot="10800000">
            <a:off x="3094182" y="0"/>
            <a:ext cx="1745673" cy="38977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>
            <a:spLocks noGrp="1"/>
          </p:cNvSpPr>
          <p:nvPr>
            <p:ph type="pic" idx="2"/>
          </p:nvPr>
        </p:nvSpPr>
        <p:spPr>
          <a:xfrm>
            <a:off x="-28230" y="-9144"/>
            <a:ext cx="5481955" cy="687628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825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5453725" y="3660774"/>
            <a:ext cx="5907176" cy="25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345bdeb762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6075"/>
            <a:ext cx="12192000" cy="5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45bdeb762c_0_25"/>
          <p:cNvSpPr txBox="1"/>
          <p:nvPr/>
        </p:nvSpPr>
        <p:spPr>
          <a:xfrm>
            <a:off x="170475" y="85250"/>
            <a:ext cx="118563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screen time on adolescents and adults   (8-17 years, 18+ years)</a:t>
            </a:r>
            <a:endParaRPr sz="4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345bdeb762c_0_25"/>
          <p:cNvSpPr txBox="1"/>
          <p:nvPr/>
        </p:nvSpPr>
        <p:spPr>
          <a:xfrm>
            <a:off x="240225" y="5990100"/>
            <a:ext cx="118563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3 - Jaime Bunay, Payal Surana, Sadhvi Grover</a:t>
            </a:r>
            <a:endParaRPr sz="3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5bdeb762c_1_5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1" name="Google Shape;181;g345bdeb762c_1_52"/>
          <p:cNvSpPr txBox="1"/>
          <p:nvPr/>
        </p:nvSpPr>
        <p:spPr>
          <a:xfrm>
            <a:off x="7586425" y="830275"/>
            <a:ext cx="4474200" cy="5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screen time is similar across all grades (~4 hours/day).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with high grades (A/B) spend as much time on screens as those with lower grades.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that how screen time is used (e.g., studying vs. entertainment) matters more than duration.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factors like sleep, focus, and time management may play a bigger role in academic outcomes.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345bdeb762c_1_52"/>
          <p:cNvSpPr txBox="1"/>
          <p:nvPr/>
        </p:nvSpPr>
        <p:spPr>
          <a:xfrm>
            <a:off x="1114050" y="175750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Screen Time by Grades </a:t>
            </a:r>
            <a:endParaRPr sz="3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g345bdeb762c_1_52" title="Vis 4.png"/>
          <p:cNvPicPr preferRelativeResize="0"/>
          <p:nvPr/>
        </p:nvPicPr>
        <p:blipFill rotWithShape="1">
          <a:blip r:embed="rId3">
            <a:alphaModFix/>
          </a:blip>
          <a:srcRect r="8875"/>
          <a:stretch/>
        </p:blipFill>
        <p:spPr>
          <a:xfrm>
            <a:off x="173250" y="1605875"/>
            <a:ext cx="7273675" cy="40681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5bdeb762c_1_61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0" name="Google Shape;190;g345bdeb762c_1_61"/>
          <p:cNvSpPr txBox="1"/>
          <p:nvPr/>
        </p:nvSpPr>
        <p:spPr>
          <a:xfrm>
            <a:off x="7917850" y="905650"/>
            <a:ext cx="4142700" cy="58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Ages 8–17: More sleep, less screen time, and a balanced grade distribution.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18+: Sharp increase in screen time, drop in sleep, and rise in A/B grades.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a trade-off: better grades may come at the cost of rest and well-being.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Raises the question: Is academic success sustainable if it impacts health and balance?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345bdeb762c_1_61"/>
          <p:cNvSpPr txBox="1"/>
          <p:nvPr/>
        </p:nvSpPr>
        <p:spPr>
          <a:xfrm>
            <a:off x="1397050" y="180525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Sleep &amp; Screen Time vs Grade % by Age Group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g345bdeb762c_1_61" title="Vis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0" y="1577276"/>
            <a:ext cx="7786299" cy="3951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5bdeb762c_1_70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9" name="Google Shape;199;g345bdeb762c_1_70"/>
          <p:cNvSpPr txBox="1"/>
          <p:nvPr/>
        </p:nvSpPr>
        <p:spPr>
          <a:xfrm>
            <a:off x="7493425" y="884800"/>
            <a:ext cx="4483800" cy="6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clear visual trends, correlations between variables are weak.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time shows little to no direct impact on grades or sleep.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is not strongly linked to academic performance or lifestyle habits.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that screen time’s impact depends on context - - how it’s used and other factors (e.g., stress, motivation).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345bdeb762c_1_70"/>
          <p:cNvSpPr txBox="1"/>
          <p:nvPr/>
        </p:nvSpPr>
        <p:spPr>
          <a:xfrm>
            <a:off x="1397050" y="180525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Avge Sleep &amp; Screen Time vs Grade % by Age Group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345bdeb762c_1_70" title="Vis 6.png"/>
          <p:cNvPicPr preferRelativeResize="0"/>
          <p:nvPr/>
        </p:nvPicPr>
        <p:blipFill rotWithShape="1">
          <a:blip r:embed="rId3">
            <a:alphaModFix/>
          </a:blip>
          <a:srcRect r="7201"/>
          <a:stretch/>
        </p:blipFill>
        <p:spPr>
          <a:xfrm>
            <a:off x="152400" y="1229400"/>
            <a:ext cx="7108549" cy="547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5bdeb762c_1_79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8" name="Google Shape;208;g345bdeb762c_1_79"/>
          <p:cNvSpPr txBox="1"/>
          <p:nvPr/>
        </p:nvSpPr>
        <p:spPr>
          <a:xfrm>
            <a:off x="413675" y="1132150"/>
            <a:ext cx="10682700" cy="5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is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partially supported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data.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time increases and sleep declines after age 18.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performance improves, but may come at the cost of sleep and balance.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just the amount, but the purpose of screen time (productive vs. passive) matters.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correlations suggest outcomes are shaped by broader lifestyle factors.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Emphasizes the need for deeper, context-aware research on digital habits.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345bdeb762c_1_79"/>
          <p:cNvSpPr txBox="1"/>
          <p:nvPr/>
        </p:nvSpPr>
        <p:spPr>
          <a:xfrm>
            <a:off x="1397050" y="222200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Conclusion: 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5bdeb762c_0_41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6" name="Google Shape;216;g345bdeb762c_0_41"/>
          <p:cNvPicPr preferRelativeResize="0"/>
          <p:nvPr/>
        </p:nvPicPr>
        <p:blipFill rotWithShape="1">
          <a:blip r:embed="rId3">
            <a:alphaModFix/>
          </a:blip>
          <a:srcRect b="41427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t="-1935" b="8869"/>
          <a:stretch/>
        </p:blipFill>
        <p:spPr>
          <a:xfrm>
            <a:off x="0" y="0"/>
            <a:ext cx="12192000" cy="70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635700" y="439250"/>
            <a:ext cx="45093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0" y="2118475"/>
            <a:ext cx="4509300" cy="4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&amp; Analysis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5bdeb762c_1_7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4" name="Google Shape;124;g345bdeb762c_1_7"/>
          <p:cNvSpPr txBox="1"/>
          <p:nvPr/>
        </p:nvSpPr>
        <p:spPr>
          <a:xfrm>
            <a:off x="6229200" y="1048500"/>
            <a:ext cx="63555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25" name="Google Shape;125;g345bdeb762c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5bdeb762c_0_8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2" name="Google Shape;132;g345bdeb762c_0_8"/>
          <p:cNvSpPr txBox="1"/>
          <p:nvPr/>
        </p:nvSpPr>
        <p:spPr>
          <a:xfrm>
            <a:off x="798150" y="271225"/>
            <a:ext cx="11763000" cy="6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📱 Impact of Screen Time on Daily Life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Daily Usage: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Adolescents (8–17): Up to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hours/day ,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Adults (18+): Up to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hours/day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Screen Use: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Effects of Prolonged Screen Time: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📉 Reduced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 function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😴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Disrupted sleep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patterns</a:t>
            </a: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🎓 Decline in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performance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🏃‍♂️ Poor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health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activity levels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5bdeb762c_0_54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9" name="Google Shape;139;g345bdeb762c_0_54"/>
          <p:cNvSpPr txBox="1"/>
          <p:nvPr/>
        </p:nvSpPr>
        <p:spPr>
          <a:xfrm>
            <a:off x="3714960" y="0"/>
            <a:ext cx="7323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Methodology….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345bdeb762c_0_54"/>
          <p:cNvSpPr txBox="1"/>
          <p:nvPr/>
        </p:nvSpPr>
        <p:spPr>
          <a:xfrm>
            <a:off x="452100" y="922250"/>
            <a:ext cx="11739900" cy="55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followed a series of data preparation steps to ensure clean, consistent, and comparable data across both datasets before merging them: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Data Cleaning &amp; Imputation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missing values using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(categorical) and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(numerical)</a:t>
            </a:r>
            <a:b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consistent formatting across all variables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Unit Conversion &amp; Binning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time &amp; physical activity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seconds to minutes</a:t>
            </a:r>
            <a:b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Bins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(8–11, 12–14, 15–17, 18–20, 21–22) for grouped analysis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Grade Standardization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Mapped scores to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grades (A–F)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 college-style scale</a:t>
            </a:r>
            <a:b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1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60% = F</a:t>
            </a:r>
            <a:b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19210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"/>
          <p:cNvSpPr txBox="1"/>
          <p:nvPr/>
        </p:nvSpPr>
        <p:spPr>
          <a:xfrm>
            <a:off x="4657250" y="2317000"/>
            <a:ext cx="71601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</a:rPr>
              <a:t>      AND ANALYSIS</a:t>
            </a:r>
            <a:endParaRPr sz="4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5bdeb762c_1_23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4" name="Google Shape;154;g345bdeb762c_1_23" title="Vis 1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7125"/>
            <a:ext cx="8260599" cy="50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45bdeb762c_1_23"/>
          <p:cNvSpPr txBox="1"/>
          <p:nvPr/>
        </p:nvSpPr>
        <p:spPr>
          <a:xfrm>
            <a:off x="8167600" y="1431550"/>
            <a:ext cx="3774000" cy="5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time is a growing part of both work and leisure, especially for adolescents and adults.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screen exposure is often linked to poor sleep quality and lower physical activity.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Adolescents (8–17) average ~8 hours of sleep across all activity levels.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Adults (18+) sleep less — even highly active adults average only 6–7 hours.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345bdeb762c_1_23"/>
          <p:cNvSpPr txBox="1"/>
          <p:nvPr/>
        </p:nvSpPr>
        <p:spPr>
          <a:xfrm>
            <a:off x="1397050" y="347300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Sleep Hours by Age Group &amp; Physical Activity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5bdeb762c_1_3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3" name="Google Shape;163;g345bdeb762c_1_32"/>
          <p:cNvSpPr txBox="1"/>
          <p:nvPr/>
        </p:nvSpPr>
        <p:spPr>
          <a:xfrm>
            <a:off x="8371625" y="650550"/>
            <a:ext cx="3387000" cy="5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individuals transition from adolescence (8–17) to adulthood (18+), screen time rises from ~4 to 6+ hours, while average sleep drops from ~8 to under 7 hours.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trend suggests that increased screen exposure may be contributing to reduced sleep duration and quality in early adulthood.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345bdeb762c_1_32" title="Vis3.png"/>
          <p:cNvPicPr preferRelativeResize="0"/>
          <p:nvPr/>
        </p:nvPicPr>
        <p:blipFill rotWithShape="1">
          <a:blip r:embed="rId3">
            <a:alphaModFix/>
          </a:blip>
          <a:srcRect r="9123"/>
          <a:stretch/>
        </p:blipFill>
        <p:spPr>
          <a:xfrm>
            <a:off x="242225" y="1390100"/>
            <a:ext cx="7831726" cy="449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g345bdeb762c_1_32"/>
          <p:cNvSpPr txBox="1"/>
          <p:nvPr/>
        </p:nvSpPr>
        <p:spPr>
          <a:xfrm>
            <a:off x="1280800" y="136350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Screen Time &amp; Sleep Patterns by Age 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5bdeb762c_1_4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2" name="Google Shape;172;g345bdeb762c_1_42"/>
          <p:cNvSpPr txBox="1"/>
          <p:nvPr/>
        </p:nvSpPr>
        <p:spPr>
          <a:xfrm>
            <a:off x="8286575" y="551300"/>
            <a:ext cx="3774000" cy="6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Grades remain stable from ages 8–17, with most students receiving Cs and Ds. At age 18, there’s a clear shift: Grades A and B increase, while lower grades decline.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may reflect higher academic focus or grading system changes in adulthood.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less sleep and more screen time, adult academic performance improves.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better grades coming at the cost of well-being?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g345bdeb762c_1_42" title="Vi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1728150"/>
            <a:ext cx="8113325" cy="382359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45bdeb762c_1_42"/>
          <p:cNvSpPr txBox="1"/>
          <p:nvPr/>
        </p:nvSpPr>
        <p:spPr>
          <a:xfrm>
            <a:off x="1397050" y="222225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 Distribution Trends by Age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787</Words>
  <Application>Microsoft Office PowerPoint</Application>
  <PresentationFormat>Widescreen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Custom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Payal Surana</dc:creator>
  <cp:lastModifiedBy>PAYAL.SURANA</cp:lastModifiedBy>
  <cp:revision>3</cp:revision>
  <dcterms:created xsi:type="dcterms:W3CDTF">2025-03-27T19:11:46Z</dcterms:created>
  <dcterms:modified xsi:type="dcterms:W3CDTF">2025-03-28T20:02:04Z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