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6" y="7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666999"/>
            <a:ext cx="4038599" cy="419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95600"/>
            <a:ext cx="1523999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0600" y="1676400"/>
            <a:ext cx="28194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01000" y="0"/>
            <a:ext cx="16002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53140" y="6138671"/>
            <a:ext cx="905517" cy="71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0708" y="0"/>
            <a:ext cx="738419" cy="119554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728344" y="653351"/>
            <a:ext cx="893826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1"/>
          </p:nvPr>
        </p:nvSpPr>
        <p:spPr>
          <a:xfrm>
            <a:off x="728344" y="2574924"/>
            <a:ext cx="4948555" cy="2290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666999"/>
            <a:ext cx="4038599" cy="419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95600"/>
            <a:ext cx="1523999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0600" y="1676400"/>
            <a:ext cx="28194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666999"/>
            <a:ext cx="4038599" cy="419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01000" y="0"/>
            <a:ext cx="16002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95600"/>
            <a:ext cx="1523999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10600" y="6095999"/>
            <a:ext cx="990600" cy="76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91775" y="0"/>
            <a:ext cx="776287" cy="121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666999"/>
            <a:ext cx="4038599" cy="419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95600"/>
            <a:ext cx="1523999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0600" y="1676400"/>
            <a:ext cx="28194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01000" y="0"/>
            <a:ext cx="16002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53140" y="6138671"/>
            <a:ext cx="905517" cy="71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0708" y="0"/>
            <a:ext cx="738419" cy="1195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391775" y="0"/>
            <a:ext cx="776287" cy="121437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4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 extrusionOk="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" name="Google Shape;49;p4"/>
          <p:cNvSpPr/>
          <p:nvPr/>
        </p:nvSpPr>
        <p:spPr>
          <a:xfrm>
            <a:off x="8715375" y="1457325"/>
            <a:ext cx="3476625" cy="829310"/>
          </a:xfrm>
          <a:custGeom>
            <a:avLst/>
            <a:gdLst/>
            <a:ahLst/>
            <a:cxnLst/>
            <a:rect l="l" t="t" r="r" b="b"/>
            <a:pathLst>
              <a:path w="3476625" h="829310" extrusionOk="0">
                <a:moveTo>
                  <a:pt x="3474847" y="0"/>
                </a:moveTo>
                <a:lnTo>
                  <a:pt x="3361435" y="38353"/>
                </a:lnTo>
                <a:lnTo>
                  <a:pt x="3247771" y="75946"/>
                </a:lnTo>
                <a:lnTo>
                  <a:pt x="3134105" y="113029"/>
                </a:lnTo>
                <a:lnTo>
                  <a:pt x="2905252" y="182625"/>
                </a:lnTo>
                <a:lnTo>
                  <a:pt x="2790698" y="216535"/>
                </a:lnTo>
                <a:lnTo>
                  <a:pt x="2677159" y="248285"/>
                </a:lnTo>
                <a:lnTo>
                  <a:pt x="2561335" y="279526"/>
                </a:lnTo>
                <a:lnTo>
                  <a:pt x="2446528" y="310007"/>
                </a:lnTo>
                <a:lnTo>
                  <a:pt x="2218435" y="367538"/>
                </a:lnTo>
                <a:lnTo>
                  <a:pt x="2105279" y="394715"/>
                </a:lnTo>
                <a:lnTo>
                  <a:pt x="1878202" y="446150"/>
                </a:lnTo>
                <a:lnTo>
                  <a:pt x="1766061" y="470662"/>
                </a:lnTo>
                <a:lnTo>
                  <a:pt x="1654936" y="493775"/>
                </a:lnTo>
                <a:lnTo>
                  <a:pt x="1432559" y="538352"/>
                </a:lnTo>
                <a:lnTo>
                  <a:pt x="1214247" y="579374"/>
                </a:lnTo>
                <a:lnTo>
                  <a:pt x="1106170" y="598677"/>
                </a:lnTo>
                <a:lnTo>
                  <a:pt x="998981" y="616712"/>
                </a:lnTo>
                <a:lnTo>
                  <a:pt x="893191" y="635126"/>
                </a:lnTo>
                <a:lnTo>
                  <a:pt x="788289" y="651763"/>
                </a:lnTo>
                <a:lnTo>
                  <a:pt x="482473" y="698119"/>
                </a:lnTo>
                <a:lnTo>
                  <a:pt x="188214" y="737997"/>
                </a:lnTo>
                <a:lnTo>
                  <a:pt x="0" y="760984"/>
                </a:lnTo>
                <a:lnTo>
                  <a:pt x="42164" y="827277"/>
                </a:lnTo>
                <a:lnTo>
                  <a:pt x="68566" y="828056"/>
                </a:lnTo>
                <a:lnTo>
                  <a:pt x="96676" y="828537"/>
                </a:lnTo>
                <a:lnTo>
                  <a:pt x="126449" y="828725"/>
                </a:lnTo>
                <a:lnTo>
                  <a:pt x="157839" y="828626"/>
                </a:lnTo>
                <a:lnTo>
                  <a:pt x="225290" y="827593"/>
                </a:lnTo>
                <a:lnTo>
                  <a:pt x="298664" y="825481"/>
                </a:lnTo>
                <a:lnTo>
                  <a:pt x="377597" y="822337"/>
                </a:lnTo>
                <a:lnTo>
                  <a:pt x="461727" y="818206"/>
                </a:lnTo>
                <a:lnTo>
                  <a:pt x="550689" y="813133"/>
                </a:lnTo>
                <a:lnTo>
                  <a:pt x="644119" y="807165"/>
                </a:lnTo>
                <a:lnTo>
                  <a:pt x="741655" y="800347"/>
                </a:lnTo>
                <a:lnTo>
                  <a:pt x="894858" y="788625"/>
                </a:lnTo>
                <a:lnTo>
                  <a:pt x="1055251" y="775247"/>
                </a:lnTo>
                <a:lnTo>
                  <a:pt x="1221606" y="760365"/>
                </a:lnTo>
                <a:lnTo>
                  <a:pt x="1392695" y="744135"/>
                </a:lnTo>
                <a:lnTo>
                  <a:pt x="1567291" y="726709"/>
                </a:lnTo>
                <a:lnTo>
                  <a:pt x="1744165" y="708242"/>
                </a:lnTo>
                <a:lnTo>
                  <a:pt x="1922091" y="688888"/>
                </a:lnTo>
                <a:lnTo>
                  <a:pt x="2158839" y="661966"/>
                </a:lnTo>
                <a:lnTo>
                  <a:pt x="2392363" y="634105"/>
                </a:lnTo>
                <a:lnTo>
                  <a:pt x="2619754" y="605668"/>
                </a:lnTo>
                <a:lnTo>
                  <a:pt x="2784521" y="584182"/>
                </a:lnTo>
                <a:lnTo>
                  <a:pt x="2942974" y="562731"/>
                </a:lnTo>
                <a:lnTo>
                  <a:pt x="3093884" y="541468"/>
                </a:lnTo>
                <a:lnTo>
                  <a:pt x="3236024" y="520549"/>
                </a:lnTo>
                <a:lnTo>
                  <a:pt x="3368167" y="500125"/>
                </a:lnTo>
                <a:lnTo>
                  <a:pt x="3476625" y="482091"/>
                </a:lnTo>
                <a:lnTo>
                  <a:pt x="3476625" y="12953"/>
                </a:lnTo>
                <a:lnTo>
                  <a:pt x="3474847" y="0"/>
                </a:lnTo>
                <a:close/>
              </a:path>
            </a:pathLst>
          </a:custGeom>
          <a:solidFill>
            <a:srgbClr val="FFFFFF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" name="Google Shape;50;p4"/>
          <p:cNvSpPr/>
          <p:nvPr/>
        </p:nvSpPr>
        <p:spPr>
          <a:xfrm>
            <a:off x="0" y="1762125"/>
            <a:ext cx="12192000" cy="5095875"/>
          </a:xfrm>
          <a:custGeom>
            <a:avLst/>
            <a:gdLst/>
            <a:ahLst/>
            <a:cxnLst/>
            <a:rect l="l" t="t" r="r" b="b"/>
            <a:pathLst>
              <a:path w="12192000" h="5095875" extrusionOk="0">
                <a:moveTo>
                  <a:pt x="0" y="0"/>
                </a:moveTo>
                <a:lnTo>
                  <a:pt x="0" y="5095875"/>
                </a:lnTo>
                <a:lnTo>
                  <a:pt x="12192000" y="5095875"/>
                </a:lnTo>
                <a:lnTo>
                  <a:pt x="12192000" y="2162175"/>
                </a:lnTo>
                <a:lnTo>
                  <a:pt x="12191238" y="2162175"/>
                </a:lnTo>
                <a:lnTo>
                  <a:pt x="12191238" y="2412"/>
                </a:lnTo>
                <a:lnTo>
                  <a:pt x="11914505" y="54610"/>
                </a:lnTo>
                <a:lnTo>
                  <a:pt x="11639042" y="104394"/>
                </a:lnTo>
                <a:lnTo>
                  <a:pt x="11362309" y="153035"/>
                </a:lnTo>
                <a:lnTo>
                  <a:pt x="11084306" y="194817"/>
                </a:lnTo>
                <a:lnTo>
                  <a:pt x="10807573" y="236854"/>
                </a:lnTo>
                <a:lnTo>
                  <a:pt x="10529570" y="276098"/>
                </a:lnTo>
                <a:lnTo>
                  <a:pt x="10255250" y="309625"/>
                </a:lnTo>
                <a:lnTo>
                  <a:pt x="9977374" y="341502"/>
                </a:lnTo>
                <a:lnTo>
                  <a:pt x="9700641" y="370586"/>
                </a:lnTo>
                <a:lnTo>
                  <a:pt x="9428734" y="395859"/>
                </a:lnTo>
                <a:lnTo>
                  <a:pt x="9153271" y="421004"/>
                </a:lnTo>
                <a:lnTo>
                  <a:pt x="8881364" y="442087"/>
                </a:lnTo>
                <a:lnTo>
                  <a:pt x="8609457" y="458597"/>
                </a:lnTo>
                <a:lnTo>
                  <a:pt x="8338820" y="475741"/>
                </a:lnTo>
                <a:lnTo>
                  <a:pt x="8070596" y="490092"/>
                </a:lnTo>
                <a:lnTo>
                  <a:pt x="7804911" y="500252"/>
                </a:lnTo>
                <a:lnTo>
                  <a:pt x="7539101" y="509015"/>
                </a:lnTo>
                <a:lnTo>
                  <a:pt x="7275703" y="517398"/>
                </a:lnTo>
                <a:lnTo>
                  <a:pt x="7016115" y="521208"/>
                </a:lnTo>
                <a:lnTo>
                  <a:pt x="6756400" y="525399"/>
                </a:lnTo>
                <a:lnTo>
                  <a:pt x="6500368" y="527558"/>
                </a:lnTo>
                <a:lnTo>
                  <a:pt x="6246749" y="525399"/>
                </a:lnTo>
                <a:lnTo>
                  <a:pt x="5995670" y="525399"/>
                </a:lnTo>
                <a:lnTo>
                  <a:pt x="5747004" y="521208"/>
                </a:lnTo>
                <a:lnTo>
                  <a:pt x="5261737" y="509015"/>
                </a:lnTo>
                <a:lnTo>
                  <a:pt x="5025263" y="502285"/>
                </a:lnTo>
                <a:lnTo>
                  <a:pt x="4789932" y="492125"/>
                </a:lnTo>
                <a:lnTo>
                  <a:pt x="4558284" y="481329"/>
                </a:lnTo>
                <a:lnTo>
                  <a:pt x="4331589" y="471550"/>
                </a:lnTo>
                <a:lnTo>
                  <a:pt x="3888994" y="443864"/>
                </a:lnTo>
                <a:lnTo>
                  <a:pt x="3464814" y="414400"/>
                </a:lnTo>
                <a:lnTo>
                  <a:pt x="3057525" y="383539"/>
                </a:lnTo>
                <a:lnTo>
                  <a:pt x="2672334" y="349630"/>
                </a:lnTo>
                <a:lnTo>
                  <a:pt x="2304161" y="314198"/>
                </a:lnTo>
                <a:lnTo>
                  <a:pt x="1962785" y="276098"/>
                </a:lnTo>
                <a:lnTo>
                  <a:pt x="1642110" y="238505"/>
                </a:lnTo>
                <a:lnTo>
                  <a:pt x="1347089" y="201040"/>
                </a:lnTo>
                <a:lnTo>
                  <a:pt x="1076490" y="165735"/>
                </a:lnTo>
                <a:lnTo>
                  <a:pt x="836320" y="132079"/>
                </a:lnTo>
                <a:lnTo>
                  <a:pt x="436448" y="73533"/>
                </a:lnTo>
                <a:lnTo>
                  <a:pt x="282841" y="483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728344" y="653351"/>
            <a:ext cx="893826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666999"/>
            <a:ext cx="4038599" cy="419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95600"/>
            <a:ext cx="1523999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0600" y="1676400"/>
            <a:ext cx="28194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01000" y="0"/>
            <a:ext cx="16002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53140" y="6138671"/>
            <a:ext cx="905517" cy="71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0708" y="0"/>
            <a:ext cx="738419" cy="119554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5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 extrusionOk="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63" name="Google Shape;63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5"/>
          <p:cNvSpPr txBox="1">
            <a:spLocks noGrp="1"/>
          </p:cNvSpPr>
          <p:nvPr>
            <p:ph type="ctrTitle"/>
          </p:nvPr>
        </p:nvSpPr>
        <p:spPr>
          <a:xfrm>
            <a:off x="728344" y="596518"/>
            <a:ext cx="3212465" cy="156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66999"/>
            <a:ext cx="4038599" cy="419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895600"/>
            <a:ext cx="1523999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10600" y="1676400"/>
            <a:ext cx="28194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01000" y="0"/>
            <a:ext cx="16002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10600" y="6095999"/>
            <a:ext cx="990600" cy="76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91775" y="0"/>
            <a:ext cx="776287" cy="12143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6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 extrusionOk="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728344" y="653351"/>
            <a:ext cx="893826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body" idx="2"/>
          </p:nvPr>
        </p:nvSpPr>
        <p:spPr>
          <a:xfrm>
            <a:off x="7260208" y="1622234"/>
            <a:ext cx="4175125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2666999"/>
            <a:ext cx="4038599" cy="419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2895600"/>
            <a:ext cx="1523999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610600" y="1676400"/>
            <a:ext cx="28194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728344" y="653351"/>
            <a:ext cx="893826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728344" y="2574924"/>
            <a:ext cx="4948555" cy="2290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3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jp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jp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7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10" Type="http://schemas.openxmlformats.org/officeDocument/2006/relationships/image" Target="../media/image38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jpg"/><Relationship Id="rId7" Type="http://schemas.openxmlformats.org/officeDocument/2006/relationships/image" Target="../media/image4.png"/><Relationship Id="rId12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jp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0.jp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728344" y="653351"/>
            <a:ext cx="893826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Assignment - 06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1"/>
          </p:nvPr>
        </p:nvSpPr>
        <p:spPr>
          <a:xfrm>
            <a:off x="728344" y="1752600"/>
            <a:ext cx="4948555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Machine Learning Project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Done by : Sadhvi j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Submitted To : CVSN Reddy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6"/>
          <p:cNvGrpSpPr/>
          <p:nvPr/>
        </p:nvGrpSpPr>
        <p:grpSpPr>
          <a:xfrm>
            <a:off x="0" y="0"/>
            <a:ext cx="12191999" cy="6857999"/>
            <a:chOff x="0" y="0"/>
            <a:chExt cx="12191999" cy="6857999"/>
          </a:xfrm>
        </p:grpSpPr>
        <p:pic>
          <p:nvPicPr>
            <p:cNvPr id="217" name="Google Shape;217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1999" cy="6857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666999"/>
              <a:ext cx="4038599" cy="4190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2895600"/>
              <a:ext cx="1523999" cy="23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001000" y="0"/>
              <a:ext cx="1600200" cy="11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610600" y="6095999"/>
              <a:ext cx="990600" cy="761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391775" y="0"/>
              <a:ext cx="776287" cy="121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16"/>
            <p:cNvSpPr/>
            <p:nvPr/>
          </p:nvSpPr>
          <p:spPr>
            <a:xfrm>
              <a:off x="476250" y="476250"/>
              <a:ext cx="11239500" cy="5905500"/>
            </a:xfrm>
            <a:custGeom>
              <a:avLst/>
              <a:gdLst/>
              <a:ahLst/>
              <a:cxnLst/>
              <a:rect l="l" t="t" r="r" b="b"/>
              <a:pathLst>
                <a:path w="11239500" h="5905500" extrusionOk="0">
                  <a:moveTo>
                    <a:pt x="11239500" y="0"/>
                  </a:moveTo>
                  <a:lnTo>
                    <a:pt x="0" y="0"/>
                  </a:lnTo>
                  <a:lnTo>
                    <a:pt x="0" y="5905500"/>
                  </a:lnTo>
                  <a:lnTo>
                    <a:pt x="11239500" y="5905500"/>
                  </a:lnTo>
                  <a:lnTo>
                    <a:pt x="11239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224" name="Google Shape;224;p1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143000" y="647700"/>
              <a:ext cx="9906000" cy="556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391775" y="0"/>
              <a:ext cx="776287" cy="121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16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>
            <a:spLocks noGrp="1"/>
          </p:cNvSpPr>
          <p:nvPr>
            <p:ph type="title"/>
          </p:nvPr>
        </p:nvSpPr>
        <p:spPr>
          <a:xfrm>
            <a:off x="1588769" y="102171"/>
            <a:ext cx="6711950" cy="130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REGRESSION AND CLASSIFICATION?</a:t>
            </a:r>
            <a:endParaRPr/>
          </a:p>
        </p:txBody>
      </p:sp>
      <p:sp>
        <p:nvSpPr>
          <p:cNvPr id="232" name="Google Shape;232;p17"/>
          <p:cNvSpPr txBox="1"/>
          <p:nvPr/>
        </p:nvSpPr>
        <p:spPr>
          <a:xfrm>
            <a:off x="1050925" y="1683765"/>
            <a:ext cx="4387215" cy="29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2225" rIns="0" bIns="0" anchor="t" anchorCtr="0">
            <a:spAutoFit/>
          </a:bodyPr>
          <a:lstStyle/>
          <a:p>
            <a:pPr marL="354965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D0D5"/>
              </a:buClr>
              <a:buSzPts val="2100"/>
              <a:buFont typeface="Noto Sans Symbols"/>
              <a:buChar char="⮚"/>
            </a:pPr>
            <a:r>
              <a:rPr lang="en-US" sz="2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REGRESSION</a:t>
            </a:r>
            <a:endParaRPr sz="26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927100" lvl="0" indent="0" algn="l" rtl="0">
              <a:lnSpc>
                <a:spcPct val="106923"/>
              </a:lnSpc>
              <a:spcBef>
                <a:spcPts val="108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 regression the output variables must</a:t>
            </a:r>
            <a:endParaRPr sz="26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l" rtl="0">
              <a:lnSpc>
                <a:spcPct val="10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be of continuous nature.</a:t>
            </a:r>
            <a:endParaRPr sz="26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4965" lvl="0" indent="-342265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89D0D5"/>
              </a:buClr>
              <a:buSzPts val="2100"/>
              <a:buFont typeface="Noto Sans Symbols"/>
              <a:buChar char="⮚"/>
            </a:pPr>
            <a:r>
              <a:rPr lang="en-US" sz="2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 regression we use only:</a:t>
            </a:r>
            <a:endParaRPr sz="26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4965" lvl="0" indent="-342265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89D0D5"/>
              </a:buClr>
              <a:buSzPts val="1500"/>
              <a:buFont typeface="Noto Sans Symbols"/>
              <a:buChar char="▪"/>
            </a:pPr>
            <a:r>
              <a:rPr lang="en-US" sz="18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</a:t>
            </a:r>
            <a:endParaRPr sz="185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4965" lvl="0" indent="-342265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89D0D5"/>
              </a:buClr>
              <a:buSzPts val="1500"/>
              <a:buFont typeface="Noto Sans Symbols"/>
              <a:buChar char="▪"/>
            </a:pPr>
            <a:r>
              <a:rPr lang="en-US" sz="18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NON LINEAR REGRESSION</a:t>
            </a:r>
            <a:endParaRPr sz="18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17"/>
          <p:cNvSpPr txBox="1">
            <a:spLocks noGrp="1"/>
          </p:cNvSpPr>
          <p:nvPr>
            <p:ph type="body" idx="2"/>
          </p:nvPr>
        </p:nvSpPr>
        <p:spPr>
          <a:xfrm>
            <a:off x="7260208" y="1622234"/>
            <a:ext cx="4175125" cy="478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2225" rIns="0" bIns="0" anchor="t" anchorCtr="0">
            <a:spAutoFit/>
          </a:bodyPr>
          <a:lstStyle/>
          <a:p>
            <a:pPr marL="354965" lvl="0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D0D5"/>
              </a:buClr>
              <a:buSzPts val="2100"/>
              <a:buFont typeface="Noto Sans Symbols"/>
              <a:buChar char="⮚"/>
            </a:pPr>
            <a:r>
              <a:rPr lang="en-US"/>
              <a:t>CLASSIFICATION</a:t>
            </a:r>
            <a:endParaRPr/>
          </a:p>
          <a:p>
            <a:pPr marL="12700" marR="5080" lvl="0" indent="0" algn="l" rtl="0">
              <a:lnSpc>
                <a:spcPct val="89100"/>
              </a:lnSpc>
              <a:spcBef>
                <a:spcPts val="1050"/>
              </a:spcBef>
              <a:spcAft>
                <a:spcPts val="0"/>
              </a:spcAft>
              <a:buNone/>
            </a:pPr>
            <a:r>
              <a:rPr lang="en-US"/>
              <a:t>In Classification, the output variable must be a discrete value.</a:t>
            </a:r>
            <a:endParaRPr/>
          </a:p>
          <a:p>
            <a:pPr marL="354965" lvl="0" indent="-342265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89D0D5"/>
              </a:buClr>
              <a:buSzPts val="2100"/>
              <a:buFont typeface="Noto Sans Symbols"/>
              <a:buChar char="⮚"/>
            </a:pPr>
            <a:r>
              <a:rPr lang="en-US"/>
              <a:t>In classification we use:</a:t>
            </a:r>
            <a:endParaRPr/>
          </a:p>
          <a:p>
            <a:pPr marL="354965" lvl="0" indent="-342265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89D0D5"/>
              </a:buClr>
              <a:buSzPts val="1500"/>
              <a:buFont typeface="Noto Sans Symbols"/>
              <a:buChar char="▪"/>
            </a:pPr>
            <a:r>
              <a:rPr lang="en-US" sz="1850"/>
              <a:t>LOGISTIC REGRESSION</a:t>
            </a:r>
            <a:endParaRPr sz="1850"/>
          </a:p>
          <a:p>
            <a:pPr marL="354965" lvl="0" indent="-342265" algn="l" rtl="0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Clr>
                <a:srgbClr val="89D0D5"/>
              </a:buClr>
              <a:buSzPts val="1500"/>
              <a:buFont typeface="Noto Sans Symbols"/>
              <a:buChar char="▪"/>
            </a:pPr>
            <a:r>
              <a:rPr lang="en-US" sz="1850"/>
              <a:t>DECISION TREE</a:t>
            </a:r>
            <a:endParaRPr sz="1850"/>
          </a:p>
          <a:p>
            <a:pPr marL="354965" lvl="0" indent="-342265" algn="l" rtl="0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Clr>
                <a:srgbClr val="89D0D5"/>
              </a:buClr>
              <a:buSzPts val="1500"/>
              <a:buFont typeface="Noto Sans Symbols"/>
              <a:buChar char="▪"/>
            </a:pPr>
            <a:r>
              <a:rPr lang="en-US" sz="1850"/>
              <a:t>RANDOM FOREST</a:t>
            </a:r>
            <a:endParaRPr sz="1850"/>
          </a:p>
          <a:p>
            <a:pPr marL="354965" lvl="0" indent="-342265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89D0D5"/>
              </a:buClr>
              <a:buSzPts val="1500"/>
              <a:buFont typeface="Noto Sans Symbols"/>
              <a:buChar char="▪"/>
            </a:pPr>
            <a:r>
              <a:rPr lang="en-US" sz="1850"/>
              <a:t>K NEAREST NEIGHBOUR [KNN]</a:t>
            </a:r>
            <a:endParaRPr sz="1850"/>
          </a:p>
          <a:p>
            <a:pPr marL="354965" marR="564515" lvl="0" indent="-342265" algn="l" rtl="0">
              <a:lnSpc>
                <a:spcPct val="109729"/>
              </a:lnSpc>
              <a:spcBef>
                <a:spcPts val="1085"/>
              </a:spcBef>
              <a:spcAft>
                <a:spcPts val="0"/>
              </a:spcAft>
              <a:buClr>
                <a:srgbClr val="89D0D5"/>
              </a:buClr>
              <a:buSzPts val="1500"/>
              <a:buFont typeface="Noto Sans Symbols"/>
              <a:buChar char="▪"/>
            </a:pPr>
            <a:r>
              <a:rPr lang="en-US" sz="1850"/>
              <a:t>SUPPORT VECTOR MACHINE [SVM]</a:t>
            </a:r>
            <a:endParaRPr sz="1850"/>
          </a:p>
          <a:p>
            <a:pPr marL="354965" lvl="0" indent="-342265" algn="l" rtl="0">
              <a:lnSpc>
                <a:spcPct val="100000"/>
              </a:lnSpc>
              <a:spcBef>
                <a:spcPts val="819"/>
              </a:spcBef>
              <a:spcAft>
                <a:spcPts val="0"/>
              </a:spcAft>
              <a:buClr>
                <a:srgbClr val="89D0D5"/>
              </a:buClr>
              <a:buSzPts val="1500"/>
              <a:buFont typeface="Noto Sans Symbols"/>
              <a:buChar char="▪"/>
            </a:pPr>
            <a:r>
              <a:rPr lang="en-US" sz="1850"/>
              <a:t>NAÏVE BAYES</a:t>
            </a:r>
            <a:endParaRPr sz="18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18"/>
          <p:cNvGrpSpPr/>
          <p:nvPr/>
        </p:nvGrpSpPr>
        <p:grpSpPr>
          <a:xfrm>
            <a:off x="0" y="0"/>
            <a:ext cx="12191999" cy="6857999"/>
            <a:chOff x="0" y="0"/>
            <a:chExt cx="12191999" cy="6857999"/>
          </a:xfrm>
        </p:grpSpPr>
        <p:pic>
          <p:nvPicPr>
            <p:cNvPr id="239" name="Google Shape;239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1999" cy="6857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666999"/>
              <a:ext cx="4038599" cy="4190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2895600"/>
              <a:ext cx="1523999" cy="23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001000" y="0"/>
              <a:ext cx="1600200" cy="11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1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610600" y="6095999"/>
              <a:ext cx="990600" cy="761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1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391775" y="0"/>
              <a:ext cx="776287" cy="121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18"/>
            <p:cNvSpPr/>
            <p:nvPr/>
          </p:nvSpPr>
          <p:spPr>
            <a:xfrm>
              <a:off x="476250" y="476250"/>
              <a:ext cx="11239500" cy="5905500"/>
            </a:xfrm>
            <a:custGeom>
              <a:avLst/>
              <a:gdLst/>
              <a:ahLst/>
              <a:cxnLst/>
              <a:rect l="l" t="t" r="r" b="b"/>
              <a:pathLst>
                <a:path w="11239500" h="5905500" extrusionOk="0">
                  <a:moveTo>
                    <a:pt x="11239500" y="0"/>
                  </a:moveTo>
                  <a:lnTo>
                    <a:pt x="0" y="0"/>
                  </a:lnTo>
                  <a:lnTo>
                    <a:pt x="0" y="5905500"/>
                  </a:lnTo>
                  <a:lnTo>
                    <a:pt x="11239500" y="5905500"/>
                  </a:lnTo>
                  <a:lnTo>
                    <a:pt x="11239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246" name="Google Shape;246;p1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762250" y="647700"/>
              <a:ext cx="6667500" cy="5562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1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391775" y="0"/>
              <a:ext cx="776287" cy="121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18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/>
          <p:nvPr/>
        </p:nvSpPr>
        <p:spPr>
          <a:xfrm>
            <a:off x="8285480" y="3458464"/>
            <a:ext cx="2983230" cy="90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75" rIns="0" bIns="0" anchor="t" anchorCtr="0">
            <a:spAutoFit/>
          </a:bodyPr>
          <a:lstStyle/>
          <a:p>
            <a:pPr marL="12700" marR="5080" lvl="0" indent="0" algn="l" rtl="0">
              <a:lnSpc>
                <a:spcPct val="110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rPr>
              <a:t>REGRESSION VS CLASSIFICATION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54" name="Google Shape;254;p19"/>
          <p:cNvGrpSpPr/>
          <p:nvPr/>
        </p:nvGrpSpPr>
        <p:grpSpPr>
          <a:xfrm>
            <a:off x="638175" y="0"/>
            <a:ext cx="10529887" cy="6219825"/>
            <a:chOff x="638175" y="0"/>
            <a:chExt cx="10529887" cy="6219825"/>
          </a:xfrm>
        </p:grpSpPr>
        <p:sp>
          <p:nvSpPr>
            <p:cNvPr id="255" name="Google Shape;255;p19"/>
            <p:cNvSpPr/>
            <p:nvPr/>
          </p:nvSpPr>
          <p:spPr>
            <a:xfrm>
              <a:off x="638175" y="638175"/>
              <a:ext cx="6915150" cy="5581650"/>
            </a:xfrm>
            <a:custGeom>
              <a:avLst/>
              <a:gdLst/>
              <a:ahLst/>
              <a:cxnLst/>
              <a:rect l="l" t="t" r="r" b="b"/>
              <a:pathLst>
                <a:path w="6915150" h="5581650" extrusionOk="0">
                  <a:moveTo>
                    <a:pt x="6915150" y="0"/>
                  </a:moveTo>
                  <a:lnTo>
                    <a:pt x="0" y="0"/>
                  </a:lnTo>
                  <a:lnTo>
                    <a:pt x="0" y="5581650"/>
                  </a:lnTo>
                  <a:lnTo>
                    <a:pt x="6915150" y="5581650"/>
                  </a:lnTo>
                  <a:lnTo>
                    <a:pt x="6915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256" name="Google Shape;256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91775" y="0"/>
              <a:ext cx="776287" cy="121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p19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258" name="Google Shape;258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52500" y="1666875"/>
              <a:ext cx="6276975" cy="3533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20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264" name="Google Shape;264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1999" cy="6857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20"/>
            <p:cNvSpPr/>
            <p:nvPr/>
          </p:nvSpPr>
          <p:spPr>
            <a:xfrm>
              <a:off x="8715375" y="1457325"/>
              <a:ext cx="3476625" cy="829310"/>
            </a:xfrm>
            <a:custGeom>
              <a:avLst/>
              <a:gdLst/>
              <a:ahLst/>
              <a:cxnLst/>
              <a:rect l="l" t="t" r="r" b="b"/>
              <a:pathLst>
                <a:path w="3476625" h="829310" extrusionOk="0">
                  <a:moveTo>
                    <a:pt x="3474847" y="0"/>
                  </a:moveTo>
                  <a:lnTo>
                    <a:pt x="3361435" y="38353"/>
                  </a:lnTo>
                  <a:lnTo>
                    <a:pt x="3247771" y="75946"/>
                  </a:lnTo>
                  <a:lnTo>
                    <a:pt x="3134105" y="113029"/>
                  </a:lnTo>
                  <a:lnTo>
                    <a:pt x="2905252" y="182625"/>
                  </a:lnTo>
                  <a:lnTo>
                    <a:pt x="2790698" y="216535"/>
                  </a:lnTo>
                  <a:lnTo>
                    <a:pt x="2677159" y="248285"/>
                  </a:lnTo>
                  <a:lnTo>
                    <a:pt x="2561335" y="279526"/>
                  </a:lnTo>
                  <a:lnTo>
                    <a:pt x="2446528" y="310007"/>
                  </a:lnTo>
                  <a:lnTo>
                    <a:pt x="2218435" y="367538"/>
                  </a:lnTo>
                  <a:lnTo>
                    <a:pt x="2105279" y="394715"/>
                  </a:lnTo>
                  <a:lnTo>
                    <a:pt x="1878202" y="446150"/>
                  </a:lnTo>
                  <a:lnTo>
                    <a:pt x="1766061" y="470662"/>
                  </a:lnTo>
                  <a:lnTo>
                    <a:pt x="1654936" y="493775"/>
                  </a:lnTo>
                  <a:lnTo>
                    <a:pt x="1432559" y="538352"/>
                  </a:lnTo>
                  <a:lnTo>
                    <a:pt x="1214247" y="579374"/>
                  </a:lnTo>
                  <a:lnTo>
                    <a:pt x="1106170" y="598677"/>
                  </a:lnTo>
                  <a:lnTo>
                    <a:pt x="998981" y="616712"/>
                  </a:lnTo>
                  <a:lnTo>
                    <a:pt x="893191" y="635126"/>
                  </a:lnTo>
                  <a:lnTo>
                    <a:pt x="788289" y="651763"/>
                  </a:lnTo>
                  <a:lnTo>
                    <a:pt x="482473" y="698119"/>
                  </a:lnTo>
                  <a:lnTo>
                    <a:pt x="188214" y="737997"/>
                  </a:lnTo>
                  <a:lnTo>
                    <a:pt x="0" y="760984"/>
                  </a:lnTo>
                  <a:lnTo>
                    <a:pt x="42164" y="827277"/>
                  </a:lnTo>
                  <a:lnTo>
                    <a:pt x="68566" y="828056"/>
                  </a:lnTo>
                  <a:lnTo>
                    <a:pt x="96676" y="828537"/>
                  </a:lnTo>
                  <a:lnTo>
                    <a:pt x="126449" y="828725"/>
                  </a:lnTo>
                  <a:lnTo>
                    <a:pt x="157839" y="828626"/>
                  </a:lnTo>
                  <a:lnTo>
                    <a:pt x="225290" y="827593"/>
                  </a:lnTo>
                  <a:lnTo>
                    <a:pt x="298664" y="825481"/>
                  </a:lnTo>
                  <a:lnTo>
                    <a:pt x="377597" y="822337"/>
                  </a:lnTo>
                  <a:lnTo>
                    <a:pt x="461727" y="818206"/>
                  </a:lnTo>
                  <a:lnTo>
                    <a:pt x="550689" y="813133"/>
                  </a:lnTo>
                  <a:lnTo>
                    <a:pt x="644119" y="807165"/>
                  </a:lnTo>
                  <a:lnTo>
                    <a:pt x="741655" y="800347"/>
                  </a:lnTo>
                  <a:lnTo>
                    <a:pt x="894858" y="788625"/>
                  </a:lnTo>
                  <a:lnTo>
                    <a:pt x="1055251" y="775247"/>
                  </a:lnTo>
                  <a:lnTo>
                    <a:pt x="1221606" y="760365"/>
                  </a:lnTo>
                  <a:lnTo>
                    <a:pt x="1392695" y="744135"/>
                  </a:lnTo>
                  <a:lnTo>
                    <a:pt x="1567291" y="726709"/>
                  </a:lnTo>
                  <a:lnTo>
                    <a:pt x="1744165" y="708242"/>
                  </a:lnTo>
                  <a:lnTo>
                    <a:pt x="1922091" y="688888"/>
                  </a:lnTo>
                  <a:lnTo>
                    <a:pt x="2158839" y="661966"/>
                  </a:lnTo>
                  <a:lnTo>
                    <a:pt x="2392363" y="634105"/>
                  </a:lnTo>
                  <a:lnTo>
                    <a:pt x="2619754" y="605668"/>
                  </a:lnTo>
                  <a:lnTo>
                    <a:pt x="2784521" y="584182"/>
                  </a:lnTo>
                  <a:lnTo>
                    <a:pt x="2942974" y="562731"/>
                  </a:lnTo>
                  <a:lnTo>
                    <a:pt x="3093884" y="541468"/>
                  </a:lnTo>
                  <a:lnTo>
                    <a:pt x="3236024" y="520549"/>
                  </a:lnTo>
                  <a:lnTo>
                    <a:pt x="3368167" y="500125"/>
                  </a:lnTo>
                  <a:lnTo>
                    <a:pt x="3476625" y="482091"/>
                  </a:lnTo>
                  <a:lnTo>
                    <a:pt x="3476625" y="12953"/>
                  </a:lnTo>
                  <a:lnTo>
                    <a:pt x="3474847" y="0"/>
                  </a:lnTo>
                  <a:close/>
                </a:path>
              </a:pathLst>
            </a:custGeom>
            <a:solidFill>
              <a:srgbClr val="FFFFFF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66" name="Google Shape;266;p20"/>
          <p:cNvSpPr txBox="1">
            <a:spLocks noGrp="1"/>
          </p:cNvSpPr>
          <p:nvPr>
            <p:ph type="title"/>
          </p:nvPr>
        </p:nvSpPr>
        <p:spPr>
          <a:xfrm>
            <a:off x="728344" y="653351"/>
            <a:ext cx="893826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	LEARNING ALGORITHMS:</a:t>
            </a:r>
            <a:endParaRPr/>
          </a:p>
        </p:txBody>
      </p:sp>
      <p:grpSp>
        <p:nvGrpSpPr>
          <p:cNvPr id="267" name="Google Shape;267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68" name="Google Shape;268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391775" y="0"/>
              <a:ext cx="776287" cy="121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" name="Google Shape;269;p20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0" y="1762125"/>
              <a:ext cx="12192000" cy="5095875"/>
            </a:xfrm>
            <a:custGeom>
              <a:avLst/>
              <a:gdLst/>
              <a:ahLst/>
              <a:cxnLst/>
              <a:rect l="l" t="t" r="r" b="b"/>
              <a:pathLst>
                <a:path w="12192000" h="5095875" extrusionOk="0">
                  <a:moveTo>
                    <a:pt x="0" y="0"/>
                  </a:moveTo>
                  <a:lnTo>
                    <a:pt x="0" y="5095875"/>
                  </a:lnTo>
                  <a:lnTo>
                    <a:pt x="12191999" y="5095875"/>
                  </a:lnTo>
                  <a:lnTo>
                    <a:pt x="12191999" y="2802382"/>
                  </a:lnTo>
                  <a:lnTo>
                    <a:pt x="12191618" y="2802382"/>
                  </a:lnTo>
                  <a:lnTo>
                    <a:pt x="12191618" y="2109470"/>
                  </a:lnTo>
                  <a:lnTo>
                    <a:pt x="12191237" y="2109470"/>
                  </a:lnTo>
                  <a:lnTo>
                    <a:pt x="12191237" y="2412"/>
                  </a:lnTo>
                  <a:lnTo>
                    <a:pt x="11914504" y="54610"/>
                  </a:lnTo>
                  <a:lnTo>
                    <a:pt x="11639041" y="104394"/>
                  </a:lnTo>
                  <a:lnTo>
                    <a:pt x="11362308" y="153035"/>
                  </a:lnTo>
                  <a:lnTo>
                    <a:pt x="11084305" y="194817"/>
                  </a:lnTo>
                  <a:lnTo>
                    <a:pt x="10807572" y="236854"/>
                  </a:lnTo>
                  <a:lnTo>
                    <a:pt x="10529569" y="276098"/>
                  </a:lnTo>
                  <a:lnTo>
                    <a:pt x="10255249" y="309625"/>
                  </a:lnTo>
                  <a:lnTo>
                    <a:pt x="9977373" y="341502"/>
                  </a:lnTo>
                  <a:lnTo>
                    <a:pt x="9700640" y="370586"/>
                  </a:lnTo>
                  <a:lnTo>
                    <a:pt x="9428733" y="395859"/>
                  </a:lnTo>
                  <a:lnTo>
                    <a:pt x="9153270" y="421004"/>
                  </a:lnTo>
                  <a:lnTo>
                    <a:pt x="8881363" y="442087"/>
                  </a:lnTo>
                  <a:lnTo>
                    <a:pt x="8609456" y="458597"/>
                  </a:lnTo>
                  <a:lnTo>
                    <a:pt x="8338819" y="475741"/>
                  </a:lnTo>
                  <a:lnTo>
                    <a:pt x="8070595" y="490092"/>
                  </a:lnTo>
                  <a:lnTo>
                    <a:pt x="7804911" y="500252"/>
                  </a:lnTo>
                  <a:lnTo>
                    <a:pt x="7539100" y="509015"/>
                  </a:lnTo>
                  <a:lnTo>
                    <a:pt x="7275702" y="517398"/>
                  </a:lnTo>
                  <a:lnTo>
                    <a:pt x="7016114" y="521208"/>
                  </a:lnTo>
                  <a:lnTo>
                    <a:pt x="6756399" y="525399"/>
                  </a:lnTo>
                  <a:lnTo>
                    <a:pt x="6500367" y="527558"/>
                  </a:lnTo>
                  <a:lnTo>
                    <a:pt x="6246748" y="525399"/>
                  </a:lnTo>
                  <a:lnTo>
                    <a:pt x="5995669" y="525399"/>
                  </a:lnTo>
                  <a:lnTo>
                    <a:pt x="5747003" y="521208"/>
                  </a:lnTo>
                  <a:lnTo>
                    <a:pt x="5261736" y="509015"/>
                  </a:lnTo>
                  <a:lnTo>
                    <a:pt x="5025262" y="502285"/>
                  </a:lnTo>
                  <a:lnTo>
                    <a:pt x="4789931" y="492125"/>
                  </a:lnTo>
                  <a:lnTo>
                    <a:pt x="4558283" y="481329"/>
                  </a:lnTo>
                  <a:lnTo>
                    <a:pt x="4331588" y="471550"/>
                  </a:lnTo>
                  <a:lnTo>
                    <a:pt x="3888993" y="443864"/>
                  </a:lnTo>
                  <a:lnTo>
                    <a:pt x="3464813" y="414400"/>
                  </a:lnTo>
                  <a:lnTo>
                    <a:pt x="3057524" y="383539"/>
                  </a:lnTo>
                  <a:lnTo>
                    <a:pt x="2672333" y="349630"/>
                  </a:lnTo>
                  <a:lnTo>
                    <a:pt x="2304160" y="314198"/>
                  </a:lnTo>
                  <a:lnTo>
                    <a:pt x="1962784" y="276098"/>
                  </a:lnTo>
                  <a:lnTo>
                    <a:pt x="1642109" y="238505"/>
                  </a:lnTo>
                  <a:lnTo>
                    <a:pt x="1347088" y="201040"/>
                  </a:lnTo>
                  <a:lnTo>
                    <a:pt x="1076489" y="165735"/>
                  </a:lnTo>
                  <a:lnTo>
                    <a:pt x="836319" y="132079"/>
                  </a:lnTo>
                  <a:lnTo>
                    <a:pt x="436447" y="73533"/>
                  </a:lnTo>
                  <a:lnTo>
                    <a:pt x="282840" y="48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71" name="Google Shape;271;p20"/>
          <p:cNvSpPr txBox="1"/>
          <p:nvPr/>
        </p:nvSpPr>
        <p:spPr>
          <a:xfrm>
            <a:off x="647700" y="2867025"/>
            <a:ext cx="2533650" cy="1514475"/>
          </a:xfrm>
          <a:prstGeom prst="rect">
            <a:avLst/>
          </a:prstGeom>
          <a:solidFill>
            <a:srgbClr val="1E5154"/>
          </a:solidFill>
          <a:ln w="19050" cap="flat" cmpd="sng">
            <a:solidFill>
              <a:srgbClr val="EBEB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73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Linear regression.</a:t>
            </a:r>
            <a:endParaRPr sz="18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3438525" y="2867025"/>
            <a:ext cx="2533650" cy="1514475"/>
          </a:xfrm>
          <a:prstGeom prst="rect">
            <a:avLst/>
          </a:prstGeom>
          <a:solidFill>
            <a:srgbClr val="1E5154"/>
          </a:solidFill>
          <a:ln w="19050" cap="flat" cmpd="sng">
            <a:solidFill>
              <a:srgbClr val="EBEB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5320" marR="636270" lvl="0" indent="-19050" algn="l" rtl="0">
              <a:lnSpc>
                <a:spcPct val="109729"/>
              </a:lnSpc>
              <a:spcBef>
                <a:spcPts val="147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Non Linear regression.</a:t>
            </a:r>
            <a:endParaRPr sz="18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20"/>
          <p:cNvSpPr txBox="1"/>
          <p:nvPr/>
        </p:nvSpPr>
        <p:spPr>
          <a:xfrm>
            <a:off x="6219825" y="2867025"/>
            <a:ext cx="2533650" cy="1514475"/>
          </a:xfrm>
          <a:prstGeom prst="rect">
            <a:avLst/>
          </a:prstGeom>
          <a:solidFill>
            <a:srgbClr val="1E5154"/>
          </a:solidFill>
          <a:ln w="19050" cap="flat" cmpd="sng">
            <a:solidFill>
              <a:srgbClr val="EBEB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9494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 regression.</a:t>
            </a:r>
            <a:endParaRPr sz="18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9010650" y="2867025"/>
            <a:ext cx="2533650" cy="1514475"/>
          </a:xfrm>
          <a:prstGeom prst="rect">
            <a:avLst/>
          </a:prstGeom>
          <a:solidFill>
            <a:srgbClr val="1E5154"/>
          </a:solidFill>
          <a:ln w="19050" cap="flat" cmpd="sng">
            <a:solidFill>
              <a:srgbClr val="EBEB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751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Decision tree.</a:t>
            </a:r>
            <a:endParaRPr sz="18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647700" y="4638675"/>
            <a:ext cx="2533650" cy="1524000"/>
          </a:xfrm>
          <a:prstGeom prst="rect">
            <a:avLst/>
          </a:prstGeom>
          <a:solidFill>
            <a:srgbClr val="1E5154"/>
          </a:solidFill>
          <a:ln w="19050" cap="flat" cmpd="sng">
            <a:solidFill>
              <a:srgbClr val="EBEB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6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forest.</a:t>
            </a:r>
            <a:endParaRPr sz="18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3438525" y="4638675"/>
            <a:ext cx="2533650" cy="1524000"/>
          </a:xfrm>
          <a:prstGeom prst="rect">
            <a:avLst/>
          </a:prstGeom>
          <a:solidFill>
            <a:srgbClr val="1E5154"/>
          </a:solidFill>
          <a:ln w="19050" cap="flat" cmpd="sng">
            <a:solidFill>
              <a:srgbClr val="EBEB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" lvl="0" indent="0" algn="ctr" rtl="0">
              <a:lnSpc>
                <a:spcPct val="114864"/>
              </a:lnSpc>
              <a:spcBef>
                <a:spcPts val="1275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KNN (K</a:t>
            </a:r>
            <a:endParaRPr sz="1850">
              <a:latin typeface="Trebuchet MS"/>
              <a:ea typeface="Trebuchet MS"/>
              <a:cs typeface="Trebuchet MS"/>
              <a:sym typeface="Trebuchet MS"/>
            </a:endParaRPr>
          </a:p>
          <a:p>
            <a:pPr marL="6985" lvl="0" indent="0" algn="ctr" rtl="0">
              <a:lnSpc>
                <a:spcPct val="1148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Nearest Neighbour).</a:t>
            </a:r>
            <a:endParaRPr sz="18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6219825" y="4638675"/>
            <a:ext cx="2533650" cy="1524000"/>
          </a:xfrm>
          <a:prstGeom prst="rect">
            <a:avLst/>
          </a:prstGeom>
          <a:solidFill>
            <a:srgbClr val="1E5154"/>
          </a:solidFill>
          <a:ln w="19050" cap="flat" cmpd="sng">
            <a:solidFill>
              <a:srgbClr val="EBEB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2570" marR="213995" lvl="0" indent="257174" algn="l" rtl="0">
              <a:lnSpc>
                <a:spcPct val="109729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SVM (Support Vector Machine).</a:t>
            </a:r>
            <a:endParaRPr sz="18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9010650" y="4638675"/>
            <a:ext cx="2533650" cy="1524000"/>
          </a:xfrm>
          <a:prstGeom prst="rect">
            <a:avLst/>
          </a:prstGeom>
          <a:solidFill>
            <a:srgbClr val="1E5154"/>
          </a:solidFill>
          <a:ln w="19050" cap="flat" cmpd="sng">
            <a:solidFill>
              <a:srgbClr val="EBEB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561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Naïve bayes.</a:t>
            </a:r>
            <a:endParaRPr sz="18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2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284" name="Google Shape;284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1999" cy="6857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391775" y="0"/>
              <a:ext cx="776287" cy="121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21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8715375" y="1457325"/>
              <a:ext cx="3476625" cy="829310"/>
            </a:xfrm>
            <a:custGeom>
              <a:avLst/>
              <a:gdLst/>
              <a:ahLst/>
              <a:cxnLst/>
              <a:rect l="l" t="t" r="r" b="b"/>
              <a:pathLst>
                <a:path w="3476625" h="829310" extrusionOk="0">
                  <a:moveTo>
                    <a:pt x="3474847" y="0"/>
                  </a:moveTo>
                  <a:lnTo>
                    <a:pt x="3361435" y="38353"/>
                  </a:lnTo>
                  <a:lnTo>
                    <a:pt x="3247771" y="75946"/>
                  </a:lnTo>
                  <a:lnTo>
                    <a:pt x="3134105" y="113029"/>
                  </a:lnTo>
                  <a:lnTo>
                    <a:pt x="2905252" y="182625"/>
                  </a:lnTo>
                  <a:lnTo>
                    <a:pt x="2790698" y="216535"/>
                  </a:lnTo>
                  <a:lnTo>
                    <a:pt x="2677159" y="248285"/>
                  </a:lnTo>
                  <a:lnTo>
                    <a:pt x="2561335" y="279526"/>
                  </a:lnTo>
                  <a:lnTo>
                    <a:pt x="2446528" y="310007"/>
                  </a:lnTo>
                  <a:lnTo>
                    <a:pt x="2218435" y="367538"/>
                  </a:lnTo>
                  <a:lnTo>
                    <a:pt x="2105279" y="394715"/>
                  </a:lnTo>
                  <a:lnTo>
                    <a:pt x="1878202" y="446150"/>
                  </a:lnTo>
                  <a:lnTo>
                    <a:pt x="1766061" y="470662"/>
                  </a:lnTo>
                  <a:lnTo>
                    <a:pt x="1654936" y="493775"/>
                  </a:lnTo>
                  <a:lnTo>
                    <a:pt x="1432559" y="538352"/>
                  </a:lnTo>
                  <a:lnTo>
                    <a:pt x="1214247" y="579374"/>
                  </a:lnTo>
                  <a:lnTo>
                    <a:pt x="1106170" y="598677"/>
                  </a:lnTo>
                  <a:lnTo>
                    <a:pt x="998981" y="616712"/>
                  </a:lnTo>
                  <a:lnTo>
                    <a:pt x="893191" y="635126"/>
                  </a:lnTo>
                  <a:lnTo>
                    <a:pt x="788289" y="651763"/>
                  </a:lnTo>
                  <a:lnTo>
                    <a:pt x="482473" y="698119"/>
                  </a:lnTo>
                  <a:lnTo>
                    <a:pt x="188214" y="737997"/>
                  </a:lnTo>
                  <a:lnTo>
                    <a:pt x="0" y="760984"/>
                  </a:lnTo>
                  <a:lnTo>
                    <a:pt x="42164" y="827277"/>
                  </a:lnTo>
                  <a:lnTo>
                    <a:pt x="68566" y="828056"/>
                  </a:lnTo>
                  <a:lnTo>
                    <a:pt x="96676" y="828537"/>
                  </a:lnTo>
                  <a:lnTo>
                    <a:pt x="126449" y="828725"/>
                  </a:lnTo>
                  <a:lnTo>
                    <a:pt x="157839" y="828626"/>
                  </a:lnTo>
                  <a:lnTo>
                    <a:pt x="225290" y="827593"/>
                  </a:lnTo>
                  <a:lnTo>
                    <a:pt x="298664" y="825481"/>
                  </a:lnTo>
                  <a:lnTo>
                    <a:pt x="377597" y="822337"/>
                  </a:lnTo>
                  <a:lnTo>
                    <a:pt x="461727" y="818206"/>
                  </a:lnTo>
                  <a:lnTo>
                    <a:pt x="550689" y="813133"/>
                  </a:lnTo>
                  <a:lnTo>
                    <a:pt x="644119" y="807165"/>
                  </a:lnTo>
                  <a:lnTo>
                    <a:pt x="741655" y="800347"/>
                  </a:lnTo>
                  <a:lnTo>
                    <a:pt x="894858" y="788625"/>
                  </a:lnTo>
                  <a:lnTo>
                    <a:pt x="1055251" y="775247"/>
                  </a:lnTo>
                  <a:lnTo>
                    <a:pt x="1221606" y="760365"/>
                  </a:lnTo>
                  <a:lnTo>
                    <a:pt x="1392695" y="744135"/>
                  </a:lnTo>
                  <a:lnTo>
                    <a:pt x="1567291" y="726709"/>
                  </a:lnTo>
                  <a:lnTo>
                    <a:pt x="1744165" y="708242"/>
                  </a:lnTo>
                  <a:lnTo>
                    <a:pt x="1922091" y="688888"/>
                  </a:lnTo>
                  <a:lnTo>
                    <a:pt x="2158839" y="661966"/>
                  </a:lnTo>
                  <a:lnTo>
                    <a:pt x="2392363" y="634105"/>
                  </a:lnTo>
                  <a:lnTo>
                    <a:pt x="2619754" y="605668"/>
                  </a:lnTo>
                  <a:lnTo>
                    <a:pt x="2784521" y="584182"/>
                  </a:lnTo>
                  <a:lnTo>
                    <a:pt x="2942974" y="562731"/>
                  </a:lnTo>
                  <a:lnTo>
                    <a:pt x="3093884" y="541468"/>
                  </a:lnTo>
                  <a:lnTo>
                    <a:pt x="3236024" y="520549"/>
                  </a:lnTo>
                  <a:lnTo>
                    <a:pt x="3368167" y="500125"/>
                  </a:lnTo>
                  <a:lnTo>
                    <a:pt x="3476625" y="482091"/>
                  </a:lnTo>
                  <a:lnTo>
                    <a:pt x="3476625" y="12953"/>
                  </a:lnTo>
                  <a:lnTo>
                    <a:pt x="3474847" y="0"/>
                  </a:lnTo>
                  <a:close/>
                </a:path>
              </a:pathLst>
            </a:custGeom>
            <a:solidFill>
              <a:srgbClr val="FFFFFF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88" name="Google Shape;288;p21"/>
          <p:cNvSpPr txBox="1">
            <a:spLocks noGrp="1"/>
          </p:cNvSpPr>
          <p:nvPr>
            <p:ph type="title"/>
          </p:nvPr>
        </p:nvSpPr>
        <p:spPr>
          <a:xfrm>
            <a:off x="728344" y="653351"/>
            <a:ext cx="893826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REGRESSION:</a:t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0" y="1762125"/>
            <a:ext cx="12192000" cy="5095875"/>
          </a:xfrm>
          <a:custGeom>
            <a:avLst/>
            <a:gdLst/>
            <a:ahLst/>
            <a:cxnLst/>
            <a:rect l="l" t="t" r="r" b="b"/>
            <a:pathLst>
              <a:path w="12192000" h="5095875" extrusionOk="0">
                <a:moveTo>
                  <a:pt x="0" y="0"/>
                </a:moveTo>
                <a:lnTo>
                  <a:pt x="0" y="5095875"/>
                </a:lnTo>
                <a:lnTo>
                  <a:pt x="12192000" y="5095875"/>
                </a:lnTo>
                <a:lnTo>
                  <a:pt x="12192000" y="2162175"/>
                </a:lnTo>
                <a:lnTo>
                  <a:pt x="12191238" y="2162175"/>
                </a:lnTo>
                <a:lnTo>
                  <a:pt x="12191238" y="2412"/>
                </a:lnTo>
                <a:lnTo>
                  <a:pt x="11914505" y="54610"/>
                </a:lnTo>
                <a:lnTo>
                  <a:pt x="11639042" y="104394"/>
                </a:lnTo>
                <a:lnTo>
                  <a:pt x="11362309" y="153035"/>
                </a:lnTo>
                <a:lnTo>
                  <a:pt x="11084306" y="194817"/>
                </a:lnTo>
                <a:lnTo>
                  <a:pt x="10807573" y="236854"/>
                </a:lnTo>
                <a:lnTo>
                  <a:pt x="10529570" y="276098"/>
                </a:lnTo>
                <a:lnTo>
                  <a:pt x="10255250" y="309625"/>
                </a:lnTo>
                <a:lnTo>
                  <a:pt x="9977374" y="341502"/>
                </a:lnTo>
                <a:lnTo>
                  <a:pt x="9700641" y="370586"/>
                </a:lnTo>
                <a:lnTo>
                  <a:pt x="9428734" y="395859"/>
                </a:lnTo>
                <a:lnTo>
                  <a:pt x="9153271" y="421004"/>
                </a:lnTo>
                <a:lnTo>
                  <a:pt x="8881364" y="442087"/>
                </a:lnTo>
                <a:lnTo>
                  <a:pt x="8609457" y="458597"/>
                </a:lnTo>
                <a:lnTo>
                  <a:pt x="8338820" y="475741"/>
                </a:lnTo>
                <a:lnTo>
                  <a:pt x="8070596" y="490092"/>
                </a:lnTo>
                <a:lnTo>
                  <a:pt x="7804911" y="500252"/>
                </a:lnTo>
                <a:lnTo>
                  <a:pt x="7539101" y="509015"/>
                </a:lnTo>
                <a:lnTo>
                  <a:pt x="7275703" y="517398"/>
                </a:lnTo>
                <a:lnTo>
                  <a:pt x="7016115" y="521208"/>
                </a:lnTo>
                <a:lnTo>
                  <a:pt x="6756400" y="525399"/>
                </a:lnTo>
                <a:lnTo>
                  <a:pt x="6500368" y="527558"/>
                </a:lnTo>
                <a:lnTo>
                  <a:pt x="6246749" y="525399"/>
                </a:lnTo>
                <a:lnTo>
                  <a:pt x="5995670" y="525399"/>
                </a:lnTo>
                <a:lnTo>
                  <a:pt x="5747004" y="521208"/>
                </a:lnTo>
                <a:lnTo>
                  <a:pt x="5261737" y="509015"/>
                </a:lnTo>
                <a:lnTo>
                  <a:pt x="5025263" y="502285"/>
                </a:lnTo>
                <a:lnTo>
                  <a:pt x="4789932" y="492125"/>
                </a:lnTo>
                <a:lnTo>
                  <a:pt x="4558284" y="481329"/>
                </a:lnTo>
                <a:lnTo>
                  <a:pt x="4331589" y="471550"/>
                </a:lnTo>
                <a:lnTo>
                  <a:pt x="3888994" y="443864"/>
                </a:lnTo>
                <a:lnTo>
                  <a:pt x="3464814" y="414400"/>
                </a:lnTo>
                <a:lnTo>
                  <a:pt x="3057525" y="383539"/>
                </a:lnTo>
                <a:lnTo>
                  <a:pt x="2672334" y="349630"/>
                </a:lnTo>
                <a:lnTo>
                  <a:pt x="2304161" y="314198"/>
                </a:lnTo>
                <a:lnTo>
                  <a:pt x="1962785" y="276098"/>
                </a:lnTo>
                <a:lnTo>
                  <a:pt x="1642110" y="238505"/>
                </a:lnTo>
                <a:lnTo>
                  <a:pt x="1347089" y="201040"/>
                </a:lnTo>
                <a:lnTo>
                  <a:pt x="1076490" y="165735"/>
                </a:lnTo>
                <a:lnTo>
                  <a:pt x="836320" y="132079"/>
                </a:lnTo>
                <a:lnTo>
                  <a:pt x="436448" y="73533"/>
                </a:lnTo>
                <a:lnTo>
                  <a:pt x="282841" y="483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0" name="Google Shape;290;p21"/>
          <p:cNvSpPr txBox="1">
            <a:spLocks noGrp="1"/>
          </p:cNvSpPr>
          <p:nvPr>
            <p:ph type="body" idx="1"/>
          </p:nvPr>
        </p:nvSpPr>
        <p:spPr>
          <a:xfrm>
            <a:off x="728344" y="2574924"/>
            <a:ext cx="4948555" cy="2290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55600" marR="508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F7F7F7"/>
                </a:solidFill>
                <a:latin typeface="Lucida Sans"/>
                <a:ea typeface="Lucida Sans"/>
                <a:cs typeface="Lucida Sans"/>
                <a:sym typeface="Lucida Sans"/>
              </a:rPr>
              <a:t>▶	</a:t>
            </a:r>
            <a:r>
              <a:rPr lang="en-US"/>
              <a:t>LINEAR REGRESSION is used to predict the value of the variable based on the value of the another variable.</a:t>
            </a:r>
            <a:endParaRPr sz="1550">
              <a:latin typeface="Lucida Sans"/>
              <a:ea typeface="Lucida Sans"/>
              <a:cs typeface="Lucida Sans"/>
              <a:sym typeface="Lucida Sans"/>
            </a:endParaRPr>
          </a:p>
          <a:p>
            <a:pPr marL="355600" marR="59055" lvl="0" indent="-343535" algn="l" rtl="0">
              <a:lnSpc>
                <a:spcPct val="100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89D0D5"/>
                </a:solidFill>
                <a:latin typeface="Lucida Sans"/>
                <a:ea typeface="Lucida Sans"/>
                <a:cs typeface="Lucida Sans"/>
                <a:sym typeface="Lucida Sans"/>
              </a:rPr>
              <a:t>▶	</a:t>
            </a:r>
            <a:r>
              <a:rPr lang="en-US"/>
              <a:t>It relates two variables (X and Y) with a straight line (y = mx + b).</a:t>
            </a:r>
            <a:endParaRPr sz="155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91" name="Google Shape;291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0" y="2667000"/>
            <a:ext cx="54483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22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297" name="Google Shape;297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1999" cy="6857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391775" y="0"/>
              <a:ext cx="776287" cy="121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22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8715375" y="1457325"/>
              <a:ext cx="3476625" cy="829310"/>
            </a:xfrm>
            <a:custGeom>
              <a:avLst/>
              <a:gdLst/>
              <a:ahLst/>
              <a:cxnLst/>
              <a:rect l="l" t="t" r="r" b="b"/>
              <a:pathLst>
                <a:path w="3476625" h="829310" extrusionOk="0">
                  <a:moveTo>
                    <a:pt x="3474847" y="0"/>
                  </a:moveTo>
                  <a:lnTo>
                    <a:pt x="3361435" y="38353"/>
                  </a:lnTo>
                  <a:lnTo>
                    <a:pt x="3247771" y="75946"/>
                  </a:lnTo>
                  <a:lnTo>
                    <a:pt x="3134105" y="113029"/>
                  </a:lnTo>
                  <a:lnTo>
                    <a:pt x="2905252" y="182625"/>
                  </a:lnTo>
                  <a:lnTo>
                    <a:pt x="2790698" y="216535"/>
                  </a:lnTo>
                  <a:lnTo>
                    <a:pt x="2677159" y="248285"/>
                  </a:lnTo>
                  <a:lnTo>
                    <a:pt x="2561335" y="279526"/>
                  </a:lnTo>
                  <a:lnTo>
                    <a:pt x="2446528" y="310007"/>
                  </a:lnTo>
                  <a:lnTo>
                    <a:pt x="2218435" y="367538"/>
                  </a:lnTo>
                  <a:lnTo>
                    <a:pt x="2105279" y="394715"/>
                  </a:lnTo>
                  <a:lnTo>
                    <a:pt x="1878202" y="446150"/>
                  </a:lnTo>
                  <a:lnTo>
                    <a:pt x="1766061" y="470662"/>
                  </a:lnTo>
                  <a:lnTo>
                    <a:pt x="1654936" y="493775"/>
                  </a:lnTo>
                  <a:lnTo>
                    <a:pt x="1432559" y="538352"/>
                  </a:lnTo>
                  <a:lnTo>
                    <a:pt x="1214247" y="579374"/>
                  </a:lnTo>
                  <a:lnTo>
                    <a:pt x="1106170" y="598677"/>
                  </a:lnTo>
                  <a:lnTo>
                    <a:pt x="998981" y="616712"/>
                  </a:lnTo>
                  <a:lnTo>
                    <a:pt x="893191" y="635126"/>
                  </a:lnTo>
                  <a:lnTo>
                    <a:pt x="788289" y="651763"/>
                  </a:lnTo>
                  <a:lnTo>
                    <a:pt x="482473" y="698119"/>
                  </a:lnTo>
                  <a:lnTo>
                    <a:pt x="188214" y="737997"/>
                  </a:lnTo>
                  <a:lnTo>
                    <a:pt x="0" y="760984"/>
                  </a:lnTo>
                  <a:lnTo>
                    <a:pt x="42164" y="827277"/>
                  </a:lnTo>
                  <a:lnTo>
                    <a:pt x="68566" y="828056"/>
                  </a:lnTo>
                  <a:lnTo>
                    <a:pt x="96676" y="828537"/>
                  </a:lnTo>
                  <a:lnTo>
                    <a:pt x="126449" y="828725"/>
                  </a:lnTo>
                  <a:lnTo>
                    <a:pt x="157839" y="828626"/>
                  </a:lnTo>
                  <a:lnTo>
                    <a:pt x="225290" y="827593"/>
                  </a:lnTo>
                  <a:lnTo>
                    <a:pt x="298664" y="825481"/>
                  </a:lnTo>
                  <a:lnTo>
                    <a:pt x="377597" y="822337"/>
                  </a:lnTo>
                  <a:lnTo>
                    <a:pt x="461727" y="818206"/>
                  </a:lnTo>
                  <a:lnTo>
                    <a:pt x="550689" y="813133"/>
                  </a:lnTo>
                  <a:lnTo>
                    <a:pt x="644119" y="807165"/>
                  </a:lnTo>
                  <a:lnTo>
                    <a:pt x="741655" y="800347"/>
                  </a:lnTo>
                  <a:lnTo>
                    <a:pt x="894858" y="788625"/>
                  </a:lnTo>
                  <a:lnTo>
                    <a:pt x="1055251" y="775247"/>
                  </a:lnTo>
                  <a:lnTo>
                    <a:pt x="1221606" y="760365"/>
                  </a:lnTo>
                  <a:lnTo>
                    <a:pt x="1392695" y="744135"/>
                  </a:lnTo>
                  <a:lnTo>
                    <a:pt x="1567291" y="726709"/>
                  </a:lnTo>
                  <a:lnTo>
                    <a:pt x="1744165" y="708242"/>
                  </a:lnTo>
                  <a:lnTo>
                    <a:pt x="1922091" y="688888"/>
                  </a:lnTo>
                  <a:lnTo>
                    <a:pt x="2158839" y="661966"/>
                  </a:lnTo>
                  <a:lnTo>
                    <a:pt x="2392363" y="634105"/>
                  </a:lnTo>
                  <a:lnTo>
                    <a:pt x="2619754" y="605668"/>
                  </a:lnTo>
                  <a:lnTo>
                    <a:pt x="2784521" y="584182"/>
                  </a:lnTo>
                  <a:lnTo>
                    <a:pt x="2942974" y="562731"/>
                  </a:lnTo>
                  <a:lnTo>
                    <a:pt x="3093884" y="541468"/>
                  </a:lnTo>
                  <a:lnTo>
                    <a:pt x="3236024" y="520549"/>
                  </a:lnTo>
                  <a:lnTo>
                    <a:pt x="3368167" y="500125"/>
                  </a:lnTo>
                  <a:lnTo>
                    <a:pt x="3476625" y="482091"/>
                  </a:lnTo>
                  <a:lnTo>
                    <a:pt x="3476625" y="12953"/>
                  </a:lnTo>
                  <a:lnTo>
                    <a:pt x="3474847" y="0"/>
                  </a:lnTo>
                  <a:close/>
                </a:path>
              </a:pathLst>
            </a:custGeom>
            <a:solidFill>
              <a:srgbClr val="FFFFFF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01" name="Google Shape;301;p22"/>
          <p:cNvSpPr txBox="1">
            <a:spLocks noGrp="1"/>
          </p:cNvSpPr>
          <p:nvPr>
            <p:ph type="title"/>
          </p:nvPr>
        </p:nvSpPr>
        <p:spPr>
          <a:xfrm>
            <a:off x="728344" y="653351"/>
            <a:ext cx="893826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 LINEAR REGRESSION:</a:t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0" y="1762125"/>
            <a:ext cx="12192000" cy="5095875"/>
          </a:xfrm>
          <a:custGeom>
            <a:avLst/>
            <a:gdLst/>
            <a:ahLst/>
            <a:cxnLst/>
            <a:rect l="l" t="t" r="r" b="b"/>
            <a:pathLst>
              <a:path w="12192000" h="5095875" extrusionOk="0">
                <a:moveTo>
                  <a:pt x="0" y="0"/>
                </a:moveTo>
                <a:lnTo>
                  <a:pt x="0" y="5095875"/>
                </a:lnTo>
                <a:lnTo>
                  <a:pt x="12192000" y="5095875"/>
                </a:lnTo>
                <a:lnTo>
                  <a:pt x="12192000" y="2162175"/>
                </a:lnTo>
                <a:lnTo>
                  <a:pt x="12191238" y="2162175"/>
                </a:lnTo>
                <a:lnTo>
                  <a:pt x="12191238" y="2412"/>
                </a:lnTo>
                <a:lnTo>
                  <a:pt x="11914505" y="54610"/>
                </a:lnTo>
                <a:lnTo>
                  <a:pt x="11639042" y="104394"/>
                </a:lnTo>
                <a:lnTo>
                  <a:pt x="11362309" y="153035"/>
                </a:lnTo>
                <a:lnTo>
                  <a:pt x="11084306" y="194817"/>
                </a:lnTo>
                <a:lnTo>
                  <a:pt x="10807573" y="236854"/>
                </a:lnTo>
                <a:lnTo>
                  <a:pt x="10529570" y="276098"/>
                </a:lnTo>
                <a:lnTo>
                  <a:pt x="10255250" y="309625"/>
                </a:lnTo>
                <a:lnTo>
                  <a:pt x="9977374" y="341502"/>
                </a:lnTo>
                <a:lnTo>
                  <a:pt x="9700641" y="370586"/>
                </a:lnTo>
                <a:lnTo>
                  <a:pt x="9428734" y="395859"/>
                </a:lnTo>
                <a:lnTo>
                  <a:pt x="9153271" y="421004"/>
                </a:lnTo>
                <a:lnTo>
                  <a:pt x="8881364" y="442087"/>
                </a:lnTo>
                <a:lnTo>
                  <a:pt x="8609457" y="458597"/>
                </a:lnTo>
                <a:lnTo>
                  <a:pt x="8338820" y="475741"/>
                </a:lnTo>
                <a:lnTo>
                  <a:pt x="8070596" y="490092"/>
                </a:lnTo>
                <a:lnTo>
                  <a:pt x="7804911" y="500252"/>
                </a:lnTo>
                <a:lnTo>
                  <a:pt x="7539101" y="509015"/>
                </a:lnTo>
                <a:lnTo>
                  <a:pt x="7275703" y="517398"/>
                </a:lnTo>
                <a:lnTo>
                  <a:pt x="7016115" y="521208"/>
                </a:lnTo>
                <a:lnTo>
                  <a:pt x="6756400" y="525399"/>
                </a:lnTo>
                <a:lnTo>
                  <a:pt x="6500368" y="527558"/>
                </a:lnTo>
                <a:lnTo>
                  <a:pt x="6246749" y="525399"/>
                </a:lnTo>
                <a:lnTo>
                  <a:pt x="5995670" y="525399"/>
                </a:lnTo>
                <a:lnTo>
                  <a:pt x="5747004" y="521208"/>
                </a:lnTo>
                <a:lnTo>
                  <a:pt x="5261737" y="509015"/>
                </a:lnTo>
                <a:lnTo>
                  <a:pt x="5025263" y="502285"/>
                </a:lnTo>
                <a:lnTo>
                  <a:pt x="4789932" y="492125"/>
                </a:lnTo>
                <a:lnTo>
                  <a:pt x="4558284" y="481329"/>
                </a:lnTo>
                <a:lnTo>
                  <a:pt x="4331589" y="471550"/>
                </a:lnTo>
                <a:lnTo>
                  <a:pt x="3888994" y="443864"/>
                </a:lnTo>
                <a:lnTo>
                  <a:pt x="3464814" y="414400"/>
                </a:lnTo>
                <a:lnTo>
                  <a:pt x="3057525" y="383539"/>
                </a:lnTo>
                <a:lnTo>
                  <a:pt x="2672334" y="349630"/>
                </a:lnTo>
                <a:lnTo>
                  <a:pt x="2304161" y="314198"/>
                </a:lnTo>
                <a:lnTo>
                  <a:pt x="1962785" y="276098"/>
                </a:lnTo>
                <a:lnTo>
                  <a:pt x="1642110" y="238505"/>
                </a:lnTo>
                <a:lnTo>
                  <a:pt x="1347089" y="201040"/>
                </a:lnTo>
                <a:lnTo>
                  <a:pt x="1076490" y="165735"/>
                </a:lnTo>
                <a:lnTo>
                  <a:pt x="836320" y="132079"/>
                </a:lnTo>
                <a:lnTo>
                  <a:pt x="436448" y="73533"/>
                </a:lnTo>
                <a:lnTo>
                  <a:pt x="282841" y="483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3" name="Google Shape;303;p22"/>
          <p:cNvSpPr txBox="1">
            <a:spLocks noGrp="1"/>
          </p:cNvSpPr>
          <p:nvPr>
            <p:ph type="body" idx="1"/>
          </p:nvPr>
        </p:nvSpPr>
        <p:spPr>
          <a:xfrm>
            <a:off x="728344" y="2574924"/>
            <a:ext cx="4948555" cy="2290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55600" marR="508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F7F7F7"/>
                </a:solidFill>
                <a:latin typeface="Lucida Sans"/>
                <a:ea typeface="Lucida Sans"/>
                <a:cs typeface="Lucida Sans"/>
                <a:sym typeface="Lucida Sans"/>
              </a:rPr>
              <a:t>▶	</a:t>
            </a:r>
            <a:r>
              <a:rPr lang="en-US"/>
              <a:t>NON LINEAR REGRESSION is	a form of regression analysis in which data is fit to a model and then expressed as a mathematical function.</a:t>
            </a:r>
            <a:endParaRPr sz="1550">
              <a:latin typeface="Lucida Sans"/>
              <a:ea typeface="Lucida Sans"/>
              <a:cs typeface="Lucida Sans"/>
              <a:sym typeface="Lucida Sans"/>
            </a:endParaRPr>
          </a:p>
          <a:p>
            <a:pPr marL="355600" marR="76835" lvl="0" indent="-343535" algn="l" rtl="0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89D0D5"/>
                </a:solidFill>
                <a:latin typeface="Lucida Sans"/>
                <a:ea typeface="Lucida Sans"/>
                <a:cs typeface="Lucida Sans"/>
                <a:sym typeface="Lucida Sans"/>
              </a:rPr>
              <a:t>▶	</a:t>
            </a:r>
            <a:r>
              <a:rPr lang="en-US"/>
              <a:t>It relates the two variables in a nonlinear (curved) relationship.(such as x^2 , x^3...).</a:t>
            </a:r>
            <a:endParaRPr sz="155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04" name="Google Shape;304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0" y="2628900"/>
            <a:ext cx="54483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23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pic>
          <p:nvPicPr>
            <p:cNvPr id="310" name="Google Shape;310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1999" cy="6857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391775" y="0"/>
              <a:ext cx="776287" cy="121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23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8715375" y="1457325"/>
              <a:ext cx="3476625" cy="829310"/>
            </a:xfrm>
            <a:custGeom>
              <a:avLst/>
              <a:gdLst/>
              <a:ahLst/>
              <a:cxnLst/>
              <a:rect l="l" t="t" r="r" b="b"/>
              <a:pathLst>
                <a:path w="3476625" h="829310" extrusionOk="0">
                  <a:moveTo>
                    <a:pt x="3474847" y="0"/>
                  </a:moveTo>
                  <a:lnTo>
                    <a:pt x="3361435" y="38353"/>
                  </a:lnTo>
                  <a:lnTo>
                    <a:pt x="3247771" y="75946"/>
                  </a:lnTo>
                  <a:lnTo>
                    <a:pt x="3134105" y="113029"/>
                  </a:lnTo>
                  <a:lnTo>
                    <a:pt x="2905252" y="182625"/>
                  </a:lnTo>
                  <a:lnTo>
                    <a:pt x="2790698" y="216535"/>
                  </a:lnTo>
                  <a:lnTo>
                    <a:pt x="2677159" y="248285"/>
                  </a:lnTo>
                  <a:lnTo>
                    <a:pt x="2561335" y="279526"/>
                  </a:lnTo>
                  <a:lnTo>
                    <a:pt x="2446528" y="310007"/>
                  </a:lnTo>
                  <a:lnTo>
                    <a:pt x="2218435" y="367538"/>
                  </a:lnTo>
                  <a:lnTo>
                    <a:pt x="2105279" y="394715"/>
                  </a:lnTo>
                  <a:lnTo>
                    <a:pt x="1878202" y="446150"/>
                  </a:lnTo>
                  <a:lnTo>
                    <a:pt x="1766061" y="470662"/>
                  </a:lnTo>
                  <a:lnTo>
                    <a:pt x="1654936" y="493775"/>
                  </a:lnTo>
                  <a:lnTo>
                    <a:pt x="1432559" y="538352"/>
                  </a:lnTo>
                  <a:lnTo>
                    <a:pt x="1214247" y="579374"/>
                  </a:lnTo>
                  <a:lnTo>
                    <a:pt x="1106170" y="598677"/>
                  </a:lnTo>
                  <a:lnTo>
                    <a:pt x="998981" y="616712"/>
                  </a:lnTo>
                  <a:lnTo>
                    <a:pt x="893191" y="635126"/>
                  </a:lnTo>
                  <a:lnTo>
                    <a:pt x="788289" y="651763"/>
                  </a:lnTo>
                  <a:lnTo>
                    <a:pt x="482473" y="698119"/>
                  </a:lnTo>
                  <a:lnTo>
                    <a:pt x="188214" y="737997"/>
                  </a:lnTo>
                  <a:lnTo>
                    <a:pt x="0" y="760984"/>
                  </a:lnTo>
                  <a:lnTo>
                    <a:pt x="42164" y="827277"/>
                  </a:lnTo>
                  <a:lnTo>
                    <a:pt x="68566" y="828056"/>
                  </a:lnTo>
                  <a:lnTo>
                    <a:pt x="96676" y="828537"/>
                  </a:lnTo>
                  <a:lnTo>
                    <a:pt x="126449" y="828725"/>
                  </a:lnTo>
                  <a:lnTo>
                    <a:pt x="157839" y="828626"/>
                  </a:lnTo>
                  <a:lnTo>
                    <a:pt x="225290" y="827593"/>
                  </a:lnTo>
                  <a:lnTo>
                    <a:pt x="298664" y="825481"/>
                  </a:lnTo>
                  <a:lnTo>
                    <a:pt x="377597" y="822337"/>
                  </a:lnTo>
                  <a:lnTo>
                    <a:pt x="461727" y="818206"/>
                  </a:lnTo>
                  <a:lnTo>
                    <a:pt x="550689" y="813133"/>
                  </a:lnTo>
                  <a:lnTo>
                    <a:pt x="644119" y="807165"/>
                  </a:lnTo>
                  <a:lnTo>
                    <a:pt x="741655" y="800347"/>
                  </a:lnTo>
                  <a:lnTo>
                    <a:pt x="894858" y="788625"/>
                  </a:lnTo>
                  <a:lnTo>
                    <a:pt x="1055251" y="775247"/>
                  </a:lnTo>
                  <a:lnTo>
                    <a:pt x="1221606" y="760365"/>
                  </a:lnTo>
                  <a:lnTo>
                    <a:pt x="1392695" y="744135"/>
                  </a:lnTo>
                  <a:lnTo>
                    <a:pt x="1567291" y="726709"/>
                  </a:lnTo>
                  <a:lnTo>
                    <a:pt x="1744165" y="708242"/>
                  </a:lnTo>
                  <a:lnTo>
                    <a:pt x="1922091" y="688888"/>
                  </a:lnTo>
                  <a:lnTo>
                    <a:pt x="2158839" y="661966"/>
                  </a:lnTo>
                  <a:lnTo>
                    <a:pt x="2392363" y="634105"/>
                  </a:lnTo>
                  <a:lnTo>
                    <a:pt x="2619754" y="605668"/>
                  </a:lnTo>
                  <a:lnTo>
                    <a:pt x="2784521" y="584182"/>
                  </a:lnTo>
                  <a:lnTo>
                    <a:pt x="2942974" y="562731"/>
                  </a:lnTo>
                  <a:lnTo>
                    <a:pt x="3093884" y="541468"/>
                  </a:lnTo>
                  <a:lnTo>
                    <a:pt x="3236024" y="520549"/>
                  </a:lnTo>
                  <a:lnTo>
                    <a:pt x="3368167" y="500125"/>
                  </a:lnTo>
                  <a:lnTo>
                    <a:pt x="3476625" y="482091"/>
                  </a:lnTo>
                  <a:lnTo>
                    <a:pt x="3476625" y="12953"/>
                  </a:lnTo>
                  <a:lnTo>
                    <a:pt x="3474847" y="0"/>
                  </a:lnTo>
                  <a:close/>
                </a:path>
              </a:pathLst>
            </a:custGeom>
            <a:solidFill>
              <a:srgbClr val="FFFFFF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14" name="Google Shape;314;p23"/>
          <p:cNvSpPr txBox="1">
            <a:spLocks noGrp="1"/>
          </p:cNvSpPr>
          <p:nvPr>
            <p:ph type="title"/>
          </p:nvPr>
        </p:nvSpPr>
        <p:spPr>
          <a:xfrm>
            <a:off x="728344" y="653351"/>
            <a:ext cx="893826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LOGISTIC REGRESSION:</a:t>
            </a:r>
            <a:endParaRPr/>
          </a:p>
        </p:txBody>
      </p:sp>
      <p:sp>
        <p:nvSpPr>
          <p:cNvPr id="315" name="Google Shape;315;p23"/>
          <p:cNvSpPr/>
          <p:nvPr/>
        </p:nvSpPr>
        <p:spPr>
          <a:xfrm>
            <a:off x="0" y="1762125"/>
            <a:ext cx="12192000" cy="5095875"/>
          </a:xfrm>
          <a:custGeom>
            <a:avLst/>
            <a:gdLst/>
            <a:ahLst/>
            <a:cxnLst/>
            <a:rect l="l" t="t" r="r" b="b"/>
            <a:pathLst>
              <a:path w="12192000" h="5095875" extrusionOk="0">
                <a:moveTo>
                  <a:pt x="0" y="0"/>
                </a:moveTo>
                <a:lnTo>
                  <a:pt x="0" y="5095875"/>
                </a:lnTo>
                <a:lnTo>
                  <a:pt x="12192000" y="5095875"/>
                </a:lnTo>
                <a:lnTo>
                  <a:pt x="12192000" y="2162175"/>
                </a:lnTo>
                <a:lnTo>
                  <a:pt x="12191238" y="2162175"/>
                </a:lnTo>
                <a:lnTo>
                  <a:pt x="12191238" y="2412"/>
                </a:lnTo>
                <a:lnTo>
                  <a:pt x="11914505" y="54610"/>
                </a:lnTo>
                <a:lnTo>
                  <a:pt x="11639042" y="104394"/>
                </a:lnTo>
                <a:lnTo>
                  <a:pt x="11362309" y="153035"/>
                </a:lnTo>
                <a:lnTo>
                  <a:pt x="11084306" y="194817"/>
                </a:lnTo>
                <a:lnTo>
                  <a:pt x="10807573" y="236854"/>
                </a:lnTo>
                <a:lnTo>
                  <a:pt x="10529570" y="276098"/>
                </a:lnTo>
                <a:lnTo>
                  <a:pt x="10255250" y="309625"/>
                </a:lnTo>
                <a:lnTo>
                  <a:pt x="9977374" y="341502"/>
                </a:lnTo>
                <a:lnTo>
                  <a:pt x="9700641" y="370586"/>
                </a:lnTo>
                <a:lnTo>
                  <a:pt x="9428734" y="395859"/>
                </a:lnTo>
                <a:lnTo>
                  <a:pt x="9153271" y="421004"/>
                </a:lnTo>
                <a:lnTo>
                  <a:pt x="8881364" y="442087"/>
                </a:lnTo>
                <a:lnTo>
                  <a:pt x="8609457" y="458597"/>
                </a:lnTo>
                <a:lnTo>
                  <a:pt x="8338820" y="475741"/>
                </a:lnTo>
                <a:lnTo>
                  <a:pt x="8070596" y="490092"/>
                </a:lnTo>
                <a:lnTo>
                  <a:pt x="7804911" y="500252"/>
                </a:lnTo>
                <a:lnTo>
                  <a:pt x="7539101" y="509015"/>
                </a:lnTo>
                <a:lnTo>
                  <a:pt x="7275703" y="517398"/>
                </a:lnTo>
                <a:lnTo>
                  <a:pt x="7016115" y="521208"/>
                </a:lnTo>
                <a:lnTo>
                  <a:pt x="6756400" y="525399"/>
                </a:lnTo>
                <a:lnTo>
                  <a:pt x="6500368" y="527558"/>
                </a:lnTo>
                <a:lnTo>
                  <a:pt x="6246749" y="525399"/>
                </a:lnTo>
                <a:lnTo>
                  <a:pt x="5995670" y="525399"/>
                </a:lnTo>
                <a:lnTo>
                  <a:pt x="5747004" y="521208"/>
                </a:lnTo>
                <a:lnTo>
                  <a:pt x="5261737" y="509015"/>
                </a:lnTo>
                <a:lnTo>
                  <a:pt x="5025263" y="502285"/>
                </a:lnTo>
                <a:lnTo>
                  <a:pt x="4789932" y="492125"/>
                </a:lnTo>
                <a:lnTo>
                  <a:pt x="4558284" y="481329"/>
                </a:lnTo>
                <a:lnTo>
                  <a:pt x="4331589" y="471550"/>
                </a:lnTo>
                <a:lnTo>
                  <a:pt x="3888994" y="443864"/>
                </a:lnTo>
                <a:lnTo>
                  <a:pt x="3464814" y="414400"/>
                </a:lnTo>
                <a:lnTo>
                  <a:pt x="3057525" y="383539"/>
                </a:lnTo>
                <a:lnTo>
                  <a:pt x="2672334" y="349630"/>
                </a:lnTo>
                <a:lnTo>
                  <a:pt x="2304161" y="314198"/>
                </a:lnTo>
                <a:lnTo>
                  <a:pt x="1962785" y="276098"/>
                </a:lnTo>
                <a:lnTo>
                  <a:pt x="1642110" y="238505"/>
                </a:lnTo>
                <a:lnTo>
                  <a:pt x="1347089" y="201040"/>
                </a:lnTo>
                <a:lnTo>
                  <a:pt x="1076490" y="165735"/>
                </a:lnTo>
                <a:lnTo>
                  <a:pt x="836320" y="132079"/>
                </a:lnTo>
                <a:lnTo>
                  <a:pt x="436448" y="73533"/>
                </a:lnTo>
                <a:lnTo>
                  <a:pt x="282841" y="483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6" name="Google Shape;316;p23"/>
          <p:cNvSpPr txBox="1"/>
          <p:nvPr/>
        </p:nvSpPr>
        <p:spPr>
          <a:xfrm>
            <a:off x="728344" y="2574924"/>
            <a:ext cx="4791710" cy="155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55600" marR="508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F7F7F7"/>
                </a:solidFill>
                <a:latin typeface="Lucida Sans"/>
                <a:ea typeface="Lucida Sans"/>
                <a:cs typeface="Lucida Sans"/>
                <a:sym typeface="Lucida Sans"/>
              </a:rPr>
              <a:t>▶	</a:t>
            </a: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LOGISTIC REGRESSION estimates the probability of an event occurring, such as voted or didn't vote, yes or no, based on a given dataset of independent variables.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7" name="Google Shape;317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72250" y="2552700"/>
            <a:ext cx="4495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24"/>
          <p:cNvGrpSpPr/>
          <p:nvPr/>
        </p:nvGrpSpPr>
        <p:grpSpPr>
          <a:xfrm>
            <a:off x="0" y="0"/>
            <a:ext cx="12191999" cy="6857999"/>
            <a:chOff x="0" y="0"/>
            <a:chExt cx="12191999" cy="6857999"/>
          </a:xfrm>
        </p:grpSpPr>
        <p:sp>
          <p:nvSpPr>
            <p:cNvPr id="323" name="Google Shape;323;p24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24" name="Google Shape;324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1999" cy="6857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5" name="Google Shape;325;p24"/>
          <p:cNvSpPr txBox="1">
            <a:spLocks noGrp="1"/>
          </p:cNvSpPr>
          <p:nvPr>
            <p:ph type="title"/>
          </p:nvPr>
        </p:nvSpPr>
        <p:spPr>
          <a:xfrm>
            <a:off x="728344" y="653668"/>
            <a:ext cx="3926204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TREE:</a:t>
            </a:r>
            <a:endParaRPr/>
          </a:p>
        </p:txBody>
      </p:sp>
      <p:grpSp>
        <p:nvGrpSpPr>
          <p:cNvPr id="326" name="Google Shape;326;p24"/>
          <p:cNvGrpSpPr/>
          <p:nvPr/>
        </p:nvGrpSpPr>
        <p:grpSpPr>
          <a:xfrm>
            <a:off x="4991100" y="0"/>
            <a:ext cx="7200900" cy="6858000"/>
            <a:chOff x="4991100" y="0"/>
            <a:chExt cx="7200900" cy="6858000"/>
          </a:xfrm>
        </p:grpSpPr>
        <p:sp>
          <p:nvSpPr>
            <p:cNvPr id="327" name="Google Shape;327;p24"/>
            <p:cNvSpPr/>
            <p:nvPr/>
          </p:nvSpPr>
          <p:spPr>
            <a:xfrm>
              <a:off x="4991100" y="0"/>
              <a:ext cx="561975" cy="3705225"/>
            </a:xfrm>
            <a:custGeom>
              <a:avLst/>
              <a:gdLst/>
              <a:ahLst/>
              <a:cxnLst/>
              <a:rect l="l" t="t" r="r" b="b"/>
              <a:pathLst>
                <a:path w="561975" h="3705225" extrusionOk="0">
                  <a:moveTo>
                    <a:pt x="476123" y="0"/>
                  </a:moveTo>
                  <a:lnTo>
                    <a:pt x="0" y="0"/>
                  </a:lnTo>
                  <a:lnTo>
                    <a:pt x="28194" y="122047"/>
                  </a:lnTo>
                  <a:lnTo>
                    <a:pt x="55879" y="244475"/>
                  </a:lnTo>
                  <a:lnTo>
                    <a:pt x="82930" y="366902"/>
                  </a:lnTo>
                  <a:lnTo>
                    <a:pt x="132334" y="612901"/>
                  </a:lnTo>
                  <a:lnTo>
                    <a:pt x="156210" y="735964"/>
                  </a:lnTo>
                  <a:lnTo>
                    <a:pt x="177926" y="857758"/>
                  </a:lnTo>
                  <a:lnTo>
                    <a:pt x="199136" y="981710"/>
                  </a:lnTo>
                  <a:lnTo>
                    <a:pt x="219455" y="1104773"/>
                  </a:lnTo>
                  <a:lnTo>
                    <a:pt x="256921" y="1348739"/>
                  </a:lnTo>
                  <a:lnTo>
                    <a:pt x="274320" y="1469644"/>
                  </a:lnTo>
                  <a:lnTo>
                    <a:pt x="305815" y="1711960"/>
                  </a:lnTo>
                  <a:lnTo>
                    <a:pt x="320548" y="1831594"/>
                  </a:lnTo>
                  <a:lnTo>
                    <a:pt x="334010" y="1949830"/>
                  </a:lnTo>
                  <a:lnTo>
                    <a:pt x="359028" y="2186686"/>
                  </a:lnTo>
                  <a:lnTo>
                    <a:pt x="380873" y="2418715"/>
                  </a:lnTo>
                  <a:lnTo>
                    <a:pt x="390905" y="2533650"/>
                  </a:lnTo>
                  <a:lnTo>
                    <a:pt x="399541" y="2647441"/>
                  </a:lnTo>
                  <a:lnTo>
                    <a:pt x="408686" y="2759710"/>
                  </a:lnTo>
                  <a:lnTo>
                    <a:pt x="416178" y="2870962"/>
                  </a:lnTo>
                  <a:lnTo>
                    <a:pt x="435863" y="3194939"/>
                  </a:lnTo>
                  <a:lnTo>
                    <a:pt x="450214" y="3506342"/>
                  </a:lnTo>
                  <a:lnTo>
                    <a:pt x="456819" y="3705225"/>
                  </a:lnTo>
                  <a:lnTo>
                    <a:pt x="526288" y="3667887"/>
                  </a:lnTo>
                  <a:lnTo>
                    <a:pt x="531999" y="3613680"/>
                  </a:lnTo>
                  <a:lnTo>
                    <a:pt x="539559" y="3520330"/>
                  </a:lnTo>
                  <a:lnTo>
                    <a:pt x="543944" y="3450560"/>
                  </a:lnTo>
                  <a:lnTo>
                    <a:pt x="547821" y="3375154"/>
                  </a:lnTo>
                  <a:lnTo>
                    <a:pt x="551200" y="3294447"/>
                  </a:lnTo>
                  <a:lnTo>
                    <a:pt x="554095" y="3208777"/>
                  </a:lnTo>
                  <a:lnTo>
                    <a:pt x="556518" y="3118481"/>
                  </a:lnTo>
                  <a:lnTo>
                    <a:pt x="558481" y="3023893"/>
                  </a:lnTo>
                  <a:lnTo>
                    <a:pt x="560589" y="2874703"/>
                  </a:lnTo>
                  <a:lnTo>
                    <a:pt x="561730" y="2717752"/>
                  </a:lnTo>
                  <a:lnTo>
                    <a:pt x="561946" y="2554177"/>
                  </a:lnTo>
                  <a:lnTo>
                    <a:pt x="561278" y="2385111"/>
                  </a:lnTo>
                  <a:lnTo>
                    <a:pt x="559767" y="2211692"/>
                  </a:lnTo>
                  <a:lnTo>
                    <a:pt x="556514" y="1975658"/>
                  </a:lnTo>
                  <a:lnTo>
                    <a:pt x="551933" y="1736594"/>
                  </a:lnTo>
                  <a:lnTo>
                    <a:pt x="546123" y="1497194"/>
                  </a:lnTo>
                  <a:lnTo>
                    <a:pt x="539182" y="1260148"/>
                  </a:lnTo>
                  <a:lnTo>
                    <a:pt x="531208" y="1028150"/>
                  </a:lnTo>
                  <a:lnTo>
                    <a:pt x="522298" y="803891"/>
                  </a:lnTo>
                  <a:lnTo>
                    <a:pt x="512550" y="590064"/>
                  </a:lnTo>
                  <a:lnTo>
                    <a:pt x="504748" y="438158"/>
                  </a:lnTo>
                  <a:lnTo>
                    <a:pt x="496571" y="294770"/>
                  </a:lnTo>
                  <a:lnTo>
                    <a:pt x="488061" y="161035"/>
                  </a:lnTo>
                  <a:lnTo>
                    <a:pt x="476123" y="0"/>
                  </a:lnTo>
                  <a:close/>
                </a:path>
              </a:pathLst>
            </a:custGeom>
            <a:solidFill>
              <a:srgbClr val="FFFFFF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5210175" y="0"/>
              <a:ext cx="6981825" cy="6858000"/>
            </a:xfrm>
            <a:custGeom>
              <a:avLst/>
              <a:gdLst/>
              <a:ahLst/>
              <a:cxnLst/>
              <a:rect l="l" t="t" r="r" b="b"/>
              <a:pathLst>
                <a:path w="6981825" h="6858000" extrusionOk="0">
                  <a:moveTo>
                    <a:pt x="6981825" y="0"/>
                  </a:moveTo>
                  <a:lnTo>
                    <a:pt x="1142" y="0"/>
                  </a:lnTo>
                  <a:lnTo>
                    <a:pt x="26162" y="155701"/>
                  </a:lnTo>
                  <a:lnTo>
                    <a:pt x="50037" y="310642"/>
                  </a:lnTo>
                  <a:lnTo>
                    <a:pt x="73405" y="466344"/>
                  </a:lnTo>
                  <a:lnTo>
                    <a:pt x="113537" y="778383"/>
                  </a:lnTo>
                  <a:lnTo>
                    <a:pt x="132334" y="934720"/>
                  </a:lnTo>
                  <a:lnTo>
                    <a:pt x="148462" y="1089025"/>
                  </a:lnTo>
                  <a:lnTo>
                    <a:pt x="163829" y="1245362"/>
                  </a:lnTo>
                  <a:lnTo>
                    <a:pt x="177800" y="1401064"/>
                  </a:lnTo>
                  <a:lnTo>
                    <a:pt x="201929" y="1709039"/>
                  </a:lnTo>
                  <a:lnTo>
                    <a:pt x="211962" y="1861947"/>
                  </a:lnTo>
                  <a:lnTo>
                    <a:pt x="228091" y="2167128"/>
                  </a:lnTo>
                  <a:lnTo>
                    <a:pt x="235076" y="2318004"/>
                  </a:lnTo>
                  <a:lnTo>
                    <a:pt x="239902" y="2467483"/>
                  </a:lnTo>
                  <a:lnTo>
                    <a:pt x="248158" y="2765171"/>
                  </a:lnTo>
                  <a:lnTo>
                    <a:pt x="251967" y="3057271"/>
                  </a:lnTo>
                  <a:lnTo>
                    <a:pt x="252984" y="3201289"/>
                  </a:lnTo>
                  <a:lnTo>
                    <a:pt x="251967" y="3343910"/>
                  </a:lnTo>
                  <a:lnTo>
                    <a:pt x="251967" y="3485261"/>
                  </a:lnTo>
                  <a:lnTo>
                    <a:pt x="249936" y="3625088"/>
                  </a:lnTo>
                  <a:lnTo>
                    <a:pt x="244094" y="3898138"/>
                  </a:lnTo>
                  <a:lnTo>
                    <a:pt x="240919" y="4031106"/>
                  </a:lnTo>
                  <a:lnTo>
                    <a:pt x="236092" y="4163441"/>
                  </a:lnTo>
                  <a:lnTo>
                    <a:pt x="230886" y="4293743"/>
                  </a:lnTo>
                  <a:lnTo>
                    <a:pt x="226187" y="4421378"/>
                  </a:lnTo>
                  <a:lnTo>
                    <a:pt x="212851" y="4670298"/>
                  </a:lnTo>
                  <a:lnTo>
                    <a:pt x="198754" y="4908931"/>
                  </a:lnTo>
                  <a:lnTo>
                    <a:pt x="184023" y="5138039"/>
                  </a:lnTo>
                  <a:lnTo>
                    <a:pt x="167639" y="5354701"/>
                  </a:lnTo>
                  <a:lnTo>
                    <a:pt x="150749" y="5561838"/>
                  </a:lnTo>
                  <a:lnTo>
                    <a:pt x="132334" y="5753862"/>
                  </a:lnTo>
                  <a:lnTo>
                    <a:pt x="114426" y="5934227"/>
                  </a:lnTo>
                  <a:lnTo>
                    <a:pt x="96392" y="6100191"/>
                  </a:lnTo>
                  <a:lnTo>
                    <a:pt x="79501" y="6252438"/>
                  </a:lnTo>
                  <a:lnTo>
                    <a:pt x="63373" y="6387541"/>
                  </a:lnTo>
                  <a:lnTo>
                    <a:pt x="48005" y="6509613"/>
                  </a:lnTo>
                  <a:lnTo>
                    <a:pt x="35305" y="6612483"/>
                  </a:lnTo>
                  <a:lnTo>
                    <a:pt x="23240" y="6698894"/>
                  </a:lnTo>
                  <a:lnTo>
                    <a:pt x="0" y="6857999"/>
                  </a:lnTo>
                  <a:lnTo>
                    <a:pt x="6981825" y="6858000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29" name="Google Shape;329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96000" y="1924050"/>
              <a:ext cx="5448300" cy="300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391775" y="0"/>
              <a:ext cx="776287" cy="121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p24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32" name="Google Shape;332;p24"/>
          <p:cNvSpPr txBox="1"/>
          <p:nvPr/>
        </p:nvSpPr>
        <p:spPr>
          <a:xfrm>
            <a:off x="728344" y="2465387"/>
            <a:ext cx="3943350" cy="125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355600" marR="508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F7F7F7"/>
                </a:solidFill>
                <a:latin typeface="Lucida Sans"/>
                <a:ea typeface="Lucida Sans"/>
                <a:cs typeface="Lucida Sans"/>
                <a:sym typeface="Lucida Sans"/>
              </a:rPr>
              <a:t>▶	</a:t>
            </a:r>
            <a:r>
              <a:rPr lang="en-US" sz="2000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rPr>
              <a:t>It belongs to supervised learning algorithm and it can be used in both regression and classification.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25"/>
          <p:cNvGrpSpPr/>
          <p:nvPr/>
        </p:nvGrpSpPr>
        <p:grpSpPr>
          <a:xfrm>
            <a:off x="0" y="0"/>
            <a:ext cx="12191999" cy="6857999"/>
            <a:chOff x="0" y="0"/>
            <a:chExt cx="12191999" cy="6857999"/>
          </a:xfrm>
        </p:grpSpPr>
        <p:pic>
          <p:nvPicPr>
            <p:cNvPr id="338" name="Google Shape;338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1999" cy="6857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666999"/>
              <a:ext cx="4038599" cy="4190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2895600"/>
              <a:ext cx="1523999" cy="23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2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610600" y="1676400"/>
              <a:ext cx="2819400" cy="281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2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001000" y="0"/>
              <a:ext cx="1600200" cy="11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666999"/>
              <a:ext cx="4038599" cy="4190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2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610600" y="6095999"/>
              <a:ext cx="990600" cy="761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2895600"/>
              <a:ext cx="1523999" cy="23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2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0391775" y="0"/>
              <a:ext cx="776287" cy="121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25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48" name="Google Shape;348;p25"/>
          <p:cNvSpPr txBox="1"/>
          <p:nvPr/>
        </p:nvSpPr>
        <p:spPr>
          <a:xfrm>
            <a:off x="6767830" y="2875343"/>
            <a:ext cx="3535045" cy="185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FOREST:</a:t>
            </a:r>
            <a:endParaRPr sz="6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9" name="Google Shape;349;p2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7700" y="1609725"/>
            <a:ext cx="544830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95" name="Google Shape;95;p8"/>
          <p:cNvGrpSpPr/>
          <p:nvPr/>
        </p:nvGrpSpPr>
        <p:grpSpPr>
          <a:xfrm>
            <a:off x="0" y="2666999"/>
            <a:ext cx="4038599" cy="4190998"/>
            <a:chOff x="0" y="2666999"/>
            <a:chExt cx="4038599" cy="4190998"/>
          </a:xfrm>
        </p:grpSpPr>
        <p:pic>
          <p:nvPicPr>
            <p:cNvPr id="96" name="Google Shape;96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666999"/>
              <a:ext cx="4038599" cy="4190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895600"/>
              <a:ext cx="1523999" cy="2362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8" name="Google Shape;98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10600" y="1676400"/>
            <a:ext cx="28194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01000" y="0"/>
            <a:ext cx="16002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10600" y="6095999"/>
            <a:ext cx="990600" cy="761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8"/>
          <p:cNvGrpSpPr/>
          <p:nvPr/>
        </p:nvGrpSpPr>
        <p:grpSpPr>
          <a:xfrm>
            <a:off x="0" y="0"/>
            <a:ext cx="12191999" cy="6857998"/>
            <a:chOff x="0" y="0"/>
            <a:chExt cx="12191999" cy="6857998"/>
          </a:xfrm>
        </p:grpSpPr>
        <p:pic>
          <p:nvPicPr>
            <p:cNvPr id="102" name="Google Shape;102;p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391775" y="0"/>
              <a:ext cx="776287" cy="121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8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04" name="Google Shape;104;p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12191999" cy="68579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827087" y="1949449"/>
            <a:ext cx="3956050" cy="96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403225" marR="5080" lvl="0" indent="-391160" algn="l" rtl="0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0">
                <a:latin typeface="Arial"/>
                <a:ea typeface="Arial"/>
                <a:cs typeface="Arial"/>
                <a:sym typeface="Arial"/>
              </a:rPr>
              <a:t>WHAT IS ARTIFICIAL INTELLIGENCE?</a:t>
            </a:r>
            <a:endParaRPr sz="3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604837" y="3174618"/>
            <a:ext cx="4083050" cy="2157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250" rIns="0" bIns="0" anchor="t" anchorCtr="0">
            <a:spAutoFit/>
          </a:bodyPr>
          <a:lstStyle/>
          <a:p>
            <a:pPr marL="355600" marR="5080" lvl="0" indent="-343535" algn="l" rtl="0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Clr>
                <a:srgbClr val="89D0D5"/>
              </a:buClr>
              <a:buSzPts val="2250"/>
              <a:buFont typeface="Noto Sans Symbols"/>
              <a:buChar char="⮚"/>
            </a:pPr>
            <a:r>
              <a:rPr lang="en-US" sz="27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AI is intelligence demonstrated by the machine, where the human intelligence is put into the machine.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/>
        </p:nvSpPr>
        <p:spPr>
          <a:xfrm>
            <a:off x="8276970" y="2533268"/>
            <a:ext cx="3090545" cy="182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145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rPr>
              <a:t>KNN(K</a:t>
            </a:r>
            <a:endParaRPr sz="42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10738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rPr>
              <a:t>Nearest Neighbour):</a:t>
            </a:r>
            <a:endParaRPr sz="4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55" name="Google Shape;355;p26"/>
          <p:cNvGrpSpPr/>
          <p:nvPr/>
        </p:nvGrpSpPr>
        <p:grpSpPr>
          <a:xfrm>
            <a:off x="0" y="0"/>
            <a:ext cx="11168062" cy="6858000"/>
            <a:chOff x="0" y="0"/>
            <a:chExt cx="11168062" cy="6858000"/>
          </a:xfrm>
        </p:grpSpPr>
        <p:sp>
          <p:nvSpPr>
            <p:cNvPr id="356" name="Google Shape;356;p26"/>
            <p:cNvSpPr/>
            <p:nvPr/>
          </p:nvSpPr>
          <p:spPr>
            <a:xfrm>
              <a:off x="7467658" y="0"/>
              <a:ext cx="552450" cy="3705225"/>
            </a:xfrm>
            <a:custGeom>
              <a:avLst/>
              <a:gdLst/>
              <a:ahLst/>
              <a:cxnLst/>
              <a:rect l="l" t="t" r="r" b="b"/>
              <a:pathLst>
                <a:path w="552450" h="3705225" extrusionOk="0">
                  <a:moveTo>
                    <a:pt x="552391" y="0"/>
                  </a:moveTo>
                  <a:lnTo>
                    <a:pt x="84396" y="0"/>
                  </a:lnTo>
                  <a:lnTo>
                    <a:pt x="72712" y="161035"/>
                  </a:lnTo>
                  <a:lnTo>
                    <a:pt x="64332" y="294770"/>
                  </a:lnTo>
                  <a:lnTo>
                    <a:pt x="56282" y="438158"/>
                  </a:lnTo>
                  <a:lnTo>
                    <a:pt x="48603" y="590064"/>
                  </a:lnTo>
                  <a:lnTo>
                    <a:pt x="39010" y="803891"/>
                  </a:lnTo>
                  <a:lnTo>
                    <a:pt x="30243" y="1028150"/>
                  </a:lnTo>
                  <a:lnTo>
                    <a:pt x="22397" y="1260148"/>
                  </a:lnTo>
                  <a:lnTo>
                    <a:pt x="15569" y="1497194"/>
                  </a:lnTo>
                  <a:lnTo>
                    <a:pt x="9854" y="1736594"/>
                  </a:lnTo>
                  <a:lnTo>
                    <a:pt x="5347" y="1975658"/>
                  </a:lnTo>
                  <a:lnTo>
                    <a:pt x="2146" y="2211692"/>
                  </a:lnTo>
                  <a:lnTo>
                    <a:pt x="659" y="2385111"/>
                  </a:lnTo>
                  <a:lnTo>
                    <a:pt x="0" y="2554177"/>
                  </a:lnTo>
                  <a:lnTo>
                    <a:pt x="209" y="2717752"/>
                  </a:lnTo>
                  <a:lnTo>
                    <a:pt x="1327" y="2874703"/>
                  </a:lnTo>
                  <a:lnTo>
                    <a:pt x="3395" y="3023893"/>
                  </a:lnTo>
                  <a:lnTo>
                    <a:pt x="5320" y="3118481"/>
                  </a:lnTo>
                  <a:lnTo>
                    <a:pt x="7698" y="3208777"/>
                  </a:lnTo>
                  <a:lnTo>
                    <a:pt x="10539" y="3294447"/>
                  </a:lnTo>
                  <a:lnTo>
                    <a:pt x="13857" y="3375154"/>
                  </a:lnTo>
                  <a:lnTo>
                    <a:pt x="17662" y="3450560"/>
                  </a:lnTo>
                  <a:lnTo>
                    <a:pt x="21966" y="3520330"/>
                  </a:lnTo>
                  <a:lnTo>
                    <a:pt x="26783" y="3584127"/>
                  </a:lnTo>
                  <a:lnTo>
                    <a:pt x="32123" y="3641614"/>
                  </a:lnTo>
                  <a:lnTo>
                    <a:pt x="103319" y="3705225"/>
                  </a:lnTo>
                  <a:lnTo>
                    <a:pt x="109796" y="3506342"/>
                  </a:lnTo>
                  <a:lnTo>
                    <a:pt x="118940" y="3300476"/>
                  </a:lnTo>
                  <a:lnTo>
                    <a:pt x="123893" y="3194939"/>
                  </a:lnTo>
                  <a:lnTo>
                    <a:pt x="130116" y="3088766"/>
                  </a:lnTo>
                  <a:lnTo>
                    <a:pt x="143324" y="2870962"/>
                  </a:lnTo>
                  <a:lnTo>
                    <a:pt x="150690" y="2759710"/>
                  </a:lnTo>
                  <a:lnTo>
                    <a:pt x="159580" y="2647441"/>
                  </a:lnTo>
                  <a:lnTo>
                    <a:pt x="168089" y="2533650"/>
                  </a:lnTo>
                  <a:lnTo>
                    <a:pt x="177868" y="2418715"/>
                  </a:lnTo>
                  <a:lnTo>
                    <a:pt x="199458" y="2186686"/>
                  </a:lnTo>
                  <a:lnTo>
                    <a:pt x="224096" y="1949830"/>
                  </a:lnTo>
                  <a:lnTo>
                    <a:pt x="237304" y="1831594"/>
                  </a:lnTo>
                  <a:lnTo>
                    <a:pt x="251782" y="1711960"/>
                  </a:lnTo>
                  <a:lnTo>
                    <a:pt x="282770" y="1469644"/>
                  </a:lnTo>
                  <a:lnTo>
                    <a:pt x="299788" y="1348739"/>
                  </a:lnTo>
                  <a:lnTo>
                    <a:pt x="336618" y="1104773"/>
                  </a:lnTo>
                  <a:lnTo>
                    <a:pt x="356684" y="981710"/>
                  </a:lnTo>
                  <a:lnTo>
                    <a:pt x="377512" y="857758"/>
                  </a:lnTo>
                  <a:lnTo>
                    <a:pt x="398848" y="735964"/>
                  </a:lnTo>
                  <a:lnTo>
                    <a:pt x="422216" y="612901"/>
                  </a:lnTo>
                  <a:lnTo>
                    <a:pt x="470857" y="366902"/>
                  </a:lnTo>
                  <a:lnTo>
                    <a:pt x="497527" y="244475"/>
                  </a:lnTo>
                  <a:lnTo>
                    <a:pt x="524578" y="122047"/>
                  </a:lnTo>
                  <a:lnTo>
                    <a:pt x="552391" y="0"/>
                  </a:lnTo>
                  <a:close/>
                </a:path>
              </a:pathLst>
            </a:custGeom>
            <a:solidFill>
              <a:srgbClr val="FFFFFF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0" y="0"/>
              <a:ext cx="7810500" cy="6858000"/>
            </a:xfrm>
            <a:custGeom>
              <a:avLst/>
              <a:gdLst/>
              <a:ahLst/>
              <a:cxnLst/>
              <a:rect l="l" t="t" r="r" b="b"/>
              <a:pathLst>
                <a:path w="7810500" h="6858000" extrusionOk="0">
                  <a:moveTo>
                    <a:pt x="7809357" y="0"/>
                  </a:moveTo>
                  <a:lnTo>
                    <a:pt x="6465697" y="0"/>
                  </a:lnTo>
                  <a:lnTo>
                    <a:pt x="0" y="0"/>
                  </a:lnTo>
                  <a:lnTo>
                    <a:pt x="0" y="6857999"/>
                  </a:lnTo>
                  <a:lnTo>
                    <a:pt x="7810500" y="6857999"/>
                  </a:lnTo>
                  <a:lnTo>
                    <a:pt x="7787258" y="6698894"/>
                  </a:lnTo>
                  <a:lnTo>
                    <a:pt x="7775194" y="6612483"/>
                  </a:lnTo>
                  <a:lnTo>
                    <a:pt x="7747127" y="6387541"/>
                  </a:lnTo>
                  <a:lnTo>
                    <a:pt x="7730998" y="6252438"/>
                  </a:lnTo>
                  <a:lnTo>
                    <a:pt x="7713980" y="6100191"/>
                  </a:lnTo>
                  <a:lnTo>
                    <a:pt x="7696073" y="5934227"/>
                  </a:lnTo>
                  <a:lnTo>
                    <a:pt x="7678039" y="5753862"/>
                  </a:lnTo>
                  <a:lnTo>
                    <a:pt x="7659751" y="5561838"/>
                  </a:lnTo>
                  <a:lnTo>
                    <a:pt x="7642733" y="5354701"/>
                  </a:lnTo>
                  <a:lnTo>
                    <a:pt x="7626477" y="5138039"/>
                  </a:lnTo>
                  <a:lnTo>
                    <a:pt x="7611618" y="4908931"/>
                  </a:lnTo>
                  <a:lnTo>
                    <a:pt x="7597521" y="4670298"/>
                  </a:lnTo>
                  <a:lnTo>
                    <a:pt x="7584185" y="4421378"/>
                  </a:lnTo>
                  <a:lnTo>
                    <a:pt x="7579486" y="4293743"/>
                  </a:lnTo>
                  <a:lnTo>
                    <a:pt x="7574280" y="4163441"/>
                  </a:lnTo>
                  <a:lnTo>
                    <a:pt x="7569454" y="4031106"/>
                  </a:lnTo>
                  <a:lnTo>
                    <a:pt x="7566279" y="3898138"/>
                  </a:lnTo>
                  <a:lnTo>
                    <a:pt x="7560309" y="3625088"/>
                  </a:lnTo>
                  <a:lnTo>
                    <a:pt x="7558405" y="3485261"/>
                  </a:lnTo>
                  <a:lnTo>
                    <a:pt x="7558405" y="3343910"/>
                  </a:lnTo>
                  <a:lnTo>
                    <a:pt x="7557389" y="3201289"/>
                  </a:lnTo>
                  <a:lnTo>
                    <a:pt x="7558405" y="3057271"/>
                  </a:lnTo>
                  <a:lnTo>
                    <a:pt x="7562215" y="2765171"/>
                  </a:lnTo>
                  <a:lnTo>
                    <a:pt x="7570470" y="2467483"/>
                  </a:lnTo>
                  <a:lnTo>
                    <a:pt x="7575296" y="2318004"/>
                  </a:lnTo>
                  <a:lnTo>
                    <a:pt x="7582154" y="2167128"/>
                  </a:lnTo>
                  <a:lnTo>
                    <a:pt x="7590408" y="2014854"/>
                  </a:lnTo>
                  <a:lnTo>
                    <a:pt x="7598409" y="1861947"/>
                  </a:lnTo>
                  <a:lnTo>
                    <a:pt x="7608443" y="1709039"/>
                  </a:lnTo>
                  <a:lnTo>
                    <a:pt x="7620508" y="1553972"/>
                  </a:lnTo>
                  <a:lnTo>
                    <a:pt x="7632700" y="1401064"/>
                  </a:lnTo>
                  <a:lnTo>
                    <a:pt x="7646543" y="1245362"/>
                  </a:lnTo>
                  <a:lnTo>
                    <a:pt x="7661909" y="1089025"/>
                  </a:lnTo>
                  <a:lnTo>
                    <a:pt x="7678039" y="934720"/>
                  </a:lnTo>
                  <a:lnTo>
                    <a:pt x="7696834" y="778383"/>
                  </a:lnTo>
                  <a:lnTo>
                    <a:pt x="7737094" y="466344"/>
                  </a:lnTo>
                  <a:lnTo>
                    <a:pt x="7760461" y="310642"/>
                  </a:lnTo>
                  <a:lnTo>
                    <a:pt x="7784338" y="155701"/>
                  </a:lnTo>
                  <a:lnTo>
                    <a:pt x="7809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58" name="Google Shape;358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91775" y="0"/>
              <a:ext cx="776287" cy="121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26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60" name="Google Shape;360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47700" y="1857375"/>
              <a:ext cx="6267450" cy="3143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/>
        </p:nvSpPr>
        <p:spPr>
          <a:xfrm>
            <a:off x="8285480" y="1736724"/>
            <a:ext cx="3072130" cy="261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145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50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rPr>
              <a:t>SVM</a:t>
            </a:r>
            <a:endParaRPr sz="455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10901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4550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rPr>
              <a:t>(Support Vector Machine ):</a:t>
            </a:r>
            <a:endParaRPr sz="45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66" name="Google Shape;366;p27"/>
          <p:cNvGrpSpPr/>
          <p:nvPr/>
        </p:nvGrpSpPr>
        <p:grpSpPr>
          <a:xfrm>
            <a:off x="638175" y="0"/>
            <a:ext cx="10529887" cy="6219825"/>
            <a:chOff x="638175" y="0"/>
            <a:chExt cx="10529887" cy="6219825"/>
          </a:xfrm>
        </p:grpSpPr>
        <p:sp>
          <p:nvSpPr>
            <p:cNvPr id="367" name="Google Shape;367;p27"/>
            <p:cNvSpPr/>
            <p:nvPr/>
          </p:nvSpPr>
          <p:spPr>
            <a:xfrm>
              <a:off x="638175" y="638175"/>
              <a:ext cx="6915150" cy="5581650"/>
            </a:xfrm>
            <a:custGeom>
              <a:avLst/>
              <a:gdLst/>
              <a:ahLst/>
              <a:cxnLst/>
              <a:rect l="l" t="t" r="r" b="b"/>
              <a:pathLst>
                <a:path w="6915150" h="5581650" extrusionOk="0">
                  <a:moveTo>
                    <a:pt x="6915150" y="0"/>
                  </a:moveTo>
                  <a:lnTo>
                    <a:pt x="0" y="0"/>
                  </a:lnTo>
                  <a:lnTo>
                    <a:pt x="0" y="5581650"/>
                  </a:lnTo>
                  <a:lnTo>
                    <a:pt x="6915150" y="5581650"/>
                  </a:lnTo>
                  <a:lnTo>
                    <a:pt x="6915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68" name="Google Shape;368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91775" y="0"/>
              <a:ext cx="776287" cy="121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p27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70" name="Google Shape;370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52500" y="1790700"/>
              <a:ext cx="6276975" cy="327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/>
          <p:nvPr/>
        </p:nvSpPr>
        <p:spPr>
          <a:xfrm>
            <a:off x="8285480" y="2672651"/>
            <a:ext cx="2195830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5080" lvl="0" indent="0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rPr>
              <a:t>NAÏVE BAYES:</a:t>
            </a:r>
            <a:endParaRPr sz="5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76" name="Google Shape;376;p28"/>
          <p:cNvGrpSpPr/>
          <p:nvPr/>
        </p:nvGrpSpPr>
        <p:grpSpPr>
          <a:xfrm>
            <a:off x="638175" y="0"/>
            <a:ext cx="10529887" cy="6219825"/>
            <a:chOff x="638175" y="0"/>
            <a:chExt cx="10529887" cy="6219825"/>
          </a:xfrm>
        </p:grpSpPr>
        <p:sp>
          <p:nvSpPr>
            <p:cNvPr id="377" name="Google Shape;377;p28"/>
            <p:cNvSpPr/>
            <p:nvPr/>
          </p:nvSpPr>
          <p:spPr>
            <a:xfrm>
              <a:off x="638175" y="638175"/>
              <a:ext cx="6915150" cy="5581650"/>
            </a:xfrm>
            <a:custGeom>
              <a:avLst/>
              <a:gdLst/>
              <a:ahLst/>
              <a:cxnLst/>
              <a:rect l="l" t="t" r="r" b="b"/>
              <a:pathLst>
                <a:path w="6915150" h="5581650" extrusionOk="0">
                  <a:moveTo>
                    <a:pt x="6915150" y="0"/>
                  </a:moveTo>
                  <a:lnTo>
                    <a:pt x="0" y="0"/>
                  </a:lnTo>
                  <a:lnTo>
                    <a:pt x="0" y="5581650"/>
                  </a:lnTo>
                  <a:lnTo>
                    <a:pt x="6915150" y="5581650"/>
                  </a:lnTo>
                  <a:lnTo>
                    <a:pt x="6915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78" name="Google Shape;378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91775" y="0"/>
              <a:ext cx="776287" cy="121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8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80" name="Google Shape;380;p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52500" y="1171575"/>
              <a:ext cx="6276975" cy="4514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386" name="Google Shape;386;p29"/>
          <p:cNvGrpSpPr/>
          <p:nvPr/>
        </p:nvGrpSpPr>
        <p:grpSpPr>
          <a:xfrm>
            <a:off x="0" y="0"/>
            <a:ext cx="5200708" cy="6857999"/>
            <a:chOff x="0" y="0"/>
            <a:chExt cx="5200708" cy="6857999"/>
          </a:xfrm>
        </p:grpSpPr>
        <p:sp>
          <p:nvSpPr>
            <p:cNvPr id="387" name="Google Shape;387;p29"/>
            <p:cNvSpPr/>
            <p:nvPr/>
          </p:nvSpPr>
          <p:spPr>
            <a:xfrm>
              <a:off x="4648258" y="0"/>
              <a:ext cx="552450" cy="3705225"/>
            </a:xfrm>
            <a:custGeom>
              <a:avLst/>
              <a:gdLst/>
              <a:ahLst/>
              <a:cxnLst/>
              <a:rect l="l" t="t" r="r" b="b"/>
              <a:pathLst>
                <a:path w="552450" h="3705225" extrusionOk="0">
                  <a:moveTo>
                    <a:pt x="552391" y="0"/>
                  </a:moveTo>
                  <a:lnTo>
                    <a:pt x="84396" y="0"/>
                  </a:lnTo>
                  <a:lnTo>
                    <a:pt x="72712" y="161035"/>
                  </a:lnTo>
                  <a:lnTo>
                    <a:pt x="64332" y="294770"/>
                  </a:lnTo>
                  <a:lnTo>
                    <a:pt x="56282" y="438158"/>
                  </a:lnTo>
                  <a:lnTo>
                    <a:pt x="48603" y="590064"/>
                  </a:lnTo>
                  <a:lnTo>
                    <a:pt x="39010" y="803891"/>
                  </a:lnTo>
                  <a:lnTo>
                    <a:pt x="30243" y="1028150"/>
                  </a:lnTo>
                  <a:lnTo>
                    <a:pt x="22397" y="1260148"/>
                  </a:lnTo>
                  <a:lnTo>
                    <a:pt x="15569" y="1497194"/>
                  </a:lnTo>
                  <a:lnTo>
                    <a:pt x="9854" y="1736594"/>
                  </a:lnTo>
                  <a:lnTo>
                    <a:pt x="5347" y="1975658"/>
                  </a:lnTo>
                  <a:lnTo>
                    <a:pt x="2146" y="2211692"/>
                  </a:lnTo>
                  <a:lnTo>
                    <a:pt x="659" y="2385111"/>
                  </a:lnTo>
                  <a:lnTo>
                    <a:pt x="0" y="2554177"/>
                  </a:lnTo>
                  <a:lnTo>
                    <a:pt x="209" y="2717752"/>
                  </a:lnTo>
                  <a:lnTo>
                    <a:pt x="1327" y="2874703"/>
                  </a:lnTo>
                  <a:lnTo>
                    <a:pt x="3395" y="3023893"/>
                  </a:lnTo>
                  <a:lnTo>
                    <a:pt x="5320" y="3118481"/>
                  </a:lnTo>
                  <a:lnTo>
                    <a:pt x="7698" y="3208777"/>
                  </a:lnTo>
                  <a:lnTo>
                    <a:pt x="10539" y="3294447"/>
                  </a:lnTo>
                  <a:lnTo>
                    <a:pt x="13857" y="3375154"/>
                  </a:lnTo>
                  <a:lnTo>
                    <a:pt x="17662" y="3450560"/>
                  </a:lnTo>
                  <a:lnTo>
                    <a:pt x="21966" y="3520330"/>
                  </a:lnTo>
                  <a:lnTo>
                    <a:pt x="26783" y="3584127"/>
                  </a:lnTo>
                  <a:lnTo>
                    <a:pt x="32123" y="3641614"/>
                  </a:lnTo>
                  <a:lnTo>
                    <a:pt x="103319" y="3705225"/>
                  </a:lnTo>
                  <a:lnTo>
                    <a:pt x="109796" y="3506342"/>
                  </a:lnTo>
                  <a:lnTo>
                    <a:pt x="118940" y="3300476"/>
                  </a:lnTo>
                  <a:lnTo>
                    <a:pt x="123893" y="3194939"/>
                  </a:lnTo>
                  <a:lnTo>
                    <a:pt x="130116" y="3088766"/>
                  </a:lnTo>
                  <a:lnTo>
                    <a:pt x="143324" y="2870962"/>
                  </a:lnTo>
                  <a:lnTo>
                    <a:pt x="150690" y="2759710"/>
                  </a:lnTo>
                  <a:lnTo>
                    <a:pt x="159580" y="2647441"/>
                  </a:lnTo>
                  <a:lnTo>
                    <a:pt x="168089" y="2533650"/>
                  </a:lnTo>
                  <a:lnTo>
                    <a:pt x="177868" y="2418715"/>
                  </a:lnTo>
                  <a:lnTo>
                    <a:pt x="199458" y="2186686"/>
                  </a:lnTo>
                  <a:lnTo>
                    <a:pt x="224096" y="1949830"/>
                  </a:lnTo>
                  <a:lnTo>
                    <a:pt x="237304" y="1831594"/>
                  </a:lnTo>
                  <a:lnTo>
                    <a:pt x="251782" y="1711960"/>
                  </a:lnTo>
                  <a:lnTo>
                    <a:pt x="282770" y="1469644"/>
                  </a:lnTo>
                  <a:lnTo>
                    <a:pt x="299788" y="1348739"/>
                  </a:lnTo>
                  <a:lnTo>
                    <a:pt x="336618" y="1104773"/>
                  </a:lnTo>
                  <a:lnTo>
                    <a:pt x="356684" y="981710"/>
                  </a:lnTo>
                  <a:lnTo>
                    <a:pt x="377512" y="857758"/>
                  </a:lnTo>
                  <a:lnTo>
                    <a:pt x="398848" y="735964"/>
                  </a:lnTo>
                  <a:lnTo>
                    <a:pt x="422216" y="612901"/>
                  </a:lnTo>
                  <a:lnTo>
                    <a:pt x="470857" y="366902"/>
                  </a:lnTo>
                  <a:lnTo>
                    <a:pt x="497527" y="244475"/>
                  </a:lnTo>
                  <a:lnTo>
                    <a:pt x="524578" y="122047"/>
                  </a:lnTo>
                  <a:lnTo>
                    <a:pt x="552391" y="0"/>
                  </a:lnTo>
                  <a:close/>
                </a:path>
              </a:pathLst>
            </a:custGeom>
            <a:solidFill>
              <a:srgbClr val="1E5154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88" name="Google Shape;388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4991099" cy="6857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" name="Google Shape;389;p29"/>
          <p:cNvGrpSpPr/>
          <p:nvPr/>
        </p:nvGrpSpPr>
        <p:grpSpPr>
          <a:xfrm>
            <a:off x="10391775" y="0"/>
            <a:ext cx="776287" cy="1214374"/>
            <a:chOff x="10391775" y="0"/>
            <a:chExt cx="776287" cy="1214374"/>
          </a:xfrm>
        </p:grpSpPr>
        <p:pic>
          <p:nvPicPr>
            <p:cNvPr id="390" name="Google Shape;390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391775" y="0"/>
              <a:ext cx="776287" cy="121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1" name="Google Shape;391;p29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92" name="Google Shape;392;p29"/>
          <p:cNvSpPr txBox="1"/>
          <p:nvPr/>
        </p:nvSpPr>
        <p:spPr>
          <a:xfrm>
            <a:off x="1047114" y="1671955"/>
            <a:ext cx="3061335" cy="35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099185" marR="5080" lvl="0" indent="-89598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Arial"/>
              <a:buChar char="•"/>
            </a:pPr>
            <a:r>
              <a:rPr lang="en-US" sz="39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 FEATURES, LABELS AND MODELS IN</a:t>
            </a:r>
            <a:endParaRPr sz="39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6985" lvl="0" indent="2334895" algn="r" rtl="0">
              <a:lnSpc>
                <a:spcPct val="121282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ML WITH MATHS.</a:t>
            </a:r>
            <a:endParaRPr sz="3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3" name="Google Shape;393;p29"/>
          <p:cNvSpPr txBox="1"/>
          <p:nvPr/>
        </p:nvSpPr>
        <p:spPr>
          <a:xfrm>
            <a:off x="5287009" y="1550965"/>
            <a:ext cx="1911350" cy="262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65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F7F7F7"/>
                </a:solidFill>
                <a:latin typeface="Lucida Sans"/>
                <a:ea typeface="Lucida Sans"/>
                <a:cs typeface="Lucida Sans"/>
                <a:sym typeface="Lucida Sans"/>
              </a:rPr>
              <a:t>▶	</a:t>
            </a: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X=3 F(x)=9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89D0D5"/>
                </a:solidFill>
                <a:latin typeface="Lucida Sans"/>
                <a:ea typeface="Lucida Sans"/>
                <a:cs typeface="Lucida Sans"/>
                <a:sym typeface="Lucida Sans"/>
              </a:rPr>
              <a:t>▶	</a:t>
            </a: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X=4 F(x)=12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1055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89D0D5"/>
                </a:solidFill>
                <a:latin typeface="Lucida Sans"/>
                <a:ea typeface="Lucida Sans"/>
                <a:cs typeface="Lucida Sans"/>
                <a:sym typeface="Lucida Sans"/>
              </a:rPr>
              <a:t>▶	</a:t>
            </a: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X=5 F(x)=15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89D0D5"/>
                </a:solidFill>
                <a:latin typeface="Lucida Sans"/>
                <a:ea typeface="Lucida Sans"/>
                <a:cs typeface="Lucida Sans"/>
                <a:sym typeface="Lucida Sans"/>
              </a:rPr>
              <a:t>▶	</a:t>
            </a: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X=6 F(x)=18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89D0D5"/>
                </a:solidFill>
                <a:latin typeface="Lucida Sans"/>
                <a:ea typeface="Lucida Sans"/>
                <a:cs typeface="Lucida Sans"/>
                <a:sym typeface="Lucida Sans"/>
              </a:rPr>
              <a:t>▶	</a:t>
            </a: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What is X=8?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1055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89D0D5"/>
                </a:solidFill>
                <a:latin typeface="Lucida Sans"/>
                <a:ea typeface="Lucida Sans"/>
                <a:cs typeface="Lucida Sans"/>
                <a:sym typeface="Lucida Sans"/>
              </a:rPr>
              <a:t>▶	</a:t>
            </a: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F(x)=3x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4" name="Google Shape;394;p29"/>
          <p:cNvSpPr txBox="1"/>
          <p:nvPr/>
        </p:nvSpPr>
        <p:spPr>
          <a:xfrm>
            <a:off x="5287009" y="4565713"/>
            <a:ext cx="3917950" cy="133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89D0D5"/>
                </a:solidFill>
                <a:latin typeface="Lucida Sans"/>
                <a:ea typeface="Lucida Sans"/>
                <a:cs typeface="Lucida Sans"/>
                <a:sym typeface="Lucida Sans"/>
              </a:rPr>
              <a:t>▶	</a:t>
            </a: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Inputs are called Features.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1055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89D0D5"/>
                </a:solidFill>
                <a:latin typeface="Lucida Sans"/>
                <a:ea typeface="Lucida Sans"/>
                <a:cs typeface="Lucida Sans"/>
                <a:sym typeface="Lucida Sans"/>
              </a:rPr>
              <a:t>▶	</a:t>
            </a: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Outputs are called Labels.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89D0D5"/>
                </a:solidFill>
                <a:latin typeface="Lucida Sans"/>
                <a:ea typeface="Lucida Sans"/>
                <a:cs typeface="Lucida Sans"/>
                <a:sym typeface="Lucida Sans"/>
              </a:rPr>
              <a:t>▶	</a:t>
            </a:r>
            <a:r>
              <a:rPr lang="en-US" sz="2000">
                <a:latin typeface="Trebuchet MS"/>
                <a:ea typeface="Trebuchet MS"/>
                <a:cs typeface="Trebuchet MS"/>
                <a:sym typeface="Trebuchet MS"/>
              </a:rPr>
              <a:t>Functions are called Models.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/>
        </p:nvSpPr>
        <p:spPr>
          <a:xfrm>
            <a:off x="8276970" y="2926714"/>
            <a:ext cx="3030855" cy="142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00" rIns="0" bIns="0" anchor="t" anchorCtr="0">
            <a:spAutoFit/>
          </a:bodyPr>
          <a:lstStyle/>
          <a:p>
            <a:pPr marL="12700" marR="5080" lvl="0" indent="0" algn="l" rtl="0">
              <a:lnSpc>
                <a:spcPct val="10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50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rPr>
              <a:t>BRANCHES OF AI:</a:t>
            </a:r>
            <a:endParaRPr sz="45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2" name="Google Shape;112;p9"/>
          <p:cNvGrpSpPr/>
          <p:nvPr/>
        </p:nvGrpSpPr>
        <p:grpSpPr>
          <a:xfrm>
            <a:off x="0" y="0"/>
            <a:ext cx="11168062" cy="6858000"/>
            <a:chOff x="0" y="0"/>
            <a:chExt cx="11168062" cy="6858000"/>
          </a:xfrm>
        </p:grpSpPr>
        <p:sp>
          <p:nvSpPr>
            <p:cNvPr id="113" name="Google Shape;113;p9"/>
            <p:cNvSpPr/>
            <p:nvPr/>
          </p:nvSpPr>
          <p:spPr>
            <a:xfrm>
              <a:off x="7467658" y="0"/>
              <a:ext cx="552450" cy="3705225"/>
            </a:xfrm>
            <a:custGeom>
              <a:avLst/>
              <a:gdLst/>
              <a:ahLst/>
              <a:cxnLst/>
              <a:rect l="l" t="t" r="r" b="b"/>
              <a:pathLst>
                <a:path w="552450" h="3705225" extrusionOk="0">
                  <a:moveTo>
                    <a:pt x="552391" y="0"/>
                  </a:moveTo>
                  <a:lnTo>
                    <a:pt x="84396" y="0"/>
                  </a:lnTo>
                  <a:lnTo>
                    <a:pt x="72712" y="161035"/>
                  </a:lnTo>
                  <a:lnTo>
                    <a:pt x="64332" y="294770"/>
                  </a:lnTo>
                  <a:lnTo>
                    <a:pt x="56282" y="438158"/>
                  </a:lnTo>
                  <a:lnTo>
                    <a:pt x="48603" y="590064"/>
                  </a:lnTo>
                  <a:lnTo>
                    <a:pt x="39010" y="803891"/>
                  </a:lnTo>
                  <a:lnTo>
                    <a:pt x="30243" y="1028150"/>
                  </a:lnTo>
                  <a:lnTo>
                    <a:pt x="22397" y="1260148"/>
                  </a:lnTo>
                  <a:lnTo>
                    <a:pt x="15569" y="1497194"/>
                  </a:lnTo>
                  <a:lnTo>
                    <a:pt x="9854" y="1736594"/>
                  </a:lnTo>
                  <a:lnTo>
                    <a:pt x="5347" y="1975658"/>
                  </a:lnTo>
                  <a:lnTo>
                    <a:pt x="2146" y="2211692"/>
                  </a:lnTo>
                  <a:lnTo>
                    <a:pt x="659" y="2385111"/>
                  </a:lnTo>
                  <a:lnTo>
                    <a:pt x="0" y="2554177"/>
                  </a:lnTo>
                  <a:lnTo>
                    <a:pt x="209" y="2717752"/>
                  </a:lnTo>
                  <a:lnTo>
                    <a:pt x="1327" y="2874703"/>
                  </a:lnTo>
                  <a:lnTo>
                    <a:pt x="3395" y="3023893"/>
                  </a:lnTo>
                  <a:lnTo>
                    <a:pt x="5320" y="3118481"/>
                  </a:lnTo>
                  <a:lnTo>
                    <a:pt x="7698" y="3208777"/>
                  </a:lnTo>
                  <a:lnTo>
                    <a:pt x="10539" y="3294447"/>
                  </a:lnTo>
                  <a:lnTo>
                    <a:pt x="13857" y="3375154"/>
                  </a:lnTo>
                  <a:lnTo>
                    <a:pt x="17662" y="3450560"/>
                  </a:lnTo>
                  <a:lnTo>
                    <a:pt x="21966" y="3520330"/>
                  </a:lnTo>
                  <a:lnTo>
                    <a:pt x="26783" y="3584127"/>
                  </a:lnTo>
                  <a:lnTo>
                    <a:pt x="32123" y="3641614"/>
                  </a:lnTo>
                  <a:lnTo>
                    <a:pt x="103319" y="3705225"/>
                  </a:lnTo>
                  <a:lnTo>
                    <a:pt x="109796" y="3506342"/>
                  </a:lnTo>
                  <a:lnTo>
                    <a:pt x="118940" y="3300476"/>
                  </a:lnTo>
                  <a:lnTo>
                    <a:pt x="123893" y="3194939"/>
                  </a:lnTo>
                  <a:lnTo>
                    <a:pt x="130116" y="3088766"/>
                  </a:lnTo>
                  <a:lnTo>
                    <a:pt x="143324" y="2870962"/>
                  </a:lnTo>
                  <a:lnTo>
                    <a:pt x="150690" y="2759710"/>
                  </a:lnTo>
                  <a:lnTo>
                    <a:pt x="159580" y="2647441"/>
                  </a:lnTo>
                  <a:lnTo>
                    <a:pt x="168089" y="2533650"/>
                  </a:lnTo>
                  <a:lnTo>
                    <a:pt x="177868" y="2418715"/>
                  </a:lnTo>
                  <a:lnTo>
                    <a:pt x="199458" y="2186686"/>
                  </a:lnTo>
                  <a:lnTo>
                    <a:pt x="224096" y="1949830"/>
                  </a:lnTo>
                  <a:lnTo>
                    <a:pt x="237304" y="1831594"/>
                  </a:lnTo>
                  <a:lnTo>
                    <a:pt x="251782" y="1711960"/>
                  </a:lnTo>
                  <a:lnTo>
                    <a:pt x="282770" y="1469644"/>
                  </a:lnTo>
                  <a:lnTo>
                    <a:pt x="299788" y="1348739"/>
                  </a:lnTo>
                  <a:lnTo>
                    <a:pt x="336618" y="1104773"/>
                  </a:lnTo>
                  <a:lnTo>
                    <a:pt x="356684" y="981710"/>
                  </a:lnTo>
                  <a:lnTo>
                    <a:pt x="377512" y="857758"/>
                  </a:lnTo>
                  <a:lnTo>
                    <a:pt x="398848" y="735964"/>
                  </a:lnTo>
                  <a:lnTo>
                    <a:pt x="422216" y="612901"/>
                  </a:lnTo>
                  <a:lnTo>
                    <a:pt x="470857" y="366902"/>
                  </a:lnTo>
                  <a:lnTo>
                    <a:pt x="497527" y="244475"/>
                  </a:lnTo>
                  <a:lnTo>
                    <a:pt x="524578" y="122047"/>
                  </a:lnTo>
                  <a:lnTo>
                    <a:pt x="552391" y="0"/>
                  </a:lnTo>
                  <a:close/>
                </a:path>
              </a:pathLst>
            </a:custGeom>
            <a:solidFill>
              <a:srgbClr val="FFFFFF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0" y="0"/>
              <a:ext cx="7810500" cy="6858000"/>
            </a:xfrm>
            <a:custGeom>
              <a:avLst/>
              <a:gdLst/>
              <a:ahLst/>
              <a:cxnLst/>
              <a:rect l="l" t="t" r="r" b="b"/>
              <a:pathLst>
                <a:path w="7810500" h="6858000" extrusionOk="0">
                  <a:moveTo>
                    <a:pt x="7809357" y="0"/>
                  </a:moveTo>
                  <a:lnTo>
                    <a:pt x="6465697" y="0"/>
                  </a:lnTo>
                  <a:lnTo>
                    <a:pt x="0" y="0"/>
                  </a:lnTo>
                  <a:lnTo>
                    <a:pt x="0" y="6857999"/>
                  </a:lnTo>
                  <a:lnTo>
                    <a:pt x="7810500" y="6857999"/>
                  </a:lnTo>
                  <a:lnTo>
                    <a:pt x="7787258" y="6698894"/>
                  </a:lnTo>
                  <a:lnTo>
                    <a:pt x="7775194" y="6612483"/>
                  </a:lnTo>
                  <a:lnTo>
                    <a:pt x="7747127" y="6387541"/>
                  </a:lnTo>
                  <a:lnTo>
                    <a:pt x="7730998" y="6252438"/>
                  </a:lnTo>
                  <a:lnTo>
                    <a:pt x="7713980" y="6100191"/>
                  </a:lnTo>
                  <a:lnTo>
                    <a:pt x="7696073" y="5934227"/>
                  </a:lnTo>
                  <a:lnTo>
                    <a:pt x="7678039" y="5753862"/>
                  </a:lnTo>
                  <a:lnTo>
                    <a:pt x="7659751" y="5561838"/>
                  </a:lnTo>
                  <a:lnTo>
                    <a:pt x="7642733" y="5354701"/>
                  </a:lnTo>
                  <a:lnTo>
                    <a:pt x="7626477" y="5138039"/>
                  </a:lnTo>
                  <a:lnTo>
                    <a:pt x="7611618" y="4908931"/>
                  </a:lnTo>
                  <a:lnTo>
                    <a:pt x="7597521" y="4670298"/>
                  </a:lnTo>
                  <a:lnTo>
                    <a:pt x="7584185" y="4421378"/>
                  </a:lnTo>
                  <a:lnTo>
                    <a:pt x="7579486" y="4293743"/>
                  </a:lnTo>
                  <a:lnTo>
                    <a:pt x="7574280" y="4163441"/>
                  </a:lnTo>
                  <a:lnTo>
                    <a:pt x="7569454" y="4031106"/>
                  </a:lnTo>
                  <a:lnTo>
                    <a:pt x="7566279" y="3898138"/>
                  </a:lnTo>
                  <a:lnTo>
                    <a:pt x="7560309" y="3625088"/>
                  </a:lnTo>
                  <a:lnTo>
                    <a:pt x="7558405" y="3485261"/>
                  </a:lnTo>
                  <a:lnTo>
                    <a:pt x="7558405" y="3343910"/>
                  </a:lnTo>
                  <a:lnTo>
                    <a:pt x="7557389" y="3201289"/>
                  </a:lnTo>
                  <a:lnTo>
                    <a:pt x="7558405" y="3057271"/>
                  </a:lnTo>
                  <a:lnTo>
                    <a:pt x="7562215" y="2765171"/>
                  </a:lnTo>
                  <a:lnTo>
                    <a:pt x="7570470" y="2467483"/>
                  </a:lnTo>
                  <a:lnTo>
                    <a:pt x="7575296" y="2318004"/>
                  </a:lnTo>
                  <a:lnTo>
                    <a:pt x="7582154" y="2167128"/>
                  </a:lnTo>
                  <a:lnTo>
                    <a:pt x="7590408" y="2014854"/>
                  </a:lnTo>
                  <a:lnTo>
                    <a:pt x="7598409" y="1861947"/>
                  </a:lnTo>
                  <a:lnTo>
                    <a:pt x="7608443" y="1709039"/>
                  </a:lnTo>
                  <a:lnTo>
                    <a:pt x="7620508" y="1553972"/>
                  </a:lnTo>
                  <a:lnTo>
                    <a:pt x="7632700" y="1401064"/>
                  </a:lnTo>
                  <a:lnTo>
                    <a:pt x="7646543" y="1245362"/>
                  </a:lnTo>
                  <a:lnTo>
                    <a:pt x="7661909" y="1089025"/>
                  </a:lnTo>
                  <a:lnTo>
                    <a:pt x="7678039" y="934720"/>
                  </a:lnTo>
                  <a:lnTo>
                    <a:pt x="7696834" y="778383"/>
                  </a:lnTo>
                  <a:lnTo>
                    <a:pt x="7737094" y="466344"/>
                  </a:lnTo>
                  <a:lnTo>
                    <a:pt x="7760461" y="310642"/>
                  </a:lnTo>
                  <a:lnTo>
                    <a:pt x="7784338" y="155701"/>
                  </a:lnTo>
                  <a:lnTo>
                    <a:pt x="7809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15" name="Google Shape;115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91775" y="0"/>
              <a:ext cx="776287" cy="121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9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17" name="Google Shape;117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47700" y="1590675"/>
              <a:ext cx="6267450" cy="3676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0"/>
          <p:cNvGrpSpPr/>
          <p:nvPr/>
        </p:nvGrpSpPr>
        <p:grpSpPr>
          <a:xfrm>
            <a:off x="0" y="0"/>
            <a:ext cx="12191999" cy="6857999"/>
            <a:chOff x="0" y="0"/>
            <a:chExt cx="12191999" cy="6857999"/>
          </a:xfrm>
        </p:grpSpPr>
        <p:pic>
          <p:nvPicPr>
            <p:cNvPr id="123" name="Google Shape;123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1999" cy="6857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666999"/>
              <a:ext cx="4038599" cy="4190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2895600"/>
              <a:ext cx="1523999" cy="236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610600" y="1676400"/>
              <a:ext cx="2819400" cy="281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001000" y="0"/>
              <a:ext cx="1600200" cy="11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610600" y="6095999"/>
              <a:ext cx="990600" cy="761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0391775" y="0"/>
              <a:ext cx="776287" cy="121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0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31" name="Google Shape;131;p10"/>
          <p:cNvSpPr txBox="1">
            <a:spLocks noGrp="1"/>
          </p:cNvSpPr>
          <p:nvPr>
            <p:ph type="title"/>
          </p:nvPr>
        </p:nvSpPr>
        <p:spPr>
          <a:xfrm>
            <a:off x="728344" y="653351"/>
            <a:ext cx="893826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MACHINE LEARNING?</a:t>
            </a:r>
            <a:endParaRPr/>
          </a:p>
        </p:txBody>
      </p:sp>
      <p:sp>
        <p:nvSpPr>
          <p:cNvPr id="132" name="Google Shape;132;p10"/>
          <p:cNvSpPr txBox="1"/>
          <p:nvPr/>
        </p:nvSpPr>
        <p:spPr>
          <a:xfrm>
            <a:off x="621982" y="1440677"/>
            <a:ext cx="9473565" cy="1551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5400" rIns="0" bIns="0" anchor="t" anchorCtr="0">
            <a:sp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D0D5"/>
              </a:buClr>
              <a:buSzPts val="2250"/>
              <a:buFont typeface="Noto Sans Symbols"/>
              <a:buChar char="⮚"/>
            </a:pPr>
            <a:r>
              <a:rPr lang="en-US" sz="27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ML is making the computer to learn.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4965" marR="5080" lvl="0" indent="-342900" algn="l" rtl="0">
              <a:lnSpc>
                <a:spcPct val="100000"/>
              </a:lnSpc>
              <a:spcBef>
                <a:spcPts val="1055"/>
              </a:spcBef>
              <a:spcAft>
                <a:spcPts val="0"/>
              </a:spcAft>
              <a:buClr>
                <a:srgbClr val="89D0D5"/>
              </a:buClr>
              <a:buSzPts val="2250"/>
              <a:buFont typeface="Noto Sans Symbols"/>
              <a:buChar char="⮚"/>
            </a:pPr>
            <a:r>
              <a:rPr lang="en-US" sz="27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It is giving input and output to machine learning algorithm and it builds a model. It predicts the future.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33" name="Google Shape;133;p10"/>
          <p:cNvGrpSpPr/>
          <p:nvPr/>
        </p:nvGrpSpPr>
        <p:grpSpPr>
          <a:xfrm>
            <a:off x="581025" y="3524186"/>
            <a:ext cx="10982325" cy="2652776"/>
            <a:chOff x="581025" y="3524186"/>
            <a:chExt cx="10982325" cy="2652776"/>
          </a:xfrm>
        </p:grpSpPr>
        <p:pic>
          <p:nvPicPr>
            <p:cNvPr id="134" name="Google Shape;134;p1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81025" y="3524186"/>
              <a:ext cx="4595876" cy="2652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47700" y="3552824"/>
              <a:ext cx="4467225" cy="25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0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905500" y="3552824"/>
              <a:ext cx="5657850" cy="2524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title"/>
          </p:nvPr>
        </p:nvSpPr>
        <p:spPr>
          <a:xfrm>
            <a:off x="1183005" y="811593"/>
            <a:ext cx="5266055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MACHINE	LEARNING</a:t>
            </a:r>
            <a:endParaRPr/>
          </a:p>
        </p:txBody>
      </p:sp>
      <p:pic>
        <p:nvPicPr>
          <p:cNvPr id="142" name="Google Shape;14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575" y="2428874"/>
            <a:ext cx="10334625" cy="442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2"/>
          <p:cNvGrpSpPr/>
          <p:nvPr/>
        </p:nvGrpSpPr>
        <p:grpSpPr>
          <a:xfrm>
            <a:off x="0" y="0"/>
            <a:ext cx="12191999" cy="6857999"/>
            <a:chOff x="0" y="0"/>
            <a:chExt cx="12191999" cy="6857999"/>
          </a:xfrm>
        </p:grpSpPr>
        <p:sp>
          <p:nvSpPr>
            <p:cNvPr id="148" name="Google Shape;148;p12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49" name="Google Shape;149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1999" cy="6857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12"/>
          <p:cNvSpPr txBox="1"/>
          <p:nvPr/>
        </p:nvSpPr>
        <p:spPr>
          <a:xfrm>
            <a:off x="723265" y="3228339"/>
            <a:ext cx="2769235" cy="1004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1F1F1"/>
                </a:solidFill>
                <a:latin typeface="Arial"/>
                <a:ea typeface="Arial"/>
                <a:cs typeface="Arial"/>
                <a:sym typeface="Arial"/>
              </a:rPr>
              <a:t>METHODS OF LEARNING:-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12"/>
          <p:cNvGrpSpPr/>
          <p:nvPr/>
        </p:nvGrpSpPr>
        <p:grpSpPr>
          <a:xfrm>
            <a:off x="3943350" y="0"/>
            <a:ext cx="8248650" cy="6858000"/>
            <a:chOff x="3943350" y="0"/>
            <a:chExt cx="8248650" cy="6858000"/>
          </a:xfrm>
        </p:grpSpPr>
        <p:sp>
          <p:nvSpPr>
            <p:cNvPr id="152" name="Google Shape;152;p12"/>
            <p:cNvSpPr/>
            <p:nvPr/>
          </p:nvSpPr>
          <p:spPr>
            <a:xfrm>
              <a:off x="4162425" y="0"/>
              <a:ext cx="8029575" cy="6858000"/>
            </a:xfrm>
            <a:custGeom>
              <a:avLst/>
              <a:gdLst/>
              <a:ahLst/>
              <a:cxnLst/>
              <a:rect l="l" t="t" r="r" b="b"/>
              <a:pathLst>
                <a:path w="8029575" h="6858000" extrusionOk="0">
                  <a:moveTo>
                    <a:pt x="8029575" y="0"/>
                  </a:moveTo>
                  <a:lnTo>
                    <a:pt x="1142" y="0"/>
                  </a:lnTo>
                  <a:lnTo>
                    <a:pt x="26162" y="155701"/>
                  </a:lnTo>
                  <a:lnTo>
                    <a:pt x="50037" y="310642"/>
                  </a:lnTo>
                  <a:lnTo>
                    <a:pt x="73405" y="466344"/>
                  </a:lnTo>
                  <a:lnTo>
                    <a:pt x="113664" y="778383"/>
                  </a:lnTo>
                  <a:lnTo>
                    <a:pt x="132461" y="934720"/>
                  </a:lnTo>
                  <a:lnTo>
                    <a:pt x="148589" y="1089025"/>
                  </a:lnTo>
                  <a:lnTo>
                    <a:pt x="163829" y="1245362"/>
                  </a:lnTo>
                  <a:lnTo>
                    <a:pt x="177800" y="1401064"/>
                  </a:lnTo>
                  <a:lnTo>
                    <a:pt x="202057" y="1709039"/>
                  </a:lnTo>
                  <a:lnTo>
                    <a:pt x="212089" y="1861947"/>
                  </a:lnTo>
                  <a:lnTo>
                    <a:pt x="219963" y="2014854"/>
                  </a:lnTo>
                  <a:lnTo>
                    <a:pt x="228219" y="2167128"/>
                  </a:lnTo>
                  <a:lnTo>
                    <a:pt x="235076" y="2318004"/>
                  </a:lnTo>
                  <a:lnTo>
                    <a:pt x="240029" y="2467483"/>
                  </a:lnTo>
                  <a:lnTo>
                    <a:pt x="248285" y="2765171"/>
                  </a:lnTo>
                  <a:lnTo>
                    <a:pt x="252095" y="3057271"/>
                  </a:lnTo>
                  <a:lnTo>
                    <a:pt x="253111" y="3201289"/>
                  </a:lnTo>
                  <a:lnTo>
                    <a:pt x="252095" y="3343910"/>
                  </a:lnTo>
                  <a:lnTo>
                    <a:pt x="252095" y="3485261"/>
                  </a:lnTo>
                  <a:lnTo>
                    <a:pt x="250062" y="3625088"/>
                  </a:lnTo>
                  <a:lnTo>
                    <a:pt x="244221" y="3898138"/>
                  </a:lnTo>
                  <a:lnTo>
                    <a:pt x="241046" y="4031106"/>
                  </a:lnTo>
                  <a:lnTo>
                    <a:pt x="236092" y="4163441"/>
                  </a:lnTo>
                  <a:lnTo>
                    <a:pt x="230886" y="4293743"/>
                  </a:lnTo>
                  <a:lnTo>
                    <a:pt x="226187" y="4421378"/>
                  </a:lnTo>
                  <a:lnTo>
                    <a:pt x="212978" y="4670298"/>
                  </a:lnTo>
                  <a:lnTo>
                    <a:pt x="198882" y="4908931"/>
                  </a:lnTo>
                  <a:lnTo>
                    <a:pt x="184023" y="5138039"/>
                  </a:lnTo>
                  <a:lnTo>
                    <a:pt x="167766" y="5354701"/>
                  </a:lnTo>
                  <a:lnTo>
                    <a:pt x="150749" y="5561838"/>
                  </a:lnTo>
                  <a:lnTo>
                    <a:pt x="132461" y="5753862"/>
                  </a:lnTo>
                  <a:lnTo>
                    <a:pt x="114426" y="5934227"/>
                  </a:lnTo>
                  <a:lnTo>
                    <a:pt x="96520" y="6100191"/>
                  </a:lnTo>
                  <a:lnTo>
                    <a:pt x="79501" y="6252438"/>
                  </a:lnTo>
                  <a:lnTo>
                    <a:pt x="63373" y="6387541"/>
                  </a:lnTo>
                  <a:lnTo>
                    <a:pt x="48005" y="6509613"/>
                  </a:lnTo>
                  <a:lnTo>
                    <a:pt x="35305" y="6612483"/>
                  </a:lnTo>
                  <a:lnTo>
                    <a:pt x="23240" y="6698894"/>
                  </a:lnTo>
                  <a:lnTo>
                    <a:pt x="0" y="6857999"/>
                  </a:lnTo>
                  <a:lnTo>
                    <a:pt x="8029575" y="6857999"/>
                  </a:lnTo>
                  <a:lnTo>
                    <a:pt x="80295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3943350" y="0"/>
              <a:ext cx="561975" cy="3705225"/>
            </a:xfrm>
            <a:custGeom>
              <a:avLst/>
              <a:gdLst/>
              <a:ahLst/>
              <a:cxnLst/>
              <a:rect l="l" t="t" r="r" b="b"/>
              <a:pathLst>
                <a:path w="561975" h="3705225" extrusionOk="0">
                  <a:moveTo>
                    <a:pt x="476123" y="0"/>
                  </a:moveTo>
                  <a:lnTo>
                    <a:pt x="0" y="0"/>
                  </a:lnTo>
                  <a:lnTo>
                    <a:pt x="28194" y="122047"/>
                  </a:lnTo>
                  <a:lnTo>
                    <a:pt x="55879" y="244475"/>
                  </a:lnTo>
                  <a:lnTo>
                    <a:pt x="82930" y="366902"/>
                  </a:lnTo>
                  <a:lnTo>
                    <a:pt x="132334" y="612901"/>
                  </a:lnTo>
                  <a:lnTo>
                    <a:pt x="156210" y="735964"/>
                  </a:lnTo>
                  <a:lnTo>
                    <a:pt x="177926" y="857758"/>
                  </a:lnTo>
                  <a:lnTo>
                    <a:pt x="199136" y="981710"/>
                  </a:lnTo>
                  <a:lnTo>
                    <a:pt x="219455" y="1104773"/>
                  </a:lnTo>
                  <a:lnTo>
                    <a:pt x="256921" y="1348739"/>
                  </a:lnTo>
                  <a:lnTo>
                    <a:pt x="274320" y="1469644"/>
                  </a:lnTo>
                  <a:lnTo>
                    <a:pt x="305815" y="1711960"/>
                  </a:lnTo>
                  <a:lnTo>
                    <a:pt x="320548" y="1831594"/>
                  </a:lnTo>
                  <a:lnTo>
                    <a:pt x="334010" y="1949830"/>
                  </a:lnTo>
                  <a:lnTo>
                    <a:pt x="359028" y="2186686"/>
                  </a:lnTo>
                  <a:lnTo>
                    <a:pt x="380873" y="2418715"/>
                  </a:lnTo>
                  <a:lnTo>
                    <a:pt x="390905" y="2533650"/>
                  </a:lnTo>
                  <a:lnTo>
                    <a:pt x="399541" y="2647441"/>
                  </a:lnTo>
                  <a:lnTo>
                    <a:pt x="408686" y="2759710"/>
                  </a:lnTo>
                  <a:lnTo>
                    <a:pt x="416178" y="2870962"/>
                  </a:lnTo>
                  <a:lnTo>
                    <a:pt x="435863" y="3194939"/>
                  </a:lnTo>
                  <a:lnTo>
                    <a:pt x="450214" y="3506342"/>
                  </a:lnTo>
                  <a:lnTo>
                    <a:pt x="456819" y="3705225"/>
                  </a:lnTo>
                  <a:lnTo>
                    <a:pt x="526288" y="3667887"/>
                  </a:lnTo>
                  <a:lnTo>
                    <a:pt x="531999" y="3613680"/>
                  </a:lnTo>
                  <a:lnTo>
                    <a:pt x="539559" y="3520330"/>
                  </a:lnTo>
                  <a:lnTo>
                    <a:pt x="543944" y="3450560"/>
                  </a:lnTo>
                  <a:lnTo>
                    <a:pt x="547821" y="3375154"/>
                  </a:lnTo>
                  <a:lnTo>
                    <a:pt x="551200" y="3294447"/>
                  </a:lnTo>
                  <a:lnTo>
                    <a:pt x="554095" y="3208777"/>
                  </a:lnTo>
                  <a:lnTo>
                    <a:pt x="556518" y="3118481"/>
                  </a:lnTo>
                  <a:lnTo>
                    <a:pt x="558481" y="3023893"/>
                  </a:lnTo>
                  <a:lnTo>
                    <a:pt x="560589" y="2874703"/>
                  </a:lnTo>
                  <a:lnTo>
                    <a:pt x="561730" y="2717752"/>
                  </a:lnTo>
                  <a:lnTo>
                    <a:pt x="561946" y="2554177"/>
                  </a:lnTo>
                  <a:lnTo>
                    <a:pt x="561278" y="2385111"/>
                  </a:lnTo>
                  <a:lnTo>
                    <a:pt x="559767" y="2211692"/>
                  </a:lnTo>
                  <a:lnTo>
                    <a:pt x="556514" y="1975658"/>
                  </a:lnTo>
                  <a:lnTo>
                    <a:pt x="551933" y="1736594"/>
                  </a:lnTo>
                  <a:lnTo>
                    <a:pt x="546123" y="1497194"/>
                  </a:lnTo>
                  <a:lnTo>
                    <a:pt x="539182" y="1260148"/>
                  </a:lnTo>
                  <a:lnTo>
                    <a:pt x="531208" y="1028150"/>
                  </a:lnTo>
                  <a:lnTo>
                    <a:pt x="522298" y="803891"/>
                  </a:lnTo>
                  <a:lnTo>
                    <a:pt x="512550" y="590064"/>
                  </a:lnTo>
                  <a:lnTo>
                    <a:pt x="504748" y="438158"/>
                  </a:lnTo>
                  <a:lnTo>
                    <a:pt x="496571" y="294770"/>
                  </a:lnTo>
                  <a:lnTo>
                    <a:pt x="488061" y="161035"/>
                  </a:lnTo>
                  <a:lnTo>
                    <a:pt x="476123" y="0"/>
                  </a:lnTo>
                  <a:close/>
                </a:path>
              </a:pathLst>
            </a:custGeom>
            <a:solidFill>
              <a:srgbClr val="FFFFFF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54" name="Google Shape;154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391775" y="0"/>
              <a:ext cx="776287" cy="121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2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56" name="Google Shape;156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00625" y="1447800"/>
              <a:ext cx="6586601" cy="1528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933950" y="1714436"/>
              <a:ext cx="5700776" cy="10715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048250" y="1466850"/>
              <a:ext cx="6496050" cy="1438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5250815" y="1856486"/>
            <a:ext cx="5074920" cy="58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50">
                <a:solidFill>
                  <a:srgbClr val="FFFFFF"/>
                </a:solidFill>
              </a:rPr>
              <a:t>SUPERVISED LEARNING</a:t>
            </a:r>
            <a:endParaRPr sz="3650"/>
          </a:p>
        </p:txBody>
      </p:sp>
      <p:grpSp>
        <p:nvGrpSpPr>
          <p:cNvPr id="160" name="Google Shape;160;p12"/>
          <p:cNvGrpSpPr/>
          <p:nvPr/>
        </p:nvGrpSpPr>
        <p:grpSpPr>
          <a:xfrm>
            <a:off x="4933950" y="2990850"/>
            <a:ext cx="6653276" cy="1538224"/>
            <a:chOff x="4933950" y="2990850"/>
            <a:chExt cx="6653276" cy="1538224"/>
          </a:xfrm>
        </p:grpSpPr>
        <p:pic>
          <p:nvPicPr>
            <p:cNvPr id="161" name="Google Shape;161;p1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000625" y="2990850"/>
              <a:ext cx="6586601" cy="1538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33950" y="3257486"/>
              <a:ext cx="6348476" cy="1081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048250" y="3009900"/>
              <a:ext cx="6496050" cy="1447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" name="Google Shape;164;p12"/>
          <p:cNvSpPr txBox="1"/>
          <p:nvPr/>
        </p:nvSpPr>
        <p:spPr>
          <a:xfrm>
            <a:off x="5250815" y="3407155"/>
            <a:ext cx="5721350" cy="58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UNSUPERVISED LEARNING</a:t>
            </a:r>
            <a:endParaRPr sz="3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5" name="Google Shape;165;p12"/>
          <p:cNvGrpSpPr/>
          <p:nvPr/>
        </p:nvGrpSpPr>
        <p:grpSpPr>
          <a:xfrm>
            <a:off x="4933950" y="4543488"/>
            <a:ext cx="6653276" cy="1595374"/>
            <a:chOff x="4933950" y="4543488"/>
            <a:chExt cx="6653276" cy="1595374"/>
          </a:xfrm>
        </p:grpSpPr>
        <p:pic>
          <p:nvPicPr>
            <p:cNvPr id="166" name="Google Shape;166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000625" y="4543488"/>
              <a:ext cx="6586601" cy="1528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933950" y="4562538"/>
              <a:ext cx="4557776" cy="1576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2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048250" y="4562475"/>
              <a:ext cx="6496050" cy="1438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12"/>
          <p:cNvSpPr txBox="1"/>
          <p:nvPr/>
        </p:nvSpPr>
        <p:spPr>
          <a:xfrm>
            <a:off x="5250815" y="4705730"/>
            <a:ext cx="3779520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5550" rIns="0" bIns="0" anchor="t" anchorCtr="0">
            <a:spAutoFit/>
          </a:bodyPr>
          <a:lstStyle/>
          <a:p>
            <a:pPr marL="12700" marR="5080" lvl="0" indent="0" algn="l" rtl="0">
              <a:lnSpc>
                <a:spcPct val="109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REINFORCEMENT LEARNING</a:t>
            </a:r>
            <a:endParaRPr sz="36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3"/>
          <p:cNvGrpSpPr/>
          <p:nvPr/>
        </p:nvGrpSpPr>
        <p:grpSpPr>
          <a:xfrm>
            <a:off x="0" y="0"/>
            <a:ext cx="12191999" cy="6857999"/>
            <a:chOff x="0" y="0"/>
            <a:chExt cx="12191999" cy="6857999"/>
          </a:xfrm>
        </p:grpSpPr>
        <p:sp>
          <p:nvSpPr>
            <p:cNvPr id="175" name="Google Shape;175;p13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76" name="Google Shape;176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1999" cy="6857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728344" y="596518"/>
            <a:ext cx="3041650" cy="156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14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WHAT</a:t>
            </a:r>
            <a:endParaRPr sz="3600"/>
          </a:p>
          <a:p>
            <a:pPr marL="12700" marR="5080" lvl="0" indent="0" algn="l" rtl="0">
              <a:lnSpc>
                <a:spcPct val="108333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-US" sz="3600"/>
              <a:t>IS SUPERVISED LEARNING?</a:t>
            </a:r>
            <a:endParaRPr sz="3600"/>
          </a:p>
        </p:txBody>
      </p:sp>
      <p:grpSp>
        <p:nvGrpSpPr>
          <p:cNvPr id="178" name="Google Shape;178;p13"/>
          <p:cNvGrpSpPr/>
          <p:nvPr/>
        </p:nvGrpSpPr>
        <p:grpSpPr>
          <a:xfrm>
            <a:off x="4991100" y="0"/>
            <a:ext cx="7200900" cy="6858000"/>
            <a:chOff x="4991100" y="0"/>
            <a:chExt cx="7200900" cy="6858000"/>
          </a:xfrm>
        </p:grpSpPr>
        <p:sp>
          <p:nvSpPr>
            <p:cNvPr id="179" name="Google Shape;179;p13"/>
            <p:cNvSpPr/>
            <p:nvPr/>
          </p:nvSpPr>
          <p:spPr>
            <a:xfrm>
              <a:off x="4991100" y="0"/>
              <a:ext cx="561975" cy="3705225"/>
            </a:xfrm>
            <a:custGeom>
              <a:avLst/>
              <a:gdLst/>
              <a:ahLst/>
              <a:cxnLst/>
              <a:rect l="l" t="t" r="r" b="b"/>
              <a:pathLst>
                <a:path w="561975" h="3705225" extrusionOk="0">
                  <a:moveTo>
                    <a:pt x="476123" y="0"/>
                  </a:moveTo>
                  <a:lnTo>
                    <a:pt x="0" y="0"/>
                  </a:lnTo>
                  <a:lnTo>
                    <a:pt x="28194" y="122047"/>
                  </a:lnTo>
                  <a:lnTo>
                    <a:pt x="55879" y="244475"/>
                  </a:lnTo>
                  <a:lnTo>
                    <a:pt x="82930" y="366902"/>
                  </a:lnTo>
                  <a:lnTo>
                    <a:pt x="132334" y="612901"/>
                  </a:lnTo>
                  <a:lnTo>
                    <a:pt x="156210" y="735964"/>
                  </a:lnTo>
                  <a:lnTo>
                    <a:pt x="177926" y="857758"/>
                  </a:lnTo>
                  <a:lnTo>
                    <a:pt x="199136" y="981710"/>
                  </a:lnTo>
                  <a:lnTo>
                    <a:pt x="219455" y="1104773"/>
                  </a:lnTo>
                  <a:lnTo>
                    <a:pt x="256921" y="1348739"/>
                  </a:lnTo>
                  <a:lnTo>
                    <a:pt x="274320" y="1469644"/>
                  </a:lnTo>
                  <a:lnTo>
                    <a:pt x="305815" y="1711960"/>
                  </a:lnTo>
                  <a:lnTo>
                    <a:pt x="320548" y="1831594"/>
                  </a:lnTo>
                  <a:lnTo>
                    <a:pt x="334010" y="1949830"/>
                  </a:lnTo>
                  <a:lnTo>
                    <a:pt x="359028" y="2186686"/>
                  </a:lnTo>
                  <a:lnTo>
                    <a:pt x="380873" y="2418715"/>
                  </a:lnTo>
                  <a:lnTo>
                    <a:pt x="390905" y="2533650"/>
                  </a:lnTo>
                  <a:lnTo>
                    <a:pt x="399541" y="2647441"/>
                  </a:lnTo>
                  <a:lnTo>
                    <a:pt x="408686" y="2759710"/>
                  </a:lnTo>
                  <a:lnTo>
                    <a:pt x="416178" y="2870962"/>
                  </a:lnTo>
                  <a:lnTo>
                    <a:pt x="435863" y="3194939"/>
                  </a:lnTo>
                  <a:lnTo>
                    <a:pt x="450214" y="3506342"/>
                  </a:lnTo>
                  <a:lnTo>
                    <a:pt x="456819" y="3705225"/>
                  </a:lnTo>
                  <a:lnTo>
                    <a:pt x="526288" y="3667887"/>
                  </a:lnTo>
                  <a:lnTo>
                    <a:pt x="531999" y="3613680"/>
                  </a:lnTo>
                  <a:lnTo>
                    <a:pt x="539559" y="3520330"/>
                  </a:lnTo>
                  <a:lnTo>
                    <a:pt x="543944" y="3450560"/>
                  </a:lnTo>
                  <a:lnTo>
                    <a:pt x="547821" y="3375154"/>
                  </a:lnTo>
                  <a:lnTo>
                    <a:pt x="551200" y="3294447"/>
                  </a:lnTo>
                  <a:lnTo>
                    <a:pt x="554095" y="3208777"/>
                  </a:lnTo>
                  <a:lnTo>
                    <a:pt x="556518" y="3118481"/>
                  </a:lnTo>
                  <a:lnTo>
                    <a:pt x="558481" y="3023893"/>
                  </a:lnTo>
                  <a:lnTo>
                    <a:pt x="560589" y="2874703"/>
                  </a:lnTo>
                  <a:lnTo>
                    <a:pt x="561730" y="2717752"/>
                  </a:lnTo>
                  <a:lnTo>
                    <a:pt x="561946" y="2554177"/>
                  </a:lnTo>
                  <a:lnTo>
                    <a:pt x="561278" y="2385111"/>
                  </a:lnTo>
                  <a:lnTo>
                    <a:pt x="559767" y="2211692"/>
                  </a:lnTo>
                  <a:lnTo>
                    <a:pt x="556514" y="1975658"/>
                  </a:lnTo>
                  <a:lnTo>
                    <a:pt x="551933" y="1736594"/>
                  </a:lnTo>
                  <a:lnTo>
                    <a:pt x="546123" y="1497194"/>
                  </a:lnTo>
                  <a:lnTo>
                    <a:pt x="539182" y="1260148"/>
                  </a:lnTo>
                  <a:lnTo>
                    <a:pt x="531208" y="1028150"/>
                  </a:lnTo>
                  <a:lnTo>
                    <a:pt x="522298" y="803891"/>
                  </a:lnTo>
                  <a:lnTo>
                    <a:pt x="512550" y="590064"/>
                  </a:lnTo>
                  <a:lnTo>
                    <a:pt x="504748" y="438158"/>
                  </a:lnTo>
                  <a:lnTo>
                    <a:pt x="496571" y="294770"/>
                  </a:lnTo>
                  <a:lnTo>
                    <a:pt x="488061" y="161035"/>
                  </a:lnTo>
                  <a:lnTo>
                    <a:pt x="476123" y="0"/>
                  </a:lnTo>
                  <a:close/>
                </a:path>
              </a:pathLst>
            </a:custGeom>
            <a:solidFill>
              <a:srgbClr val="FFFFFF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5210175" y="0"/>
              <a:ext cx="6981825" cy="6858000"/>
            </a:xfrm>
            <a:custGeom>
              <a:avLst/>
              <a:gdLst/>
              <a:ahLst/>
              <a:cxnLst/>
              <a:rect l="l" t="t" r="r" b="b"/>
              <a:pathLst>
                <a:path w="6981825" h="6858000" extrusionOk="0">
                  <a:moveTo>
                    <a:pt x="6981825" y="0"/>
                  </a:moveTo>
                  <a:lnTo>
                    <a:pt x="1142" y="0"/>
                  </a:lnTo>
                  <a:lnTo>
                    <a:pt x="26162" y="155701"/>
                  </a:lnTo>
                  <a:lnTo>
                    <a:pt x="50037" y="310642"/>
                  </a:lnTo>
                  <a:lnTo>
                    <a:pt x="73405" y="466344"/>
                  </a:lnTo>
                  <a:lnTo>
                    <a:pt x="113537" y="778383"/>
                  </a:lnTo>
                  <a:lnTo>
                    <a:pt x="132334" y="934720"/>
                  </a:lnTo>
                  <a:lnTo>
                    <a:pt x="148462" y="1089025"/>
                  </a:lnTo>
                  <a:lnTo>
                    <a:pt x="163829" y="1245362"/>
                  </a:lnTo>
                  <a:lnTo>
                    <a:pt x="177800" y="1401064"/>
                  </a:lnTo>
                  <a:lnTo>
                    <a:pt x="201929" y="1709039"/>
                  </a:lnTo>
                  <a:lnTo>
                    <a:pt x="211962" y="1861947"/>
                  </a:lnTo>
                  <a:lnTo>
                    <a:pt x="228091" y="2167128"/>
                  </a:lnTo>
                  <a:lnTo>
                    <a:pt x="235076" y="2318004"/>
                  </a:lnTo>
                  <a:lnTo>
                    <a:pt x="239902" y="2467483"/>
                  </a:lnTo>
                  <a:lnTo>
                    <a:pt x="248158" y="2765171"/>
                  </a:lnTo>
                  <a:lnTo>
                    <a:pt x="251967" y="3057271"/>
                  </a:lnTo>
                  <a:lnTo>
                    <a:pt x="252984" y="3201289"/>
                  </a:lnTo>
                  <a:lnTo>
                    <a:pt x="251967" y="3343910"/>
                  </a:lnTo>
                  <a:lnTo>
                    <a:pt x="251967" y="3485261"/>
                  </a:lnTo>
                  <a:lnTo>
                    <a:pt x="249936" y="3625088"/>
                  </a:lnTo>
                  <a:lnTo>
                    <a:pt x="244094" y="3898138"/>
                  </a:lnTo>
                  <a:lnTo>
                    <a:pt x="240919" y="4031106"/>
                  </a:lnTo>
                  <a:lnTo>
                    <a:pt x="236092" y="4163441"/>
                  </a:lnTo>
                  <a:lnTo>
                    <a:pt x="230886" y="4293743"/>
                  </a:lnTo>
                  <a:lnTo>
                    <a:pt x="226187" y="4421378"/>
                  </a:lnTo>
                  <a:lnTo>
                    <a:pt x="212851" y="4670298"/>
                  </a:lnTo>
                  <a:lnTo>
                    <a:pt x="198754" y="4908931"/>
                  </a:lnTo>
                  <a:lnTo>
                    <a:pt x="184023" y="5138039"/>
                  </a:lnTo>
                  <a:lnTo>
                    <a:pt x="167639" y="5354701"/>
                  </a:lnTo>
                  <a:lnTo>
                    <a:pt x="150749" y="5561838"/>
                  </a:lnTo>
                  <a:lnTo>
                    <a:pt x="132334" y="5753862"/>
                  </a:lnTo>
                  <a:lnTo>
                    <a:pt x="114426" y="5934227"/>
                  </a:lnTo>
                  <a:lnTo>
                    <a:pt x="96392" y="6100191"/>
                  </a:lnTo>
                  <a:lnTo>
                    <a:pt x="79501" y="6252438"/>
                  </a:lnTo>
                  <a:lnTo>
                    <a:pt x="63373" y="6387541"/>
                  </a:lnTo>
                  <a:lnTo>
                    <a:pt x="48005" y="6509613"/>
                  </a:lnTo>
                  <a:lnTo>
                    <a:pt x="35305" y="6612483"/>
                  </a:lnTo>
                  <a:lnTo>
                    <a:pt x="23240" y="6698894"/>
                  </a:lnTo>
                  <a:lnTo>
                    <a:pt x="0" y="6857999"/>
                  </a:lnTo>
                  <a:lnTo>
                    <a:pt x="6981825" y="6858000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81" name="Google Shape;181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96000" y="1552575"/>
              <a:ext cx="5448300" cy="3752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391775" y="0"/>
              <a:ext cx="776287" cy="121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13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4" name="Google Shape;184;p13"/>
          <p:cNvSpPr txBox="1"/>
          <p:nvPr/>
        </p:nvSpPr>
        <p:spPr>
          <a:xfrm>
            <a:off x="728344" y="2465387"/>
            <a:ext cx="4187825" cy="346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355600" marR="546735" lvl="0" indent="-343535" algn="l" rtl="0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950"/>
              <a:buFont typeface="Noto Sans Symbols"/>
              <a:buChar char="⮚"/>
            </a:pPr>
            <a:r>
              <a:rPr lang="en-US" sz="2400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rPr>
              <a:t>Learning from others is called	SUPERVISED LEARNING.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lvl="0" indent="-343535" algn="l" rtl="0">
              <a:lnSpc>
                <a:spcPct val="119583"/>
              </a:lnSpc>
              <a:spcBef>
                <a:spcPts val="1025"/>
              </a:spcBef>
              <a:spcAft>
                <a:spcPts val="0"/>
              </a:spcAft>
              <a:buClr>
                <a:srgbClr val="F7F7F7"/>
              </a:buClr>
              <a:buSzPts val="1950"/>
              <a:buFont typeface="Noto Sans Symbols"/>
              <a:buChar char="⮚"/>
            </a:pPr>
            <a:r>
              <a:rPr lang="en-US" sz="2400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rPr>
              <a:t>Will have features and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lvl="0" indent="0" algn="l" rtl="0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rPr>
              <a:t>labels.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lvl="0" indent="-343535" algn="l" rtl="0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Clr>
                <a:srgbClr val="F7F7F7"/>
              </a:buClr>
              <a:buSzPts val="1950"/>
              <a:buFont typeface="Noto Sans Symbols"/>
              <a:buChar char="⮚"/>
            </a:pPr>
            <a:r>
              <a:rPr lang="en-US" sz="2400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two algorithms -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lvl="0" indent="-343535" algn="l" rtl="0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Clr>
                <a:srgbClr val="F7F7F7"/>
              </a:buClr>
              <a:buSzPts val="1950"/>
              <a:buFont typeface="Arial"/>
              <a:buChar char="•"/>
            </a:pPr>
            <a:r>
              <a:rPr lang="en-US" sz="2400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rPr>
              <a:t>REGRESSION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lvl="0" indent="-343535" algn="l" rtl="0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Clr>
                <a:srgbClr val="F7F7F7"/>
              </a:buClr>
              <a:buSzPts val="1950"/>
              <a:buFont typeface="Arial"/>
              <a:buChar char="•"/>
            </a:pPr>
            <a:r>
              <a:rPr lang="en-US" sz="2400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rPr>
              <a:t>CLASSIFICATION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>
            <a:spLocks noGrp="1"/>
          </p:cNvSpPr>
          <p:nvPr>
            <p:ph type="ctrTitle"/>
          </p:nvPr>
        </p:nvSpPr>
        <p:spPr>
          <a:xfrm>
            <a:off x="728344" y="596518"/>
            <a:ext cx="3212465" cy="156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025" rIns="0" bIns="0" anchor="t" anchorCtr="0">
            <a:spAutoFit/>
          </a:bodyPr>
          <a:lstStyle/>
          <a:p>
            <a:pPr marL="12700" marR="5080" lvl="0" indent="0" algn="l" rtl="0">
              <a:lnSpc>
                <a:spcPct val="108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WHAT IS UNSUPERVISED LEARNING?</a:t>
            </a:r>
            <a:endParaRPr sz="3600"/>
          </a:p>
        </p:txBody>
      </p:sp>
      <p:grpSp>
        <p:nvGrpSpPr>
          <p:cNvPr id="190" name="Google Shape;190;p14"/>
          <p:cNvGrpSpPr/>
          <p:nvPr/>
        </p:nvGrpSpPr>
        <p:grpSpPr>
          <a:xfrm>
            <a:off x="4991100" y="0"/>
            <a:ext cx="7200900" cy="6858000"/>
            <a:chOff x="4991100" y="0"/>
            <a:chExt cx="7200900" cy="6858000"/>
          </a:xfrm>
        </p:grpSpPr>
        <p:sp>
          <p:nvSpPr>
            <p:cNvPr id="191" name="Google Shape;191;p14"/>
            <p:cNvSpPr/>
            <p:nvPr/>
          </p:nvSpPr>
          <p:spPr>
            <a:xfrm>
              <a:off x="4991100" y="0"/>
              <a:ext cx="561975" cy="3705225"/>
            </a:xfrm>
            <a:custGeom>
              <a:avLst/>
              <a:gdLst/>
              <a:ahLst/>
              <a:cxnLst/>
              <a:rect l="l" t="t" r="r" b="b"/>
              <a:pathLst>
                <a:path w="561975" h="3705225" extrusionOk="0">
                  <a:moveTo>
                    <a:pt x="476123" y="0"/>
                  </a:moveTo>
                  <a:lnTo>
                    <a:pt x="0" y="0"/>
                  </a:lnTo>
                  <a:lnTo>
                    <a:pt x="28194" y="122047"/>
                  </a:lnTo>
                  <a:lnTo>
                    <a:pt x="55879" y="244475"/>
                  </a:lnTo>
                  <a:lnTo>
                    <a:pt x="82930" y="366902"/>
                  </a:lnTo>
                  <a:lnTo>
                    <a:pt x="132334" y="612901"/>
                  </a:lnTo>
                  <a:lnTo>
                    <a:pt x="156210" y="735964"/>
                  </a:lnTo>
                  <a:lnTo>
                    <a:pt x="177926" y="857758"/>
                  </a:lnTo>
                  <a:lnTo>
                    <a:pt x="199136" y="981710"/>
                  </a:lnTo>
                  <a:lnTo>
                    <a:pt x="219455" y="1104773"/>
                  </a:lnTo>
                  <a:lnTo>
                    <a:pt x="256921" y="1348739"/>
                  </a:lnTo>
                  <a:lnTo>
                    <a:pt x="274320" y="1469644"/>
                  </a:lnTo>
                  <a:lnTo>
                    <a:pt x="305815" y="1711960"/>
                  </a:lnTo>
                  <a:lnTo>
                    <a:pt x="320548" y="1831594"/>
                  </a:lnTo>
                  <a:lnTo>
                    <a:pt x="334010" y="1949830"/>
                  </a:lnTo>
                  <a:lnTo>
                    <a:pt x="359028" y="2186686"/>
                  </a:lnTo>
                  <a:lnTo>
                    <a:pt x="380873" y="2418715"/>
                  </a:lnTo>
                  <a:lnTo>
                    <a:pt x="390905" y="2533650"/>
                  </a:lnTo>
                  <a:lnTo>
                    <a:pt x="399541" y="2647441"/>
                  </a:lnTo>
                  <a:lnTo>
                    <a:pt x="408686" y="2759710"/>
                  </a:lnTo>
                  <a:lnTo>
                    <a:pt x="416178" y="2870962"/>
                  </a:lnTo>
                  <a:lnTo>
                    <a:pt x="435863" y="3194939"/>
                  </a:lnTo>
                  <a:lnTo>
                    <a:pt x="450214" y="3506342"/>
                  </a:lnTo>
                  <a:lnTo>
                    <a:pt x="456819" y="3705225"/>
                  </a:lnTo>
                  <a:lnTo>
                    <a:pt x="526288" y="3667887"/>
                  </a:lnTo>
                  <a:lnTo>
                    <a:pt x="531999" y="3613680"/>
                  </a:lnTo>
                  <a:lnTo>
                    <a:pt x="539559" y="3520330"/>
                  </a:lnTo>
                  <a:lnTo>
                    <a:pt x="543944" y="3450560"/>
                  </a:lnTo>
                  <a:lnTo>
                    <a:pt x="547821" y="3375154"/>
                  </a:lnTo>
                  <a:lnTo>
                    <a:pt x="551200" y="3294447"/>
                  </a:lnTo>
                  <a:lnTo>
                    <a:pt x="554095" y="3208777"/>
                  </a:lnTo>
                  <a:lnTo>
                    <a:pt x="556518" y="3118481"/>
                  </a:lnTo>
                  <a:lnTo>
                    <a:pt x="558481" y="3023893"/>
                  </a:lnTo>
                  <a:lnTo>
                    <a:pt x="560589" y="2874703"/>
                  </a:lnTo>
                  <a:lnTo>
                    <a:pt x="561730" y="2717752"/>
                  </a:lnTo>
                  <a:lnTo>
                    <a:pt x="561946" y="2554177"/>
                  </a:lnTo>
                  <a:lnTo>
                    <a:pt x="561278" y="2385111"/>
                  </a:lnTo>
                  <a:lnTo>
                    <a:pt x="559767" y="2211692"/>
                  </a:lnTo>
                  <a:lnTo>
                    <a:pt x="556514" y="1975658"/>
                  </a:lnTo>
                  <a:lnTo>
                    <a:pt x="551933" y="1736594"/>
                  </a:lnTo>
                  <a:lnTo>
                    <a:pt x="546123" y="1497194"/>
                  </a:lnTo>
                  <a:lnTo>
                    <a:pt x="539182" y="1260148"/>
                  </a:lnTo>
                  <a:lnTo>
                    <a:pt x="531208" y="1028150"/>
                  </a:lnTo>
                  <a:lnTo>
                    <a:pt x="522298" y="803891"/>
                  </a:lnTo>
                  <a:lnTo>
                    <a:pt x="512550" y="590064"/>
                  </a:lnTo>
                  <a:lnTo>
                    <a:pt x="504748" y="438158"/>
                  </a:lnTo>
                  <a:lnTo>
                    <a:pt x="496571" y="294770"/>
                  </a:lnTo>
                  <a:lnTo>
                    <a:pt x="488061" y="161035"/>
                  </a:lnTo>
                  <a:lnTo>
                    <a:pt x="476123" y="0"/>
                  </a:lnTo>
                  <a:close/>
                </a:path>
              </a:pathLst>
            </a:custGeom>
            <a:solidFill>
              <a:srgbClr val="FFFFFF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5210175" y="0"/>
              <a:ext cx="6981825" cy="6858000"/>
            </a:xfrm>
            <a:custGeom>
              <a:avLst/>
              <a:gdLst/>
              <a:ahLst/>
              <a:cxnLst/>
              <a:rect l="l" t="t" r="r" b="b"/>
              <a:pathLst>
                <a:path w="6981825" h="6858000" extrusionOk="0">
                  <a:moveTo>
                    <a:pt x="6981825" y="0"/>
                  </a:moveTo>
                  <a:lnTo>
                    <a:pt x="1142" y="0"/>
                  </a:lnTo>
                  <a:lnTo>
                    <a:pt x="26162" y="155701"/>
                  </a:lnTo>
                  <a:lnTo>
                    <a:pt x="50037" y="310642"/>
                  </a:lnTo>
                  <a:lnTo>
                    <a:pt x="73405" y="466344"/>
                  </a:lnTo>
                  <a:lnTo>
                    <a:pt x="113537" y="778383"/>
                  </a:lnTo>
                  <a:lnTo>
                    <a:pt x="132334" y="934720"/>
                  </a:lnTo>
                  <a:lnTo>
                    <a:pt x="148462" y="1089025"/>
                  </a:lnTo>
                  <a:lnTo>
                    <a:pt x="163829" y="1245362"/>
                  </a:lnTo>
                  <a:lnTo>
                    <a:pt x="177800" y="1401064"/>
                  </a:lnTo>
                  <a:lnTo>
                    <a:pt x="201929" y="1709039"/>
                  </a:lnTo>
                  <a:lnTo>
                    <a:pt x="211962" y="1861947"/>
                  </a:lnTo>
                  <a:lnTo>
                    <a:pt x="228091" y="2167128"/>
                  </a:lnTo>
                  <a:lnTo>
                    <a:pt x="235076" y="2318004"/>
                  </a:lnTo>
                  <a:lnTo>
                    <a:pt x="239902" y="2467483"/>
                  </a:lnTo>
                  <a:lnTo>
                    <a:pt x="248158" y="2765171"/>
                  </a:lnTo>
                  <a:lnTo>
                    <a:pt x="251967" y="3057271"/>
                  </a:lnTo>
                  <a:lnTo>
                    <a:pt x="252984" y="3201289"/>
                  </a:lnTo>
                  <a:lnTo>
                    <a:pt x="251967" y="3343910"/>
                  </a:lnTo>
                  <a:lnTo>
                    <a:pt x="251967" y="3485261"/>
                  </a:lnTo>
                  <a:lnTo>
                    <a:pt x="249936" y="3625088"/>
                  </a:lnTo>
                  <a:lnTo>
                    <a:pt x="244094" y="3898138"/>
                  </a:lnTo>
                  <a:lnTo>
                    <a:pt x="240919" y="4031106"/>
                  </a:lnTo>
                  <a:lnTo>
                    <a:pt x="236092" y="4163441"/>
                  </a:lnTo>
                  <a:lnTo>
                    <a:pt x="230886" y="4293743"/>
                  </a:lnTo>
                  <a:lnTo>
                    <a:pt x="226187" y="4421378"/>
                  </a:lnTo>
                  <a:lnTo>
                    <a:pt x="212851" y="4670298"/>
                  </a:lnTo>
                  <a:lnTo>
                    <a:pt x="198754" y="4908931"/>
                  </a:lnTo>
                  <a:lnTo>
                    <a:pt x="184023" y="5138039"/>
                  </a:lnTo>
                  <a:lnTo>
                    <a:pt x="167639" y="5354701"/>
                  </a:lnTo>
                  <a:lnTo>
                    <a:pt x="150749" y="5561838"/>
                  </a:lnTo>
                  <a:lnTo>
                    <a:pt x="132334" y="5753862"/>
                  </a:lnTo>
                  <a:lnTo>
                    <a:pt x="114426" y="5934227"/>
                  </a:lnTo>
                  <a:lnTo>
                    <a:pt x="96392" y="6100191"/>
                  </a:lnTo>
                  <a:lnTo>
                    <a:pt x="79501" y="6252438"/>
                  </a:lnTo>
                  <a:lnTo>
                    <a:pt x="63373" y="6387541"/>
                  </a:lnTo>
                  <a:lnTo>
                    <a:pt x="48005" y="6509613"/>
                  </a:lnTo>
                  <a:lnTo>
                    <a:pt x="35305" y="6612483"/>
                  </a:lnTo>
                  <a:lnTo>
                    <a:pt x="23240" y="6698894"/>
                  </a:lnTo>
                  <a:lnTo>
                    <a:pt x="0" y="6857999"/>
                  </a:lnTo>
                  <a:lnTo>
                    <a:pt x="6981825" y="6858000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93" name="Google Shape;193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96000" y="1438275"/>
              <a:ext cx="5448300" cy="3981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391775" y="0"/>
              <a:ext cx="776287" cy="121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14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96" name="Google Shape;196;p14"/>
          <p:cNvSpPr txBox="1"/>
          <p:nvPr/>
        </p:nvSpPr>
        <p:spPr>
          <a:xfrm>
            <a:off x="181610" y="2474594"/>
            <a:ext cx="4493895" cy="129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354965" marR="5080" lvl="0" indent="-342900" algn="l" rtl="0">
              <a:lnSpc>
                <a:spcPct val="101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7F7F7"/>
                </a:solidFill>
                <a:latin typeface="Lucida Sans"/>
                <a:ea typeface="Lucida Sans"/>
                <a:cs typeface="Lucida Sans"/>
                <a:sym typeface="Lucida Sans"/>
              </a:rPr>
              <a:t>▶ </a:t>
            </a:r>
            <a:r>
              <a:rPr lang="en-US" sz="2750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rPr>
              <a:t>Learning on our own is called as UNSUPERVISED LEARNING.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5"/>
          <p:cNvGrpSpPr/>
          <p:nvPr/>
        </p:nvGrpSpPr>
        <p:grpSpPr>
          <a:xfrm>
            <a:off x="0" y="0"/>
            <a:ext cx="12191999" cy="6857999"/>
            <a:chOff x="0" y="0"/>
            <a:chExt cx="12191999" cy="6857999"/>
          </a:xfrm>
        </p:grpSpPr>
        <p:sp>
          <p:nvSpPr>
            <p:cNvPr id="202" name="Google Shape;202;p15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203" name="Google Shape;203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1999" cy="6857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728344" y="615315"/>
            <a:ext cx="3794760" cy="122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875" rIns="0" bIns="0" anchor="t" anchorCtr="0">
            <a:spAutoFit/>
          </a:bodyPr>
          <a:lstStyle/>
          <a:p>
            <a:pPr marL="12700" marR="5080" lvl="0" indent="0" algn="l" rtl="0">
              <a:lnSpc>
                <a:spcPct val="92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/>
              <a:t>WHAT IS REINFORCEMENT LEAR NING?</a:t>
            </a:r>
            <a:endParaRPr sz="2750"/>
          </a:p>
        </p:txBody>
      </p:sp>
      <p:grpSp>
        <p:nvGrpSpPr>
          <p:cNvPr id="205" name="Google Shape;205;p15"/>
          <p:cNvGrpSpPr/>
          <p:nvPr/>
        </p:nvGrpSpPr>
        <p:grpSpPr>
          <a:xfrm>
            <a:off x="4991100" y="0"/>
            <a:ext cx="7200900" cy="6858000"/>
            <a:chOff x="4991100" y="0"/>
            <a:chExt cx="7200900" cy="6858000"/>
          </a:xfrm>
        </p:grpSpPr>
        <p:sp>
          <p:nvSpPr>
            <p:cNvPr id="206" name="Google Shape;206;p15"/>
            <p:cNvSpPr/>
            <p:nvPr/>
          </p:nvSpPr>
          <p:spPr>
            <a:xfrm>
              <a:off x="4991100" y="0"/>
              <a:ext cx="561975" cy="3705225"/>
            </a:xfrm>
            <a:custGeom>
              <a:avLst/>
              <a:gdLst/>
              <a:ahLst/>
              <a:cxnLst/>
              <a:rect l="l" t="t" r="r" b="b"/>
              <a:pathLst>
                <a:path w="561975" h="3705225" extrusionOk="0">
                  <a:moveTo>
                    <a:pt x="476123" y="0"/>
                  </a:moveTo>
                  <a:lnTo>
                    <a:pt x="0" y="0"/>
                  </a:lnTo>
                  <a:lnTo>
                    <a:pt x="28194" y="122047"/>
                  </a:lnTo>
                  <a:lnTo>
                    <a:pt x="55879" y="244475"/>
                  </a:lnTo>
                  <a:lnTo>
                    <a:pt x="82930" y="366902"/>
                  </a:lnTo>
                  <a:lnTo>
                    <a:pt x="132334" y="612901"/>
                  </a:lnTo>
                  <a:lnTo>
                    <a:pt x="156210" y="735964"/>
                  </a:lnTo>
                  <a:lnTo>
                    <a:pt x="177926" y="857758"/>
                  </a:lnTo>
                  <a:lnTo>
                    <a:pt x="199136" y="981710"/>
                  </a:lnTo>
                  <a:lnTo>
                    <a:pt x="219455" y="1104773"/>
                  </a:lnTo>
                  <a:lnTo>
                    <a:pt x="256921" y="1348739"/>
                  </a:lnTo>
                  <a:lnTo>
                    <a:pt x="274320" y="1469644"/>
                  </a:lnTo>
                  <a:lnTo>
                    <a:pt x="305815" y="1711960"/>
                  </a:lnTo>
                  <a:lnTo>
                    <a:pt x="320548" y="1831594"/>
                  </a:lnTo>
                  <a:lnTo>
                    <a:pt x="334010" y="1949830"/>
                  </a:lnTo>
                  <a:lnTo>
                    <a:pt x="359028" y="2186686"/>
                  </a:lnTo>
                  <a:lnTo>
                    <a:pt x="380873" y="2418715"/>
                  </a:lnTo>
                  <a:lnTo>
                    <a:pt x="390905" y="2533650"/>
                  </a:lnTo>
                  <a:lnTo>
                    <a:pt x="399541" y="2647441"/>
                  </a:lnTo>
                  <a:lnTo>
                    <a:pt x="408686" y="2759710"/>
                  </a:lnTo>
                  <a:lnTo>
                    <a:pt x="416178" y="2870962"/>
                  </a:lnTo>
                  <a:lnTo>
                    <a:pt x="435863" y="3194939"/>
                  </a:lnTo>
                  <a:lnTo>
                    <a:pt x="450214" y="3506342"/>
                  </a:lnTo>
                  <a:lnTo>
                    <a:pt x="456819" y="3705225"/>
                  </a:lnTo>
                  <a:lnTo>
                    <a:pt x="526288" y="3667887"/>
                  </a:lnTo>
                  <a:lnTo>
                    <a:pt x="531999" y="3613680"/>
                  </a:lnTo>
                  <a:lnTo>
                    <a:pt x="539559" y="3520330"/>
                  </a:lnTo>
                  <a:lnTo>
                    <a:pt x="543944" y="3450560"/>
                  </a:lnTo>
                  <a:lnTo>
                    <a:pt x="547821" y="3375154"/>
                  </a:lnTo>
                  <a:lnTo>
                    <a:pt x="551200" y="3294447"/>
                  </a:lnTo>
                  <a:lnTo>
                    <a:pt x="554095" y="3208777"/>
                  </a:lnTo>
                  <a:lnTo>
                    <a:pt x="556518" y="3118481"/>
                  </a:lnTo>
                  <a:lnTo>
                    <a:pt x="558481" y="3023893"/>
                  </a:lnTo>
                  <a:lnTo>
                    <a:pt x="560589" y="2874703"/>
                  </a:lnTo>
                  <a:lnTo>
                    <a:pt x="561730" y="2717752"/>
                  </a:lnTo>
                  <a:lnTo>
                    <a:pt x="561946" y="2554177"/>
                  </a:lnTo>
                  <a:lnTo>
                    <a:pt x="561278" y="2385111"/>
                  </a:lnTo>
                  <a:lnTo>
                    <a:pt x="559767" y="2211692"/>
                  </a:lnTo>
                  <a:lnTo>
                    <a:pt x="556514" y="1975658"/>
                  </a:lnTo>
                  <a:lnTo>
                    <a:pt x="551933" y="1736594"/>
                  </a:lnTo>
                  <a:lnTo>
                    <a:pt x="546123" y="1497194"/>
                  </a:lnTo>
                  <a:lnTo>
                    <a:pt x="539182" y="1260148"/>
                  </a:lnTo>
                  <a:lnTo>
                    <a:pt x="531208" y="1028150"/>
                  </a:lnTo>
                  <a:lnTo>
                    <a:pt x="522298" y="803891"/>
                  </a:lnTo>
                  <a:lnTo>
                    <a:pt x="512550" y="590064"/>
                  </a:lnTo>
                  <a:lnTo>
                    <a:pt x="504748" y="438158"/>
                  </a:lnTo>
                  <a:lnTo>
                    <a:pt x="496571" y="294770"/>
                  </a:lnTo>
                  <a:lnTo>
                    <a:pt x="488061" y="161035"/>
                  </a:lnTo>
                  <a:lnTo>
                    <a:pt x="476123" y="0"/>
                  </a:lnTo>
                  <a:close/>
                </a:path>
              </a:pathLst>
            </a:custGeom>
            <a:solidFill>
              <a:srgbClr val="FFFFFF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5210175" y="0"/>
              <a:ext cx="6981825" cy="6858000"/>
            </a:xfrm>
            <a:custGeom>
              <a:avLst/>
              <a:gdLst/>
              <a:ahLst/>
              <a:cxnLst/>
              <a:rect l="l" t="t" r="r" b="b"/>
              <a:pathLst>
                <a:path w="6981825" h="6858000" extrusionOk="0">
                  <a:moveTo>
                    <a:pt x="6981825" y="0"/>
                  </a:moveTo>
                  <a:lnTo>
                    <a:pt x="1142" y="0"/>
                  </a:lnTo>
                  <a:lnTo>
                    <a:pt x="26162" y="155701"/>
                  </a:lnTo>
                  <a:lnTo>
                    <a:pt x="50037" y="310642"/>
                  </a:lnTo>
                  <a:lnTo>
                    <a:pt x="73405" y="466344"/>
                  </a:lnTo>
                  <a:lnTo>
                    <a:pt x="113537" y="778383"/>
                  </a:lnTo>
                  <a:lnTo>
                    <a:pt x="132334" y="934720"/>
                  </a:lnTo>
                  <a:lnTo>
                    <a:pt x="148462" y="1089025"/>
                  </a:lnTo>
                  <a:lnTo>
                    <a:pt x="163829" y="1245362"/>
                  </a:lnTo>
                  <a:lnTo>
                    <a:pt x="177800" y="1401064"/>
                  </a:lnTo>
                  <a:lnTo>
                    <a:pt x="201929" y="1709039"/>
                  </a:lnTo>
                  <a:lnTo>
                    <a:pt x="211962" y="1861947"/>
                  </a:lnTo>
                  <a:lnTo>
                    <a:pt x="228091" y="2167128"/>
                  </a:lnTo>
                  <a:lnTo>
                    <a:pt x="235076" y="2318004"/>
                  </a:lnTo>
                  <a:lnTo>
                    <a:pt x="239902" y="2467483"/>
                  </a:lnTo>
                  <a:lnTo>
                    <a:pt x="248158" y="2765171"/>
                  </a:lnTo>
                  <a:lnTo>
                    <a:pt x="251967" y="3057271"/>
                  </a:lnTo>
                  <a:lnTo>
                    <a:pt x="252984" y="3201289"/>
                  </a:lnTo>
                  <a:lnTo>
                    <a:pt x="251967" y="3343910"/>
                  </a:lnTo>
                  <a:lnTo>
                    <a:pt x="251967" y="3485261"/>
                  </a:lnTo>
                  <a:lnTo>
                    <a:pt x="249936" y="3625088"/>
                  </a:lnTo>
                  <a:lnTo>
                    <a:pt x="244094" y="3898138"/>
                  </a:lnTo>
                  <a:lnTo>
                    <a:pt x="240919" y="4031106"/>
                  </a:lnTo>
                  <a:lnTo>
                    <a:pt x="236092" y="4163441"/>
                  </a:lnTo>
                  <a:lnTo>
                    <a:pt x="230886" y="4293743"/>
                  </a:lnTo>
                  <a:lnTo>
                    <a:pt x="226187" y="4421378"/>
                  </a:lnTo>
                  <a:lnTo>
                    <a:pt x="212851" y="4670298"/>
                  </a:lnTo>
                  <a:lnTo>
                    <a:pt x="198754" y="4908931"/>
                  </a:lnTo>
                  <a:lnTo>
                    <a:pt x="184023" y="5138039"/>
                  </a:lnTo>
                  <a:lnTo>
                    <a:pt x="167639" y="5354701"/>
                  </a:lnTo>
                  <a:lnTo>
                    <a:pt x="150749" y="5561838"/>
                  </a:lnTo>
                  <a:lnTo>
                    <a:pt x="132334" y="5753862"/>
                  </a:lnTo>
                  <a:lnTo>
                    <a:pt x="114426" y="5934227"/>
                  </a:lnTo>
                  <a:lnTo>
                    <a:pt x="96392" y="6100191"/>
                  </a:lnTo>
                  <a:lnTo>
                    <a:pt x="79501" y="6252438"/>
                  </a:lnTo>
                  <a:lnTo>
                    <a:pt x="63373" y="6387541"/>
                  </a:lnTo>
                  <a:lnTo>
                    <a:pt x="48005" y="6509613"/>
                  </a:lnTo>
                  <a:lnTo>
                    <a:pt x="35305" y="6612483"/>
                  </a:lnTo>
                  <a:lnTo>
                    <a:pt x="23240" y="6698894"/>
                  </a:lnTo>
                  <a:lnTo>
                    <a:pt x="0" y="6857999"/>
                  </a:lnTo>
                  <a:lnTo>
                    <a:pt x="6981825" y="6858000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208" name="Google Shape;208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96000" y="1628775"/>
              <a:ext cx="5448300" cy="36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391775" y="0"/>
              <a:ext cx="776287" cy="1214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15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 extrusionOk="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11" name="Google Shape;211;p15"/>
          <p:cNvSpPr txBox="1"/>
          <p:nvPr/>
        </p:nvSpPr>
        <p:spPr>
          <a:xfrm>
            <a:off x="728344" y="2474594"/>
            <a:ext cx="3930015" cy="258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00" rIns="0" bIns="0" anchor="t" anchorCtr="0">
            <a:spAutoFit/>
          </a:bodyPr>
          <a:lstStyle/>
          <a:p>
            <a:pPr marL="355600" marR="5080" lvl="0" indent="-343535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F7F7F7"/>
                </a:solidFill>
                <a:latin typeface="Lucida Sans"/>
                <a:ea typeface="Lucida Sans"/>
                <a:cs typeface="Lucida Sans"/>
                <a:sym typeface="Lucida Sans"/>
              </a:rPr>
              <a:t>▶ </a:t>
            </a:r>
            <a:r>
              <a:rPr lang="en-US" sz="2750">
                <a:solidFill>
                  <a:srgbClr val="EBEBEB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learning method in which user is rewarded for the desired behavior or punished for undesired behavior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Widescreen</PresentationFormat>
  <Paragraphs>98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Lucida Sans</vt:lpstr>
      <vt:lpstr>Noto Sans Symbols</vt:lpstr>
      <vt:lpstr>Times New Roman</vt:lpstr>
      <vt:lpstr>Trebuchet MS</vt:lpstr>
      <vt:lpstr>Office Theme</vt:lpstr>
      <vt:lpstr>Assignment - 06</vt:lpstr>
      <vt:lpstr>WHAT IS ARTIFICIAL INTELLIGENCE?</vt:lpstr>
      <vt:lpstr>PowerPoint Presentation</vt:lpstr>
      <vt:lpstr>WHAT IS MACHINE LEARNING?</vt:lpstr>
      <vt:lpstr>MACHINE LEARNING</vt:lpstr>
      <vt:lpstr>SUPERVISED LEARNING</vt:lpstr>
      <vt:lpstr>WHAT IS SUPERVISED LEARNING?</vt:lpstr>
      <vt:lpstr>WHAT IS UNSUPERVISED LEARNING?</vt:lpstr>
      <vt:lpstr>WHAT IS REINFORCEMENT LEAR NING?</vt:lpstr>
      <vt:lpstr>PowerPoint Presentation</vt:lpstr>
      <vt:lpstr>WHAT IS REGRESSION AND CLASSIFICATION?</vt:lpstr>
      <vt:lpstr>PowerPoint Presentation</vt:lpstr>
      <vt:lpstr>PowerPoint Presentation</vt:lpstr>
      <vt:lpstr>MACHINE LEARNING ALGORITHMS:</vt:lpstr>
      <vt:lpstr>LINEAR REGRESSION:</vt:lpstr>
      <vt:lpstr>NON LINEAR REGRESSION:</vt:lpstr>
      <vt:lpstr>LOGISTIC REGRESSION:</vt:lpstr>
      <vt:lpstr>DECISION TREE: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- 06</dc:title>
  <dc:creator>Sadhvi</dc:creator>
  <cp:lastModifiedBy>sadhvi j</cp:lastModifiedBy>
  <cp:revision>1</cp:revision>
  <dcterms:modified xsi:type="dcterms:W3CDTF">2023-06-07T12:58:54Z</dcterms:modified>
</cp:coreProperties>
</file>