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32918400" cy="43891200"/>
  <p:notesSz cx="6858000" cy="9144000"/>
  <p:defaultTextStyle>
    <a:defPPr>
      <a:defRPr lang="en-US"/>
    </a:defPPr>
    <a:lvl1pPr marL="0" algn="l" defTabSz="456783" rtl="0" eaLnBrk="1" latinLnBrk="0" hangingPunct="1">
      <a:defRPr sz="1798" kern="1200">
        <a:solidFill>
          <a:schemeClr val="tx1"/>
        </a:solidFill>
        <a:latin typeface="+mn-lt"/>
        <a:ea typeface="+mn-ea"/>
        <a:cs typeface="+mn-cs"/>
      </a:defRPr>
    </a:lvl1pPr>
    <a:lvl2pPr marL="456783" algn="l" defTabSz="456783" rtl="0" eaLnBrk="1" latinLnBrk="0" hangingPunct="1">
      <a:defRPr sz="1798" kern="1200">
        <a:solidFill>
          <a:schemeClr val="tx1"/>
        </a:solidFill>
        <a:latin typeface="+mn-lt"/>
        <a:ea typeface="+mn-ea"/>
        <a:cs typeface="+mn-cs"/>
      </a:defRPr>
    </a:lvl2pPr>
    <a:lvl3pPr marL="913563" algn="l" defTabSz="456783" rtl="0" eaLnBrk="1" latinLnBrk="0" hangingPunct="1">
      <a:defRPr sz="1798" kern="1200">
        <a:solidFill>
          <a:schemeClr val="tx1"/>
        </a:solidFill>
        <a:latin typeface="+mn-lt"/>
        <a:ea typeface="+mn-ea"/>
        <a:cs typeface="+mn-cs"/>
      </a:defRPr>
    </a:lvl3pPr>
    <a:lvl4pPr marL="1370347" algn="l" defTabSz="456783" rtl="0" eaLnBrk="1" latinLnBrk="0" hangingPunct="1">
      <a:defRPr sz="1798" kern="1200">
        <a:solidFill>
          <a:schemeClr val="tx1"/>
        </a:solidFill>
        <a:latin typeface="+mn-lt"/>
        <a:ea typeface="+mn-ea"/>
        <a:cs typeface="+mn-cs"/>
      </a:defRPr>
    </a:lvl4pPr>
    <a:lvl5pPr marL="1827123" algn="l" defTabSz="456783" rtl="0" eaLnBrk="1" latinLnBrk="0" hangingPunct="1">
      <a:defRPr sz="1798" kern="1200">
        <a:solidFill>
          <a:schemeClr val="tx1"/>
        </a:solidFill>
        <a:latin typeface="+mn-lt"/>
        <a:ea typeface="+mn-ea"/>
        <a:cs typeface="+mn-cs"/>
      </a:defRPr>
    </a:lvl5pPr>
    <a:lvl6pPr marL="2283903" algn="l" defTabSz="456783" rtl="0" eaLnBrk="1" latinLnBrk="0" hangingPunct="1">
      <a:defRPr sz="1798" kern="1200">
        <a:solidFill>
          <a:schemeClr val="tx1"/>
        </a:solidFill>
        <a:latin typeface="+mn-lt"/>
        <a:ea typeface="+mn-ea"/>
        <a:cs typeface="+mn-cs"/>
      </a:defRPr>
    </a:lvl6pPr>
    <a:lvl7pPr marL="2740686" algn="l" defTabSz="456783" rtl="0" eaLnBrk="1" latinLnBrk="0" hangingPunct="1">
      <a:defRPr sz="1798" kern="1200">
        <a:solidFill>
          <a:schemeClr val="tx1"/>
        </a:solidFill>
        <a:latin typeface="+mn-lt"/>
        <a:ea typeface="+mn-ea"/>
        <a:cs typeface="+mn-cs"/>
      </a:defRPr>
    </a:lvl7pPr>
    <a:lvl8pPr marL="3197469" algn="l" defTabSz="456783" rtl="0" eaLnBrk="1" latinLnBrk="0" hangingPunct="1">
      <a:defRPr sz="1798" kern="1200">
        <a:solidFill>
          <a:schemeClr val="tx1"/>
        </a:solidFill>
        <a:latin typeface="+mn-lt"/>
        <a:ea typeface="+mn-ea"/>
        <a:cs typeface="+mn-cs"/>
      </a:defRPr>
    </a:lvl8pPr>
    <a:lvl9pPr marL="3654249" algn="l" defTabSz="456783" rtl="0" eaLnBrk="1" latinLnBrk="0" hangingPunct="1">
      <a:defRPr sz="179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D34506-89A0-4E98-B0CF-35CB2E4CC319}" v="1" dt="2025-05-24T08:21:14.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25" d="100"/>
          <a:sy n="25" d="100"/>
        </p:scale>
        <p:origin x="1190"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ZAFRUL HASAN" userId="S::22-46066-1@student.aiub.edu::29bcabd6-6212-42e8-8a93-3bad17e88f03" providerId="AD" clId="Web-{9CD34506-89A0-4E98-B0CF-35CB2E4CC319}"/>
    <pc:docChg chg="modSld">
      <pc:chgData name="MD ZAFRUL HASAN" userId="S::22-46066-1@student.aiub.edu::29bcabd6-6212-42e8-8a93-3bad17e88f03" providerId="AD" clId="Web-{9CD34506-89A0-4E98-B0CF-35CB2E4CC319}" dt="2025-05-24T08:21:14.632" v="0" actId="1076"/>
      <pc:docMkLst>
        <pc:docMk/>
      </pc:docMkLst>
      <pc:sldChg chg="modSp">
        <pc:chgData name="MD ZAFRUL HASAN" userId="S::22-46066-1@student.aiub.edu::29bcabd6-6212-42e8-8a93-3bad17e88f03" providerId="AD" clId="Web-{9CD34506-89A0-4E98-B0CF-35CB2E4CC319}" dt="2025-05-24T08:21:14.632" v="0" actId="1076"/>
        <pc:sldMkLst>
          <pc:docMk/>
          <pc:sldMk cId="2178288726" sldId="256"/>
        </pc:sldMkLst>
        <pc:picChg chg="mod">
          <ac:chgData name="MD ZAFRUL HASAN" userId="S::22-46066-1@student.aiub.edu::29bcabd6-6212-42e8-8a93-3bad17e88f03" providerId="AD" clId="Web-{9CD34506-89A0-4E98-B0CF-35CB2E4CC319}" dt="2025-05-24T08:21:14.632" v="0" actId="1076"/>
          <ac:picMkLst>
            <pc:docMk/>
            <pc:sldMk cId="2178288726" sldId="256"/>
            <ac:picMk id="48" creationId="{EEB3E7EC-635E-BEC3-ED37-A4331F78C3B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561155D9-367E-47DA-9CF6-871990288C7A}" type="datetimeFigureOut">
              <a:rPr lang="en-SG" smtClean="0"/>
              <a:t>24/5/2025</a:t>
            </a:fld>
            <a:endParaRPr lang="en-SG"/>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0C84E4-C244-4175-A2FA-97EC86046453}" type="slidenum">
              <a:rPr lang="en-SG" smtClean="0"/>
              <a:t>‹#›</a:t>
            </a:fld>
            <a:endParaRPr lang="en-SG"/>
          </a:p>
        </p:txBody>
      </p:sp>
    </p:spTree>
    <p:extLst>
      <p:ext uri="{BB962C8B-B14F-4D97-AF65-F5344CB8AC3E}">
        <p14:creationId xmlns:p14="http://schemas.microsoft.com/office/powerpoint/2010/main" val="2839912105"/>
      </p:ext>
    </p:extLst>
  </p:cSld>
  <p:clrMap bg1="lt1" tx1="dk1" bg2="lt2" tx2="dk2" accent1="accent1" accent2="accent2" accent3="accent3" accent4="accent4" accent5="accent5" accent6="accent6" hlink="hlink" folHlink="folHlink"/>
  <p:notesStyle>
    <a:lvl1pPr marL="0" algn="l" defTabSz="913563" rtl="0" eaLnBrk="1" latinLnBrk="0" hangingPunct="1">
      <a:defRPr sz="1200" kern="1200">
        <a:solidFill>
          <a:schemeClr val="tx1"/>
        </a:solidFill>
        <a:latin typeface="+mn-lt"/>
        <a:ea typeface="+mn-ea"/>
        <a:cs typeface="+mn-cs"/>
      </a:defRPr>
    </a:lvl1pPr>
    <a:lvl2pPr marL="456783" algn="l" defTabSz="913563" rtl="0" eaLnBrk="1" latinLnBrk="0" hangingPunct="1">
      <a:defRPr sz="1200" kern="1200">
        <a:solidFill>
          <a:schemeClr val="tx1"/>
        </a:solidFill>
        <a:latin typeface="+mn-lt"/>
        <a:ea typeface="+mn-ea"/>
        <a:cs typeface="+mn-cs"/>
      </a:defRPr>
    </a:lvl2pPr>
    <a:lvl3pPr marL="913563" algn="l" defTabSz="913563" rtl="0" eaLnBrk="1" latinLnBrk="0" hangingPunct="1">
      <a:defRPr sz="1200" kern="1200">
        <a:solidFill>
          <a:schemeClr val="tx1"/>
        </a:solidFill>
        <a:latin typeface="+mn-lt"/>
        <a:ea typeface="+mn-ea"/>
        <a:cs typeface="+mn-cs"/>
      </a:defRPr>
    </a:lvl3pPr>
    <a:lvl4pPr marL="1370347" algn="l" defTabSz="913563" rtl="0" eaLnBrk="1" latinLnBrk="0" hangingPunct="1">
      <a:defRPr sz="1200" kern="1200">
        <a:solidFill>
          <a:schemeClr val="tx1"/>
        </a:solidFill>
        <a:latin typeface="+mn-lt"/>
        <a:ea typeface="+mn-ea"/>
        <a:cs typeface="+mn-cs"/>
      </a:defRPr>
    </a:lvl4pPr>
    <a:lvl5pPr marL="1827123" algn="l" defTabSz="913563" rtl="0" eaLnBrk="1" latinLnBrk="0" hangingPunct="1">
      <a:defRPr sz="1200" kern="1200">
        <a:solidFill>
          <a:schemeClr val="tx1"/>
        </a:solidFill>
        <a:latin typeface="+mn-lt"/>
        <a:ea typeface="+mn-ea"/>
        <a:cs typeface="+mn-cs"/>
      </a:defRPr>
    </a:lvl5pPr>
    <a:lvl6pPr marL="2283903" algn="l" defTabSz="913563" rtl="0" eaLnBrk="1" latinLnBrk="0" hangingPunct="1">
      <a:defRPr sz="1200" kern="1200">
        <a:solidFill>
          <a:schemeClr val="tx1"/>
        </a:solidFill>
        <a:latin typeface="+mn-lt"/>
        <a:ea typeface="+mn-ea"/>
        <a:cs typeface="+mn-cs"/>
      </a:defRPr>
    </a:lvl6pPr>
    <a:lvl7pPr marL="2740686" algn="l" defTabSz="913563" rtl="0" eaLnBrk="1" latinLnBrk="0" hangingPunct="1">
      <a:defRPr sz="1200" kern="1200">
        <a:solidFill>
          <a:schemeClr val="tx1"/>
        </a:solidFill>
        <a:latin typeface="+mn-lt"/>
        <a:ea typeface="+mn-ea"/>
        <a:cs typeface="+mn-cs"/>
      </a:defRPr>
    </a:lvl7pPr>
    <a:lvl8pPr marL="3197469" algn="l" defTabSz="913563" rtl="0" eaLnBrk="1" latinLnBrk="0" hangingPunct="1">
      <a:defRPr sz="1200" kern="1200">
        <a:solidFill>
          <a:schemeClr val="tx1"/>
        </a:solidFill>
        <a:latin typeface="+mn-lt"/>
        <a:ea typeface="+mn-ea"/>
        <a:cs typeface="+mn-cs"/>
      </a:defRPr>
    </a:lvl8pPr>
    <a:lvl9pPr marL="3654249" algn="l" defTabSz="9135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50C84E4-C244-4175-A2FA-97EC86046453}" type="slidenum">
              <a:rPr lang="en-SG" smtClean="0"/>
              <a:t>1</a:t>
            </a:fld>
            <a:endParaRPr lang="en-SG"/>
          </a:p>
        </p:txBody>
      </p:sp>
    </p:spTree>
    <p:extLst>
      <p:ext uri="{BB962C8B-B14F-4D97-AF65-F5344CB8AC3E}">
        <p14:creationId xmlns:p14="http://schemas.microsoft.com/office/powerpoint/2010/main" val="280365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9" y="7183125"/>
            <a:ext cx="27980641" cy="15280637"/>
          </a:xfrm>
        </p:spPr>
        <p:txBody>
          <a:bodyPr anchor="b"/>
          <a:lstStyle>
            <a:lvl1pPr algn="ctr">
              <a:defRPr sz="21601"/>
            </a:lvl1pPr>
          </a:lstStyle>
          <a:p>
            <a:r>
              <a:rPr lang="en-US"/>
              <a:t>Click to edit Master title style</a:t>
            </a:r>
            <a:endParaRPr lang="en-US" dirty="0"/>
          </a:p>
        </p:txBody>
      </p:sp>
      <p:sp>
        <p:nvSpPr>
          <p:cNvPr id="3" name="Subtitle 2"/>
          <p:cNvSpPr>
            <a:spLocks noGrp="1"/>
          </p:cNvSpPr>
          <p:nvPr>
            <p:ph type="subTitle" idx="1"/>
          </p:nvPr>
        </p:nvSpPr>
        <p:spPr>
          <a:xfrm>
            <a:off x="4114802" y="23053046"/>
            <a:ext cx="24688799" cy="10596878"/>
          </a:xfrm>
        </p:spPr>
        <p:txBody>
          <a:bodyPr/>
          <a:lstStyle>
            <a:lvl1pPr marL="0" indent="0" algn="ctr">
              <a:buNone/>
              <a:defRPr sz="8642"/>
            </a:lvl1pPr>
            <a:lvl2pPr marL="1646155" indent="0" algn="ctr">
              <a:buNone/>
              <a:defRPr sz="7200"/>
            </a:lvl2pPr>
            <a:lvl3pPr marL="3292309" indent="0" algn="ctr">
              <a:buNone/>
              <a:defRPr sz="6480"/>
            </a:lvl3pPr>
            <a:lvl4pPr marL="4938460" indent="0" algn="ctr">
              <a:buNone/>
              <a:defRPr sz="5759"/>
            </a:lvl4pPr>
            <a:lvl5pPr marL="6584611" indent="0" algn="ctr">
              <a:buNone/>
              <a:defRPr sz="5759"/>
            </a:lvl5pPr>
            <a:lvl6pPr marL="8230762" indent="0" algn="ctr">
              <a:buNone/>
              <a:defRPr sz="5759"/>
            </a:lvl6pPr>
            <a:lvl7pPr marL="9876917" indent="0" algn="ctr">
              <a:buNone/>
              <a:defRPr sz="5759"/>
            </a:lvl7pPr>
            <a:lvl8pPr marL="11523068" indent="0" algn="ctr">
              <a:buNone/>
              <a:defRPr sz="5759"/>
            </a:lvl8pPr>
            <a:lvl9pPr marL="13169219" indent="0" algn="ctr">
              <a:buNone/>
              <a:defRPr sz="5759"/>
            </a:lvl9pPr>
          </a:lstStyle>
          <a:p>
            <a:r>
              <a:rPr lang="en-US" dirty="0"/>
              <a:t>Click to edit Master subtitle style</a:t>
            </a:r>
          </a:p>
        </p:txBody>
      </p:sp>
      <p:sp>
        <p:nvSpPr>
          <p:cNvPr id="4" name="Date Placeholder 3"/>
          <p:cNvSpPr>
            <a:spLocks noGrp="1"/>
          </p:cNvSpPr>
          <p:nvPr>
            <p:ph type="dt" sz="half" idx="10"/>
          </p:nvPr>
        </p:nvSpPr>
        <p:spPr/>
        <p:txBody>
          <a:bodyPr/>
          <a:lstStyle/>
          <a:p>
            <a:fld id="{36E62287-EE82-4CAC-8118-A3C92F32CD32}" type="datetimeFigureOut">
              <a:rPr lang="en-US" smtClean="0"/>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
        <p:nvSpPr>
          <p:cNvPr id="10" name="Picture Placeholder 9">
            <a:extLst>
              <a:ext uri="{FF2B5EF4-FFF2-40B4-BE49-F238E27FC236}">
                <a16:creationId xmlns:a16="http://schemas.microsoft.com/office/drawing/2014/main" id="{E8BB8BF0-1B62-88D2-2AA9-9DD641B32A05}"/>
              </a:ext>
            </a:extLst>
          </p:cNvPr>
          <p:cNvSpPr>
            <a:spLocks noGrp="1"/>
          </p:cNvSpPr>
          <p:nvPr>
            <p:ph type="pic" sz="quarter" idx="13"/>
          </p:nvPr>
        </p:nvSpPr>
        <p:spPr>
          <a:xfrm>
            <a:off x="3169603" y="20495194"/>
            <a:ext cx="4389437" cy="4526437"/>
          </a:xfrm>
        </p:spPr>
        <p:txBody>
          <a:bodyPr/>
          <a:lstStyle/>
          <a:p>
            <a:endParaRPr lang="en-US" dirty="0"/>
          </a:p>
        </p:txBody>
      </p:sp>
    </p:spTree>
    <p:extLst>
      <p:ext uri="{BB962C8B-B14F-4D97-AF65-F5344CB8AC3E}">
        <p14:creationId xmlns:p14="http://schemas.microsoft.com/office/powerpoint/2010/main" val="57800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62287-EE82-4CAC-8118-A3C92F32CD32}" type="datetimeFigureOut">
              <a:rPr lang="en-US" smtClean="0"/>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3849072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40" y="2336809"/>
            <a:ext cx="7098029" cy="37195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5" y="2336809"/>
            <a:ext cx="20882612" cy="37195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62287-EE82-4CAC-8118-A3C92F32CD32}" type="datetimeFigureOut">
              <a:rPr lang="en-US" smtClean="0"/>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408457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62287-EE82-4CAC-8118-A3C92F32CD32}" type="datetimeFigureOut">
              <a:rPr lang="en-US" smtClean="0"/>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151700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6002" y="10942350"/>
            <a:ext cx="28392121" cy="18257515"/>
          </a:xfrm>
        </p:spPr>
        <p:txBody>
          <a:bodyPr anchor="b"/>
          <a:lstStyle>
            <a:lvl1pPr>
              <a:defRPr sz="21601"/>
            </a:lvl1pPr>
          </a:lstStyle>
          <a:p>
            <a:r>
              <a:rPr lang="en-US"/>
              <a:t>Click to edit Master title style</a:t>
            </a:r>
            <a:endParaRPr lang="en-US" dirty="0"/>
          </a:p>
        </p:txBody>
      </p:sp>
      <p:sp>
        <p:nvSpPr>
          <p:cNvPr id="3" name="Text Placeholder 2"/>
          <p:cNvSpPr>
            <a:spLocks noGrp="1"/>
          </p:cNvSpPr>
          <p:nvPr>
            <p:ph type="body" idx="1"/>
          </p:nvPr>
        </p:nvSpPr>
        <p:spPr>
          <a:xfrm>
            <a:off x="2246002" y="29372573"/>
            <a:ext cx="28392121" cy="9601200"/>
          </a:xfrm>
        </p:spPr>
        <p:txBody>
          <a:bodyPr/>
          <a:lstStyle>
            <a:lvl1pPr marL="0" indent="0">
              <a:buNone/>
              <a:defRPr sz="8642">
                <a:solidFill>
                  <a:schemeClr val="tx1">
                    <a:tint val="82000"/>
                  </a:schemeClr>
                </a:solidFill>
              </a:defRPr>
            </a:lvl1pPr>
            <a:lvl2pPr marL="1646155" indent="0">
              <a:buNone/>
              <a:defRPr sz="7200">
                <a:solidFill>
                  <a:schemeClr val="tx1">
                    <a:tint val="82000"/>
                  </a:schemeClr>
                </a:solidFill>
              </a:defRPr>
            </a:lvl2pPr>
            <a:lvl3pPr marL="3292309" indent="0">
              <a:buNone/>
              <a:defRPr sz="6480">
                <a:solidFill>
                  <a:schemeClr val="tx1">
                    <a:tint val="82000"/>
                  </a:schemeClr>
                </a:solidFill>
              </a:defRPr>
            </a:lvl3pPr>
            <a:lvl4pPr marL="4938460" indent="0">
              <a:buNone/>
              <a:defRPr sz="5759">
                <a:solidFill>
                  <a:schemeClr val="tx1">
                    <a:tint val="82000"/>
                  </a:schemeClr>
                </a:solidFill>
              </a:defRPr>
            </a:lvl4pPr>
            <a:lvl5pPr marL="6584611" indent="0">
              <a:buNone/>
              <a:defRPr sz="5759">
                <a:solidFill>
                  <a:schemeClr val="tx1">
                    <a:tint val="82000"/>
                  </a:schemeClr>
                </a:solidFill>
              </a:defRPr>
            </a:lvl5pPr>
            <a:lvl6pPr marL="8230762" indent="0">
              <a:buNone/>
              <a:defRPr sz="5759">
                <a:solidFill>
                  <a:schemeClr val="tx1">
                    <a:tint val="82000"/>
                  </a:schemeClr>
                </a:solidFill>
              </a:defRPr>
            </a:lvl6pPr>
            <a:lvl7pPr marL="9876917" indent="0">
              <a:buNone/>
              <a:defRPr sz="5759">
                <a:solidFill>
                  <a:schemeClr val="tx1">
                    <a:tint val="82000"/>
                  </a:schemeClr>
                </a:solidFill>
              </a:defRPr>
            </a:lvl7pPr>
            <a:lvl8pPr marL="11523068" indent="0">
              <a:buNone/>
              <a:defRPr sz="5759">
                <a:solidFill>
                  <a:schemeClr val="tx1">
                    <a:tint val="82000"/>
                  </a:schemeClr>
                </a:solidFill>
              </a:defRPr>
            </a:lvl8pPr>
            <a:lvl9pPr marL="13169219" indent="0">
              <a:buNone/>
              <a:defRPr sz="5759">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E62287-EE82-4CAC-8118-A3C92F32CD32}" type="datetimeFigureOut">
              <a:rPr lang="en-US" smtClean="0"/>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341681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7" y="11684012"/>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8" y="11684012"/>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E62287-EE82-4CAC-8118-A3C92F32CD32}" type="datetimeFigureOut">
              <a:rPr lang="en-US" smtClean="0"/>
              <a:t>5/24/2025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401311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33" y="2336827"/>
            <a:ext cx="28392121" cy="84836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42" y="10759443"/>
            <a:ext cx="13926022" cy="5273042"/>
          </a:xfrm>
        </p:spPr>
        <p:txBody>
          <a:bodyPr anchor="b"/>
          <a:lstStyle>
            <a:lvl1pPr marL="0" indent="0">
              <a:buNone/>
              <a:defRPr sz="8642" b="1"/>
            </a:lvl1pPr>
            <a:lvl2pPr marL="1646155" indent="0">
              <a:buNone/>
              <a:defRPr sz="7200" b="1"/>
            </a:lvl2pPr>
            <a:lvl3pPr marL="3292309" indent="0">
              <a:buNone/>
              <a:defRPr sz="6480" b="1"/>
            </a:lvl3pPr>
            <a:lvl4pPr marL="4938460" indent="0">
              <a:buNone/>
              <a:defRPr sz="5759" b="1"/>
            </a:lvl4pPr>
            <a:lvl5pPr marL="6584611" indent="0">
              <a:buNone/>
              <a:defRPr sz="5759" b="1"/>
            </a:lvl5pPr>
            <a:lvl6pPr marL="8230762" indent="0">
              <a:buNone/>
              <a:defRPr sz="5759" b="1"/>
            </a:lvl6pPr>
            <a:lvl7pPr marL="9876917" indent="0">
              <a:buNone/>
              <a:defRPr sz="5759" b="1"/>
            </a:lvl7pPr>
            <a:lvl8pPr marL="11523068" indent="0">
              <a:buNone/>
              <a:defRPr sz="5759" b="1"/>
            </a:lvl8pPr>
            <a:lvl9pPr marL="13169219" indent="0">
              <a:buNone/>
              <a:defRPr sz="5759" b="1"/>
            </a:lvl9pPr>
          </a:lstStyle>
          <a:p>
            <a:pPr lvl="0"/>
            <a:r>
              <a:rPr lang="en-US"/>
              <a:t>Click to edit Master text styles</a:t>
            </a:r>
          </a:p>
        </p:txBody>
      </p:sp>
      <p:sp>
        <p:nvSpPr>
          <p:cNvPr id="4" name="Content Placeholder 3"/>
          <p:cNvSpPr>
            <a:spLocks noGrp="1"/>
          </p:cNvSpPr>
          <p:nvPr>
            <p:ph sz="half" idx="2"/>
          </p:nvPr>
        </p:nvSpPr>
        <p:spPr>
          <a:xfrm>
            <a:off x="2267442" y="16032494"/>
            <a:ext cx="13926022" cy="23581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6" y="10759443"/>
            <a:ext cx="13994605" cy="5273042"/>
          </a:xfrm>
        </p:spPr>
        <p:txBody>
          <a:bodyPr anchor="b"/>
          <a:lstStyle>
            <a:lvl1pPr marL="0" indent="0">
              <a:buNone/>
              <a:defRPr sz="8642" b="1"/>
            </a:lvl1pPr>
            <a:lvl2pPr marL="1646155" indent="0">
              <a:buNone/>
              <a:defRPr sz="7200" b="1"/>
            </a:lvl2pPr>
            <a:lvl3pPr marL="3292309" indent="0">
              <a:buNone/>
              <a:defRPr sz="6480" b="1"/>
            </a:lvl3pPr>
            <a:lvl4pPr marL="4938460" indent="0">
              <a:buNone/>
              <a:defRPr sz="5759" b="1"/>
            </a:lvl4pPr>
            <a:lvl5pPr marL="6584611" indent="0">
              <a:buNone/>
              <a:defRPr sz="5759" b="1"/>
            </a:lvl5pPr>
            <a:lvl6pPr marL="8230762" indent="0">
              <a:buNone/>
              <a:defRPr sz="5759" b="1"/>
            </a:lvl6pPr>
            <a:lvl7pPr marL="9876917" indent="0">
              <a:buNone/>
              <a:defRPr sz="5759" b="1"/>
            </a:lvl7pPr>
            <a:lvl8pPr marL="11523068" indent="0">
              <a:buNone/>
              <a:defRPr sz="5759" b="1"/>
            </a:lvl8pPr>
            <a:lvl9pPr marL="13169219" indent="0">
              <a:buNone/>
              <a:defRPr sz="5759" b="1"/>
            </a:lvl9pPr>
          </a:lstStyle>
          <a:p>
            <a:pPr lvl="0"/>
            <a:r>
              <a:rPr lang="en-US"/>
              <a:t>Click to edit Master text styles</a:t>
            </a:r>
          </a:p>
        </p:txBody>
      </p:sp>
      <p:sp>
        <p:nvSpPr>
          <p:cNvPr id="6" name="Content Placeholder 5"/>
          <p:cNvSpPr>
            <a:spLocks noGrp="1"/>
          </p:cNvSpPr>
          <p:nvPr>
            <p:ph sz="quarter" idx="4"/>
          </p:nvPr>
        </p:nvSpPr>
        <p:spPr>
          <a:xfrm>
            <a:off x="16664946" y="16032494"/>
            <a:ext cx="13994605" cy="23581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E62287-EE82-4CAC-8118-A3C92F32CD32}" type="datetimeFigureOut">
              <a:rPr lang="en-US" smtClean="0"/>
              <a:t>5/24/2025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364353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E62287-EE82-4CAC-8118-A3C92F32CD32}" type="datetimeFigureOut">
              <a:rPr lang="en-US" smtClean="0"/>
              <a:t>5/24/2025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102476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62287-EE82-4CAC-8118-A3C92F32CD32}" type="datetimeFigureOut">
              <a:rPr lang="en-US" smtClean="0"/>
              <a:t>5/24/2025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2853856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37" y="2926081"/>
            <a:ext cx="10617045" cy="10241281"/>
          </a:xfrm>
        </p:spPr>
        <p:txBody>
          <a:bodyPr anchor="b"/>
          <a:lstStyle>
            <a:lvl1pPr>
              <a:defRPr sz="11521"/>
            </a:lvl1pPr>
          </a:lstStyle>
          <a:p>
            <a:r>
              <a:rPr lang="en-US"/>
              <a:t>Click to edit Master title style</a:t>
            </a:r>
            <a:endParaRPr lang="en-US" dirty="0"/>
          </a:p>
        </p:txBody>
      </p:sp>
      <p:sp>
        <p:nvSpPr>
          <p:cNvPr id="3" name="Content Placeholder 2"/>
          <p:cNvSpPr>
            <a:spLocks noGrp="1"/>
          </p:cNvSpPr>
          <p:nvPr>
            <p:ph idx="1"/>
          </p:nvPr>
        </p:nvSpPr>
        <p:spPr>
          <a:xfrm>
            <a:off x="13994611" y="6319532"/>
            <a:ext cx="16664944" cy="31191204"/>
          </a:xfrm>
        </p:spPr>
        <p:txBody>
          <a:bodyPr/>
          <a:lstStyle>
            <a:lvl1pPr>
              <a:defRPr sz="11521"/>
            </a:lvl1pPr>
            <a:lvl2pPr>
              <a:defRPr sz="10080"/>
            </a:lvl2pPr>
            <a:lvl3pPr>
              <a:defRPr sz="8642"/>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37" y="13167360"/>
            <a:ext cx="10617045" cy="24394163"/>
          </a:xfrm>
        </p:spPr>
        <p:txBody>
          <a:bodyPr/>
          <a:lstStyle>
            <a:lvl1pPr marL="0" indent="0">
              <a:buNone/>
              <a:defRPr sz="5759"/>
            </a:lvl1pPr>
            <a:lvl2pPr marL="1646155" indent="0">
              <a:buNone/>
              <a:defRPr sz="5042"/>
            </a:lvl2pPr>
            <a:lvl3pPr marL="3292309" indent="0">
              <a:buNone/>
              <a:defRPr sz="4321"/>
            </a:lvl3pPr>
            <a:lvl4pPr marL="4938460" indent="0">
              <a:buNone/>
              <a:defRPr sz="3604"/>
            </a:lvl4pPr>
            <a:lvl5pPr marL="6584611" indent="0">
              <a:buNone/>
              <a:defRPr sz="3604"/>
            </a:lvl5pPr>
            <a:lvl6pPr marL="8230762" indent="0">
              <a:buNone/>
              <a:defRPr sz="3604"/>
            </a:lvl6pPr>
            <a:lvl7pPr marL="9876917" indent="0">
              <a:buNone/>
              <a:defRPr sz="3604"/>
            </a:lvl7pPr>
            <a:lvl8pPr marL="11523068" indent="0">
              <a:buNone/>
              <a:defRPr sz="3604"/>
            </a:lvl8pPr>
            <a:lvl9pPr marL="13169219" indent="0">
              <a:buNone/>
              <a:defRPr sz="3604"/>
            </a:lvl9pPr>
          </a:lstStyle>
          <a:p>
            <a:pPr lvl="0"/>
            <a:r>
              <a:rPr lang="en-US"/>
              <a:t>Click to edit Master text styles</a:t>
            </a:r>
          </a:p>
        </p:txBody>
      </p:sp>
      <p:sp>
        <p:nvSpPr>
          <p:cNvPr id="5" name="Date Placeholder 4"/>
          <p:cNvSpPr>
            <a:spLocks noGrp="1"/>
          </p:cNvSpPr>
          <p:nvPr>
            <p:ph type="dt" sz="half" idx="10"/>
          </p:nvPr>
        </p:nvSpPr>
        <p:spPr/>
        <p:txBody>
          <a:bodyPr/>
          <a:lstStyle/>
          <a:p>
            <a:fld id="{36E62287-EE82-4CAC-8118-A3C92F32CD32}" type="datetimeFigureOut">
              <a:rPr lang="en-US" smtClean="0"/>
              <a:t>5/24/2025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67984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37" y="2926081"/>
            <a:ext cx="10617045" cy="10241281"/>
          </a:xfrm>
        </p:spPr>
        <p:txBody>
          <a:bodyPr anchor="b"/>
          <a:lstStyle>
            <a:lvl1pPr>
              <a:defRPr sz="11521"/>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11" y="6319532"/>
            <a:ext cx="16664944" cy="31191204"/>
          </a:xfrm>
        </p:spPr>
        <p:txBody>
          <a:bodyPr anchor="t"/>
          <a:lstStyle>
            <a:lvl1pPr marL="0" indent="0">
              <a:buNone/>
              <a:defRPr sz="11521"/>
            </a:lvl1pPr>
            <a:lvl2pPr marL="1646155" indent="0">
              <a:buNone/>
              <a:defRPr sz="10080"/>
            </a:lvl2pPr>
            <a:lvl3pPr marL="3292309" indent="0">
              <a:buNone/>
              <a:defRPr sz="8642"/>
            </a:lvl3pPr>
            <a:lvl4pPr marL="4938460" indent="0">
              <a:buNone/>
              <a:defRPr sz="7200"/>
            </a:lvl4pPr>
            <a:lvl5pPr marL="6584611" indent="0">
              <a:buNone/>
              <a:defRPr sz="7200"/>
            </a:lvl5pPr>
            <a:lvl6pPr marL="8230762" indent="0">
              <a:buNone/>
              <a:defRPr sz="7200"/>
            </a:lvl6pPr>
            <a:lvl7pPr marL="9876917" indent="0">
              <a:buNone/>
              <a:defRPr sz="7200"/>
            </a:lvl7pPr>
            <a:lvl8pPr marL="11523068" indent="0">
              <a:buNone/>
              <a:defRPr sz="7200"/>
            </a:lvl8pPr>
            <a:lvl9pPr marL="13169219"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37" y="13167360"/>
            <a:ext cx="10617045" cy="24394163"/>
          </a:xfrm>
        </p:spPr>
        <p:txBody>
          <a:bodyPr/>
          <a:lstStyle>
            <a:lvl1pPr marL="0" indent="0">
              <a:buNone/>
              <a:defRPr sz="5759"/>
            </a:lvl1pPr>
            <a:lvl2pPr marL="1646155" indent="0">
              <a:buNone/>
              <a:defRPr sz="5042"/>
            </a:lvl2pPr>
            <a:lvl3pPr marL="3292309" indent="0">
              <a:buNone/>
              <a:defRPr sz="4321"/>
            </a:lvl3pPr>
            <a:lvl4pPr marL="4938460" indent="0">
              <a:buNone/>
              <a:defRPr sz="3604"/>
            </a:lvl4pPr>
            <a:lvl5pPr marL="6584611" indent="0">
              <a:buNone/>
              <a:defRPr sz="3604"/>
            </a:lvl5pPr>
            <a:lvl6pPr marL="8230762" indent="0">
              <a:buNone/>
              <a:defRPr sz="3604"/>
            </a:lvl6pPr>
            <a:lvl7pPr marL="9876917" indent="0">
              <a:buNone/>
              <a:defRPr sz="3604"/>
            </a:lvl7pPr>
            <a:lvl8pPr marL="11523068" indent="0">
              <a:buNone/>
              <a:defRPr sz="3604"/>
            </a:lvl8pPr>
            <a:lvl9pPr marL="13169219" indent="0">
              <a:buNone/>
              <a:defRPr sz="3604"/>
            </a:lvl9pPr>
          </a:lstStyle>
          <a:p>
            <a:pPr lvl="0"/>
            <a:r>
              <a:rPr lang="en-US"/>
              <a:t>Click to edit Master text styles</a:t>
            </a:r>
          </a:p>
        </p:txBody>
      </p:sp>
      <p:sp>
        <p:nvSpPr>
          <p:cNvPr id="5" name="Date Placeholder 4"/>
          <p:cNvSpPr>
            <a:spLocks noGrp="1"/>
          </p:cNvSpPr>
          <p:nvPr>
            <p:ph type="dt" sz="half" idx="10"/>
          </p:nvPr>
        </p:nvSpPr>
        <p:spPr/>
        <p:txBody>
          <a:bodyPr/>
          <a:lstStyle/>
          <a:p>
            <a:fld id="{36E62287-EE82-4CAC-8118-A3C92F32CD32}" type="datetimeFigureOut">
              <a:rPr lang="en-US" smtClean="0"/>
              <a:t>5/24/2025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239151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5" y="2336827"/>
            <a:ext cx="28392121" cy="84836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5" y="11684012"/>
            <a:ext cx="28392121"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52" y="40680659"/>
            <a:ext cx="7406640" cy="2336804"/>
          </a:xfrm>
          <a:prstGeom prst="rect">
            <a:avLst/>
          </a:prstGeom>
        </p:spPr>
        <p:txBody>
          <a:bodyPr vert="horz" lIns="91440" tIns="45720" rIns="91440" bIns="45720" rtlCol="0" anchor="ctr"/>
          <a:lstStyle>
            <a:lvl1pPr algn="l">
              <a:defRPr sz="4321">
                <a:solidFill>
                  <a:schemeClr val="tx1">
                    <a:tint val="82000"/>
                  </a:schemeClr>
                </a:solidFill>
              </a:defRPr>
            </a:lvl1pPr>
          </a:lstStyle>
          <a:p>
            <a:fld id="{36E62287-EE82-4CAC-8118-A3C92F32CD32}" type="datetimeFigureOut">
              <a:rPr lang="en-US" smtClean="0"/>
              <a:t>5/24/2025</a:t>
            </a:fld>
            <a:endParaRPr lang="en-US"/>
          </a:p>
        </p:txBody>
      </p:sp>
      <p:sp>
        <p:nvSpPr>
          <p:cNvPr id="5" name="Footer Placeholder 4"/>
          <p:cNvSpPr>
            <a:spLocks noGrp="1"/>
          </p:cNvSpPr>
          <p:nvPr>
            <p:ph type="ftr" sz="quarter" idx="3"/>
          </p:nvPr>
        </p:nvSpPr>
        <p:spPr>
          <a:xfrm>
            <a:off x="10904226" y="40680659"/>
            <a:ext cx="11109959" cy="2336804"/>
          </a:xfrm>
          <a:prstGeom prst="rect">
            <a:avLst/>
          </a:prstGeom>
        </p:spPr>
        <p:txBody>
          <a:bodyPr vert="horz" lIns="91440" tIns="45720" rIns="91440" bIns="45720" rtlCol="0" anchor="ctr"/>
          <a:lstStyle>
            <a:lvl1pPr algn="ctr">
              <a:defRPr sz="4321">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3248622" y="40680659"/>
            <a:ext cx="7406640" cy="2336804"/>
          </a:xfrm>
          <a:prstGeom prst="rect">
            <a:avLst/>
          </a:prstGeom>
        </p:spPr>
        <p:txBody>
          <a:bodyPr vert="horz" lIns="91440" tIns="45720" rIns="91440" bIns="45720" rtlCol="0" anchor="ctr"/>
          <a:lstStyle>
            <a:lvl1pPr algn="r">
              <a:defRPr sz="4321">
                <a:solidFill>
                  <a:schemeClr val="tx1">
                    <a:tint val="82000"/>
                  </a:schemeClr>
                </a:solidFill>
              </a:defRPr>
            </a:lvl1pPr>
          </a:lstStyle>
          <a:p>
            <a:fld id="{958B3A4A-BAB8-48FE-8D64-764B793361B2}" type="slidenum">
              <a:rPr lang="en-US" smtClean="0"/>
              <a:t>‹#›</a:t>
            </a:fld>
            <a:endParaRPr lang="en-US"/>
          </a:p>
        </p:txBody>
      </p:sp>
    </p:spTree>
    <p:extLst>
      <p:ext uri="{BB962C8B-B14F-4D97-AF65-F5344CB8AC3E}">
        <p14:creationId xmlns:p14="http://schemas.microsoft.com/office/powerpoint/2010/main" val="180039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2309" rtl="0" eaLnBrk="1" latinLnBrk="0" hangingPunct="1">
        <a:lnSpc>
          <a:spcPct val="90000"/>
        </a:lnSpc>
        <a:spcBef>
          <a:spcPct val="0"/>
        </a:spcBef>
        <a:buNone/>
        <a:defRPr sz="15842" kern="1200">
          <a:solidFill>
            <a:schemeClr val="tx1"/>
          </a:solidFill>
          <a:latin typeface="+mj-lt"/>
          <a:ea typeface="+mj-ea"/>
          <a:cs typeface="+mj-cs"/>
        </a:defRPr>
      </a:lvl1pPr>
    </p:titleStyle>
    <p:bodyStyle>
      <a:lvl1pPr marL="823075" indent="-823075" algn="l" defTabSz="3292309" rtl="0" eaLnBrk="1" latinLnBrk="0" hangingPunct="1">
        <a:lnSpc>
          <a:spcPct val="90000"/>
        </a:lnSpc>
        <a:spcBef>
          <a:spcPts val="3604"/>
        </a:spcBef>
        <a:buFont typeface="Arial" panose="020B0604020202020204" pitchFamily="34" charset="0"/>
        <a:buChar char="•"/>
        <a:defRPr sz="10080" kern="1200">
          <a:solidFill>
            <a:schemeClr val="tx1"/>
          </a:solidFill>
          <a:latin typeface="+mn-lt"/>
          <a:ea typeface="+mn-ea"/>
          <a:cs typeface="+mn-cs"/>
        </a:defRPr>
      </a:lvl1pPr>
      <a:lvl2pPr marL="2469226" indent="-823075" algn="l" defTabSz="3292309" rtl="0" eaLnBrk="1" latinLnBrk="0" hangingPunct="1">
        <a:lnSpc>
          <a:spcPct val="90000"/>
        </a:lnSpc>
        <a:spcBef>
          <a:spcPts val="1802"/>
        </a:spcBef>
        <a:buFont typeface="Arial" panose="020B0604020202020204" pitchFamily="34" charset="0"/>
        <a:buChar char="•"/>
        <a:defRPr sz="8642" kern="1200">
          <a:solidFill>
            <a:schemeClr val="tx1"/>
          </a:solidFill>
          <a:latin typeface="+mn-lt"/>
          <a:ea typeface="+mn-ea"/>
          <a:cs typeface="+mn-cs"/>
        </a:defRPr>
      </a:lvl2pPr>
      <a:lvl3pPr marL="4115381" indent="-823075" algn="l" defTabSz="3292309" rtl="0" eaLnBrk="1" latinLnBrk="0" hangingPunct="1">
        <a:lnSpc>
          <a:spcPct val="90000"/>
        </a:lnSpc>
        <a:spcBef>
          <a:spcPts val="1802"/>
        </a:spcBef>
        <a:buFont typeface="Arial" panose="020B0604020202020204" pitchFamily="34" charset="0"/>
        <a:buChar char="•"/>
        <a:defRPr sz="7200" kern="1200">
          <a:solidFill>
            <a:schemeClr val="tx1"/>
          </a:solidFill>
          <a:latin typeface="+mn-lt"/>
          <a:ea typeface="+mn-ea"/>
          <a:cs typeface="+mn-cs"/>
        </a:defRPr>
      </a:lvl3pPr>
      <a:lvl4pPr marL="5761532"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4pPr>
      <a:lvl5pPr marL="7407687"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5pPr>
      <a:lvl6pPr marL="9053834"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6pPr>
      <a:lvl7pPr marL="10699989"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7pPr>
      <a:lvl8pPr marL="12346143"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8pPr>
      <a:lvl9pPr marL="13992298"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2309" rtl="0" eaLnBrk="1" latinLnBrk="0" hangingPunct="1">
        <a:defRPr sz="6480" kern="1200">
          <a:solidFill>
            <a:schemeClr val="tx1"/>
          </a:solidFill>
          <a:latin typeface="+mn-lt"/>
          <a:ea typeface="+mn-ea"/>
          <a:cs typeface="+mn-cs"/>
        </a:defRPr>
      </a:lvl1pPr>
      <a:lvl2pPr marL="1646155" algn="l" defTabSz="3292309" rtl="0" eaLnBrk="1" latinLnBrk="0" hangingPunct="1">
        <a:defRPr sz="6480" kern="1200">
          <a:solidFill>
            <a:schemeClr val="tx1"/>
          </a:solidFill>
          <a:latin typeface="+mn-lt"/>
          <a:ea typeface="+mn-ea"/>
          <a:cs typeface="+mn-cs"/>
        </a:defRPr>
      </a:lvl2pPr>
      <a:lvl3pPr marL="3292309" algn="l" defTabSz="3292309" rtl="0" eaLnBrk="1" latinLnBrk="0" hangingPunct="1">
        <a:defRPr sz="6480" kern="1200">
          <a:solidFill>
            <a:schemeClr val="tx1"/>
          </a:solidFill>
          <a:latin typeface="+mn-lt"/>
          <a:ea typeface="+mn-ea"/>
          <a:cs typeface="+mn-cs"/>
        </a:defRPr>
      </a:lvl3pPr>
      <a:lvl4pPr marL="4938460" algn="l" defTabSz="3292309" rtl="0" eaLnBrk="1" latinLnBrk="0" hangingPunct="1">
        <a:defRPr sz="6480" kern="1200">
          <a:solidFill>
            <a:schemeClr val="tx1"/>
          </a:solidFill>
          <a:latin typeface="+mn-lt"/>
          <a:ea typeface="+mn-ea"/>
          <a:cs typeface="+mn-cs"/>
        </a:defRPr>
      </a:lvl4pPr>
      <a:lvl5pPr marL="6584611" algn="l" defTabSz="3292309" rtl="0" eaLnBrk="1" latinLnBrk="0" hangingPunct="1">
        <a:defRPr sz="6480" kern="1200">
          <a:solidFill>
            <a:schemeClr val="tx1"/>
          </a:solidFill>
          <a:latin typeface="+mn-lt"/>
          <a:ea typeface="+mn-ea"/>
          <a:cs typeface="+mn-cs"/>
        </a:defRPr>
      </a:lvl5pPr>
      <a:lvl6pPr marL="8230762" algn="l" defTabSz="3292309" rtl="0" eaLnBrk="1" latinLnBrk="0" hangingPunct="1">
        <a:defRPr sz="6480" kern="1200">
          <a:solidFill>
            <a:schemeClr val="tx1"/>
          </a:solidFill>
          <a:latin typeface="+mn-lt"/>
          <a:ea typeface="+mn-ea"/>
          <a:cs typeface="+mn-cs"/>
        </a:defRPr>
      </a:lvl6pPr>
      <a:lvl7pPr marL="9876917" algn="l" defTabSz="3292309" rtl="0" eaLnBrk="1" latinLnBrk="0" hangingPunct="1">
        <a:defRPr sz="6480" kern="1200">
          <a:solidFill>
            <a:schemeClr val="tx1"/>
          </a:solidFill>
          <a:latin typeface="+mn-lt"/>
          <a:ea typeface="+mn-ea"/>
          <a:cs typeface="+mn-cs"/>
        </a:defRPr>
      </a:lvl7pPr>
      <a:lvl8pPr marL="11523068" algn="l" defTabSz="3292309" rtl="0" eaLnBrk="1" latinLnBrk="0" hangingPunct="1">
        <a:defRPr sz="6480" kern="1200">
          <a:solidFill>
            <a:schemeClr val="tx1"/>
          </a:solidFill>
          <a:latin typeface="+mn-lt"/>
          <a:ea typeface="+mn-ea"/>
          <a:cs typeface="+mn-cs"/>
        </a:defRPr>
      </a:lvl8pPr>
      <a:lvl9pPr marL="13169219" algn="l" defTabSz="3292309"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D58C19-3F11-8F0C-3135-48E3F9B72BD5}"/>
              </a:ext>
            </a:extLst>
          </p:cNvPr>
          <p:cNvSpPr>
            <a:spLocks noGrp="1" noRot="1" noMove="1" noResize="1" noEditPoints="1" noAdjustHandles="1" noChangeArrowheads="1" noChangeShapeType="1"/>
          </p:cNvSpPr>
          <p:nvPr/>
        </p:nvSpPr>
        <p:spPr>
          <a:xfrm>
            <a:off x="0" y="4"/>
            <a:ext cx="32918400" cy="4110989"/>
          </a:xfrm>
          <a:prstGeom prst="rect">
            <a:avLst/>
          </a:prstGeom>
          <a:solidFill>
            <a:schemeClr val="tx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59"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E52BCD7D-3B81-005A-DD36-8B00EB4A180F}"/>
              </a:ext>
            </a:extLst>
          </p:cNvPr>
          <p:cNvSpPr txBox="1">
            <a:spLocks noGrp="1" noRot="1" noMove="1" noResize="1" noEditPoints="1" noAdjustHandles="1" noChangeArrowheads="1" noChangeShapeType="1"/>
          </p:cNvSpPr>
          <p:nvPr/>
        </p:nvSpPr>
        <p:spPr>
          <a:xfrm>
            <a:off x="1074423" y="882972"/>
            <a:ext cx="19636743" cy="953659"/>
          </a:xfrm>
          <a:prstGeom prst="rect">
            <a:avLst/>
          </a:prstGeom>
          <a:noFill/>
        </p:spPr>
        <p:txBody>
          <a:bodyPr wrap="square">
            <a:spAutoFit/>
          </a:bodyPr>
          <a:lstStyle/>
          <a:p>
            <a:r>
              <a:rPr lang="en-US" sz="5597" dirty="0" err="1">
                <a:solidFill>
                  <a:schemeClr val="bg2"/>
                </a:solidFill>
                <a:latin typeface="Times New Roman" panose="02020603050405020304" pitchFamily="18" charset="0"/>
                <a:ea typeface="Cambria" panose="02040503050406030204" pitchFamily="18" charset="0"/>
                <a:cs typeface="Times New Roman" panose="02020603050405020304" pitchFamily="18" charset="0"/>
              </a:rPr>
              <a:t>SlimFusion</a:t>
            </a:r>
            <a:r>
              <a:rPr lang="en-US" sz="5597" dirty="0">
                <a:solidFill>
                  <a:schemeClr val="bg2"/>
                </a:solidFill>
                <a:latin typeface="Times New Roman" panose="02020603050405020304" pitchFamily="18" charset="0"/>
                <a:ea typeface="Cambria" panose="02040503050406030204" pitchFamily="18" charset="0"/>
                <a:cs typeface="Times New Roman" panose="02020603050405020304" pitchFamily="18" charset="0"/>
              </a:rPr>
              <a:t>-EMO</a:t>
            </a:r>
          </a:p>
        </p:txBody>
      </p:sp>
      <p:sp>
        <p:nvSpPr>
          <p:cNvPr id="12" name="TextBox 11">
            <a:extLst>
              <a:ext uri="{FF2B5EF4-FFF2-40B4-BE49-F238E27FC236}">
                <a16:creationId xmlns:a16="http://schemas.microsoft.com/office/drawing/2014/main" id="{6C5FC02B-8ADF-7B47-2F40-24D412BC06CD}"/>
              </a:ext>
            </a:extLst>
          </p:cNvPr>
          <p:cNvSpPr txBox="1">
            <a:spLocks noGrp="1" noRot="1" noMove="1" noResize="1" noEditPoints="1" noAdjustHandles="1" noChangeArrowheads="1" noChangeShapeType="1"/>
          </p:cNvSpPr>
          <p:nvPr/>
        </p:nvSpPr>
        <p:spPr>
          <a:xfrm>
            <a:off x="1074419" y="2100621"/>
            <a:ext cx="16466824" cy="523220"/>
          </a:xfrm>
          <a:prstGeom prst="rect">
            <a:avLst/>
          </a:prstGeom>
          <a:noFill/>
        </p:spPr>
        <p:txBody>
          <a:bodyPr wrap="square">
            <a:spAutoFit/>
          </a:bodyPr>
          <a:lstStyle/>
          <a:p>
            <a:r>
              <a:rPr lang="en-US" sz="2800" b="1" dirty="0">
                <a:solidFill>
                  <a:schemeClr val="bg2"/>
                </a:solidFill>
                <a:latin typeface="Times New Roman" panose="02020603050405020304" pitchFamily="18" charset="0"/>
                <a:ea typeface="Cambria" panose="02040503050406030204" pitchFamily="18" charset="0"/>
                <a:cs typeface="Times New Roman" panose="02020603050405020304" pitchFamily="18" charset="0"/>
              </a:rPr>
              <a:t>A Lightweight and Efficient Multimodal Framework for Real-Time Speech Emotion Recognition </a:t>
            </a:r>
          </a:p>
        </p:txBody>
      </p:sp>
      <p:sp>
        <p:nvSpPr>
          <p:cNvPr id="14" name="TextBox 13">
            <a:extLst>
              <a:ext uri="{FF2B5EF4-FFF2-40B4-BE49-F238E27FC236}">
                <a16:creationId xmlns:a16="http://schemas.microsoft.com/office/drawing/2014/main" id="{BED68CFF-0D43-E6ED-92A9-0D197402D8AD}"/>
              </a:ext>
            </a:extLst>
          </p:cNvPr>
          <p:cNvSpPr txBox="1">
            <a:spLocks noGrp="1" noRot="1" noMove="1" noResize="1" noEditPoints="1" noAdjustHandles="1" noChangeArrowheads="1" noChangeShapeType="1"/>
          </p:cNvSpPr>
          <p:nvPr/>
        </p:nvSpPr>
        <p:spPr>
          <a:xfrm>
            <a:off x="1074419" y="3191295"/>
            <a:ext cx="16466824" cy="953210"/>
          </a:xfrm>
          <a:prstGeom prst="rect">
            <a:avLst/>
          </a:prstGeom>
          <a:noFill/>
        </p:spPr>
        <p:txBody>
          <a:bodyPr wrap="square">
            <a:spAutoFit/>
          </a:bodyPr>
          <a:lstStyle/>
          <a:p>
            <a:pPr algn="just">
              <a:spcBef>
                <a:spcPts val="1802"/>
              </a:spcBef>
              <a:defRPr/>
            </a:pPr>
            <a:r>
              <a:rPr lang="en-US" altLang="en-US" sz="2797"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Fatin Ishtiaque Ebon (20-43602-1), </a:t>
            </a:r>
            <a:r>
              <a:rPr lang="en-US" altLang="en-US" sz="2797" dirty="0" err="1">
                <a:solidFill>
                  <a:schemeClr val="bg1"/>
                </a:solidFill>
                <a:latin typeface="Times New Roman" panose="02020603050405020304" pitchFamily="18" charset="0"/>
                <a:ea typeface="Cambria" panose="02040503050406030204" pitchFamily="18" charset="0"/>
                <a:cs typeface="Times New Roman" panose="02020603050405020304" pitchFamily="18" charset="0"/>
              </a:rPr>
              <a:t>Shariar</a:t>
            </a:r>
            <a:r>
              <a:rPr lang="en-US" altLang="en-US" sz="2797"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 Nihal (20-43220-1), </a:t>
            </a:r>
            <a:r>
              <a:rPr lang="en-US" altLang="en-US" sz="2797" dirty="0" err="1">
                <a:solidFill>
                  <a:schemeClr val="bg1"/>
                </a:solidFill>
                <a:latin typeface="Times New Roman" panose="02020603050405020304" pitchFamily="18" charset="0"/>
                <a:ea typeface="Cambria" panose="02040503050406030204" pitchFamily="18" charset="0"/>
                <a:cs typeface="Times New Roman" panose="02020603050405020304" pitchFamily="18" charset="0"/>
              </a:rPr>
              <a:t>Atunu</a:t>
            </a:r>
            <a:r>
              <a:rPr lang="en-US" altLang="en-US" sz="2797"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 Paul (20-43227-1), Md. Tamim Karim (20-43241-1)</a:t>
            </a:r>
          </a:p>
        </p:txBody>
      </p:sp>
      <p:sp>
        <p:nvSpPr>
          <p:cNvPr id="15" name="Rectangle 14">
            <a:extLst>
              <a:ext uri="{FF2B5EF4-FFF2-40B4-BE49-F238E27FC236}">
                <a16:creationId xmlns:a16="http://schemas.microsoft.com/office/drawing/2014/main" id="{D5728DCB-21B5-9CA7-DFC9-C2644A953AC2}"/>
              </a:ext>
            </a:extLst>
          </p:cNvPr>
          <p:cNvSpPr>
            <a:spLocks noGrp="1" noRot="1" noMove="1" noResize="1" noEditPoints="1" noAdjustHandles="1" noChangeArrowheads="1" noChangeShapeType="1"/>
          </p:cNvSpPr>
          <p:nvPr/>
        </p:nvSpPr>
        <p:spPr>
          <a:xfrm>
            <a:off x="0" y="42550083"/>
            <a:ext cx="32918400" cy="1341119"/>
          </a:xfrm>
          <a:prstGeom prst="rect">
            <a:avLst/>
          </a:prstGeom>
          <a:solidFill>
            <a:schemeClr val="tx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kumimoji="0" lang="en-US" sz="1000" b="0" i="1"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8169C2A6-9564-09BF-3989-9D297CD227B5}"/>
              </a:ext>
            </a:extLst>
          </p:cNvPr>
          <p:cNvSpPr/>
          <p:nvPr/>
        </p:nvSpPr>
        <p:spPr>
          <a:xfrm>
            <a:off x="22252429" y="42675814"/>
            <a:ext cx="11127088" cy="1089663"/>
          </a:xfrm>
          <a:prstGeom prst="rect">
            <a:avLst/>
          </a:prstGeom>
        </p:spPr>
        <p:txBody>
          <a:bodyPr wrap="square">
            <a:noAutofit/>
          </a:bodyPr>
          <a:lstStyle/>
          <a:p>
            <a:pPr>
              <a:spcAft>
                <a:spcPts val="796"/>
              </a:spcAft>
              <a:defRPr/>
            </a:pPr>
            <a:r>
              <a:rPr lang="en-US" altLang="en-US" sz="2797"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Department of Computer Science, Faculty of Science and Technology.</a:t>
            </a:r>
          </a:p>
          <a:p>
            <a:pPr>
              <a:spcAft>
                <a:spcPts val="796"/>
              </a:spcAft>
              <a:defRPr/>
            </a:pPr>
            <a:r>
              <a:rPr lang="en-US" sz="2797"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American International University-Bangladesh (AIUB)</a:t>
            </a:r>
            <a:endParaRPr lang="en-US" sz="3402"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a:p>
            <a:pPr>
              <a:spcAft>
                <a:spcPts val="83"/>
              </a:spcAft>
              <a:defRPr/>
            </a:pPr>
            <a:endParaRPr lang="en-US" altLang="en-US" sz="2797"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83903A7-9AB1-3F93-9E69-2D1474DD5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6427" y="386719"/>
            <a:ext cx="3337559" cy="333755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3">
            <a:extLst>
              <a:ext uri="{FF2B5EF4-FFF2-40B4-BE49-F238E27FC236}">
                <a16:creationId xmlns:a16="http://schemas.microsoft.com/office/drawing/2014/main" id="{BF5512A1-67FF-5B6E-9559-157557AC0CCC}"/>
              </a:ext>
            </a:extLst>
          </p:cNvPr>
          <p:cNvSpPr txBox="1">
            <a:spLocks noChangeArrowheads="1"/>
          </p:cNvSpPr>
          <p:nvPr/>
        </p:nvSpPr>
        <p:spPr bwMode="auto">
          <a:xfrm>
            <a:off x="1074425" y="4993962"/>
            <a:ext cx="9829801" cy="7402026"/>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just">
              <a:lnSpc>
                <a:spcPts val="4602"/>
              </a:lnSpc>
              <a:spcAft>
                <a:spcPts val="1200"/>
              </a:spcAft>
            </a:pPr>
            <a:r>
              <a:rPr lang="en-US" sz="4800" b="1" dirty="0">
                <a:solidFill>
                  <a:srgbClr val="005BBB"/>
                </a:solidFill>
                <a:latin typeface="Times New Roman" panose="02020603050405020304" pitchFamily="18" charset="0"/>
                <a:cs typeface="Times New Roman" panose="02020603050405020304" pitchFamily="18" charset="0"/>
              </a:rPr>
              <a:t>Abstract</a:t>
            </a:r>
          </a:p>
          <a:p>
            <a:pPr marL="127020" marR="24131" algn="just">
              <a:lnSpc>
                <a:spcPct val="126000"/>
              </a:lnSpc>
              <a:spcBef>
                <a:spcPts val="757"/>
              </a:spcBef>
            </a:pPr>
            <a:r>
              <a:rPr lang="en-SG" sz="2800" b="1" dirty="0" err="1">
                <a:solidFill>
                  <a:schemeClr val="tx2"/>
                </a:solidFill>
                <a:latin typeface="Times New Roman" panose="02020603050405020304" pitchFamily="18" charset="0"/>
                <a:cs typeface="Times New Roman" panose="02020603050405020304" pitchFamily="18" charset="0"/>
              </a:rPr>
              <a:t>SlimFusion</a:t>
            </a:r>
            <a:r>
              <a:rPr lang="en-SG" sz="2800" b="1" dirty="0">
                <a:solidFill>
                  <a:schemeClr val="tx2"/>
                </a:solidFill>
                <a:latin typeface="Times New Roman" panose="02020603050405020304" pitchFamily="18" charset="0"/>
                <a:cs typeface="Times New Roman" panose="02020603050405020304" pitchFamily="18" charset="0"/>
              </a:rPr>
              <a:t>-EMO</a:t>
            </a:r>
            <a:r>
              <a:rPr lang="en-SG" sz="2800" dirty="0">
                <a:solidFill>
                  <a:schemeClr val="tx2"/>
                </a:solidFill>
                <a:latin typeface="Times New Roman" panose="02020603050405020304" pitchFamily="18" charset="0"/>
                <a:cs typeface="Times New Roman" panose="02020603050405020304" pitchFamily="18" charset="0"/>
              </a:rPr>
              <a:t> is a streamlined framework designed for real-time speech emotion recognition in resource constrained environments. By integrating distilled encoders </a:t>
            </a:r>
            <a:r>
              <a:rPr lang="en-SG" sz="2800" dirty="0" err="1">
                <a:solidFill>
                  <a:schemeClr val="tx2"/>
                </a:solidFill>
                <a:latin typeface="Times New Roman" panose="02020603050405020304" pitchFamily="18" charset="0"/>
                <a:cs typeface="Times New Roman" panose="02020603050405020304" pitchFamily="18" charset="0"/>
              </a:rPr>
              <a:t>DistilHuBERT</a:t>
            </a:r>
            <a:r>
              <a:rPr lang="en-SG" sz="2800" dirty="0">
                <a:solidFill>
                  <a:schemeClr val="tx2"/>
                </a:solidFill>
                <a:latin typeface="Times New Roman" panose="02020603050405020304" pitchFamily="18" charset="0"/>
                <a:cs typeface="Times New Roman" panose="02020603050405020304" pitchFamily="18" charset="0"/>
              </a:rPr>
              <a:t> for speech, </a:t>
            </a:r>
            <a:r>
              <a:rPr lang="en-SG" sz="2800" dirty="0" err="1">
                <a:solidFill>
                  <a:schemeClr val="tx2"/>
                </a:solidFill>
                <a:latin typeface="Times New Roman" panose="02020603050405020304" pitchFamily="18" charset="0"/>
                <a:cs typeface="Times New Roman" panose="02020603050405020304" pitchFamily="18" charset="0"/>
              </a:rPr>
              <a:t>DistilBERT</a:t>
            </a:r>
            <a:r>
              <a:rPr lang="en-SG" sz="2800" dirty="0">
                <a:solidFill>
                  <a:schemeClr val="tx2"/>
                </a:solidFill>
                <a:latin typeface="Times New Roman" panose="02020603050405020304" pitchFamily="18" charset="0"/>
                <a:cs typeface="Times New Roman" panose="02020603050405020304" pitchFamily="18" charset="0"/>
              </a:rPr>
              <a:t> for text, a Gated Multimodal Unit for efficient fusion, and model compression techniques quantization, pruning, knowledge distillation, the framework achieves state-of-the-art accuracy with </a:t>
            </a:r>
            <a:r>
              <a:rPr lang="en-SG" sz="2800" b="1" dirty="0">
                <a:solidFill>
                  <a:schemeClr val="tx2"/>
                </a:solidFill>
                <a:latin typeface="Times New Roman" panose="02020603050405020304" pitchFamily="18" charset="0"/>
                <a:cs typeface="Times New Roman" panose="02020603050405020304" pitchFamily="18" charset="0"/>
              </a:rPr>
              <a:t>82.10% UW-</a:t>
            </a:r>
            <a:r>
              <a:rPr lang="en-SG" sz="2800" b="1" dirty="0" err="1">
                <a:solidFill>
                  <a:schemeClr val="tx2"/>
                </a:solidFill>
                <a:latin typeface="Times New Roman" panose="02020603050405020304" pitchFamily="18" charset="0"/>
                <a:cs typeface="Times New Roman" panose="02020603050405020304" pitchFamily="18" charset="0"/>
              </a:rPr>
              <a:t>Acc</a:t>
            </a:r>
            <a:r>
              <a:rPr lang="en-SG" sz="2800" b="1" dirty="0">
                <a:solidFill>
                  <a:schemeClr val="tx2"/>
                </a:solidFill>
                <a:latin typeface="Times New Roman" panose="02020603050405020304" pitchFamily="18" charset="0"/>
                <a:cs typeface="Times New Roman" panose="02020603050405020304" pitchFamily="18" charset="0"/>
              </a:rPr>
              <a:t> on IEMOCAP</a:t>
            </a:r>
            <a:r>
              <a:rPr lang="en-SG" sz="2800" dirty="0">
                <a:solidFill>
                  <a:schemeClr val="tx2"/>
                </a:solidFill>
                <a:latin typeface="Times New Roman" panose="02020603050405020304" pitchFamily="18" charset="0"/>
                <a:cs typeface="Times New Roman" panose="02020603050405020304" pitchFamily="18" charset="0"/>
              </a:rPr>
              <a:t>, </a:t>
            </a:r>
            <a:r>
              <a:rPr lang="en-SG" sz="2800" b="1" dirty="0">
                <a:solidFill>
                  <a:schemeClr val="tx2"/>
                </a:solidFill>
                <a:latin typeface="Times New Roman" panose="02020603050405020304" pitchFamily="18" charset="0"/>
                <a:cs typeface="Times New Roman" panose="02020603050405020304" pitchFamily="18" charset="0"/>
              </a:rPr>
              <a:t>92.00% UW-</a:t>
            </a:r>
            <a:r>
              <a:rPr lang="en-SG" sz="2800" b="1" dirty="0" err="1">
                <a:solidFill>
                  <a:schemeClr val="tx2"/>
                </a:solidFill>
                <a:latin typeface="Times New Roman" panose="02020603050405020304" pitchFamily="18" charset="0"/>
                <a:cs typeface="Times New Roman" panose="02020603050405020304" pitchFamily="18" charset="0"/>
              </a:rPr>
              <a:t>Acc</a:t>
            </a:r>
            <a:r>
              <a:rPr lang="en-SG" sz="2800" b="1" dirty="0">
                <a:solidFill>
                  <a:schemeClr val="tx2"/>
                </a:solidFill>
                <a:latin typeface="Times New Roman" panose="02020603050405020304" pitchFamily="18" charset="0"/>
                <a:cs typeface="Times New Roman" panose="02020603050405020304" pitchFamily="18" charset="0"/>
              </a:rPr>
              <a:t> on ESD</a:t>
            </a:r>
            <a:r>
              <a:rPr lang="en-SG" sz="2800" dirty="0">
                <a:solidFill>
                  <a:schemeClr val="tx2"/>
                </a:solidFill>
                <a:latin typeface="Times New Roman" panose="02020603050405020304" pitchFamily="18" charset="0"/>
                <a:cs typeface="Times New Roman" panose="02020603050405020304" pitchFamily="18" charset="0"/>
              </a:rPr>
              <a:t>, and </a:t>
            </a:r>
            <a:r>
              <a:rPr lang="en-SG" sz="2800" b="1" dirty="0">
                <a:solidFill>
                  <a:schemeClr val="tx2"/>
                </a:solidFill>
                <a:latin typeface="Times New Roman" panose="02020603050405020304" pitchFamily="18" charset="0"/>
                <a:cs typeface="Times New Roman" panose="02020603050405020304" pitchFamily="18" charset="0"/>
              </a:rPr>
              <a:t>79.10% W-</a:t>
            </a:r>
            <a:r>
              <a:rPr lang="en-SG" sz="2800" b="1" dirty="0" err="1">
                <a:solidFill>
                  <a:schemeClr val="tx2"/>
                </a:solidFill>
                <a:latin typeface="Times New Roman" panose="02020603050405020304" pitchFamily="18" charset="0"/>
                <a:cs typeface="Times New Roman" panose="02020603050405020304" pitchFamily="18" charset="0"/>
              </a:rPr>
              <a:t>Acc</a:t>
            </a:r>
            <a:r>
              <a:rPr lang="en-SG" sz="2800" b="1" dirty="0">
                <a:solidFill>
                  <a:schemeClr val="tx2"/>
                </a:solidFill>
                <a:latin typeface="Times New Roman" panose="02020603050405020304" pitchFamily="18" charset="0"/>
                <a:cs typeface="Times New Roman" panose="02020603050405020304" pitchFamily="18" charset="0"/>
              </a:rPr>
              <a:t> on MELD</a:t>
            </a:r>
            <a:r>
              <a:rPr lang="en-SG" sz="2800" dirty="0">
                <a:solidFill>
                  <a:schemeClr val="tx2"/>
                </a:solidFill>
                <a:latin typeface="Times New Roman" panose="02020603050405020304" pitchFamily="18" charset="0"/>
                <a:cs typeface="Times New Roman" panose="02020603050405020304" pitchFamily="18" charset="0"/>
              </a:rPr>
              <a:t>, while maintaining ultra-low latency 5–8 </a:t>
            </a:r>
            <a:r>
              <a:rPr lang="en-SG" sz="2800" dirty="0" err="1">
                <a:solidFill>
                  <a:schemeClr val="tx2"/>
                </a:solidFill>
                <a:latin typeface="Times New Roman" panose="02020603050405020304" pitchFamily="18" charset="0"/>
                <a:cs typeface="Times New Roman" panose="02020603050405020304" pitchFamily="18" charset="0"/>
              </a:rPr>
              <a:t>ms</a:t>
            </a:r>
            <a:r>
              <a:rPr lang="en-SG" sz="2800" dirty="0">
                <a:solidFill>
                  <a:schemeClr val="tx2"/>
                </a:solidFill>
                <a:latin typeface="Times New Roman" panose="02020603050405020304" pitchFamily="18" charset="0"/>
                <a:cs typeface="Times New Roman" panose="02020603050405020304" pitchFamily="18" charset="0"/>
              </a:rPr>
              <a:t>. Optimized via ONNX/</a:t>
            </a:r>
            <a:r>
              <a:rPr lang="en-SG" sz="2800" dirty="0" err="1">
                <a:solidFill>
                  <a:schemeClr val="tx2"/>
                </a:solidFill>
                <a:latin typeface="Times New Roman" panose="02020603050405020304" pitchFamily="18" charset="0"/>
                <a:cs typeface="Times New Roman" panose="02020603050405020304" pitchFamily="18" charset="0"/>
              </a:rPr>
              <a:t>TensorRT</a:t>
            </a:r>
            <a:r>
              <a:rPr lang="en-SG" sz="2800" dirty="0">
                <a:solidFill>
                  <a:schemeClr val="tx2"/>
                </a:solidFill>
                <a:latin typeface="Times New Roman" panose="02020603050405020304" pitchFamily="18" charset="0"/>
                <a:cs typeface="Times New Roman" panose="02020603050405020304" pitchFamily="18" charset="0"/>
              </a:rPr>
              <a:t>, </a:t>
            </a:r>
            <a:r>
              <a:rPr lang="en-SG" sz="2800" dirty="0" err="1">
                <a:solidFill>
                  <a:schemeClr val="tx2"/>
                </a:solidFill>
                <a:latin typeface="Times New Roman" panose="02020603050405020304" pitchFamily="18" charset="0"/>
                <a:cs typeface="Times New Roman" panose="02020603050405020304" pitchFamily="18" charset="0"/>
              </a:rPr>
              <a:t>SlimFusion</a:t>
            </a:r>
            <a:r>
              <a:rPr lang="en-SG" sz="2800" dirty="0">
                <a:solidFill>
                  <a:schemeClr val="tx2"/>
                </a:solidFill>
                <a:latin typeface="Times New Roman" panose="02020603050405020304" pitchFamily="18" charset="0"/>
                <a:cs typeface="Times New Roman" panose="02020603050405020304" pitchFamily="18" charset="0"/>
              </a:rPr>
              <a:t>-EMO is ideal for deployment on mobile and embedded  devices.</a:t>
            </a:r>
            <a:br>
              <a:rPr lang="en-SG" sz="2800" dirty="0">
                <a:solidFill>
                  <a:schemeClr val="tx2"/>
                </a:solidFill>
                <a:latin typeface="Times New Roman" panose="02020603050405020304" pitchFamily="18" charset="0"/>
                <a:cs typeface="Times New Roman" panose="02020603050405020304" pitchFamily="18" charset="0"/>
              </a:rPr>
            </a:br>
            <a:endParaRPr lang="en-SG" sz="2800" dirty="0">
              <a:solidFill>
                <a:schemeClr val="tx2"/>
              </a:solidFill>
              <a:latin typeface="Times New Roman" panose="02020603050405020304" pitchFamily="18" charset="0"/>
              <a:ea typeface="Arial" panose="020B0604020202020204" pitchFamily="34"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169E7B9A-91F1-E077-42D9-51C400781E9D}"/>
              </a:ext>
            </a:extLst>
          </p:cNvPr>
          <p:cNvCxnSpPr/>
          <p:nvPr/>
        </p:nvCxnSpPr>
        <p:spPr bwMode="auto">
          <a:xfrm>
            <a:off x="1283340" y="12118624"/>
            <a:ext cx="9589330" cy="0"/>
          </a:xfrm>
          <a:prstGeom prst="line">
            <a:avLst/>
          </a:prstGeom>
          <a:noFill/>
          <a:ln w="25400" cap="flat" cmpd="sng" algn="ctr">
            <a:solidFill>
              <a:schemeClr val="tx1"/>
            </a:solidFill>
            <a:prstDash val="dash"/>
            <a:round/>
            <a:headEnd type="none" w="med" len="med"/>
            <a:tailEnd type="none" w="med" len="med"/>
          </a:ln>
          <a:effectLst/>
        </p:spPr>
      </p:cxnSp>
      <p:sp>
        <p:nvSpPr>
          <p:cNvPr id="55" name="TextBox 54">
            <a:extLst>
              <a:ext uri="{FF2B5EF4-FFF2-40B4-BE49-F238E27FC236}">
                <a16:creationId xmlns:a16="http://schemas.microsoft.com/office/drawing/2014/main" id="{CE118C7B-FBB4-9799-28F2-195BF99F561A}"/>
              </a:ext>
            </a:extLst>
          </p:cNvPr>
          <p:cNvSpPr txBox="1"/>
          <p:nvPr/>
        </p:nvSpPr>
        <p:spPr>
          <a:xfrm>
            <a:off x="1190919" y="12610640"/>
            <a:ext cx="9681752" cy="6444200"/>
          </a:xfrm>
          <a:prstGeom prst="rect">
            <a:avLst/>
          </a:prstGeom>
          <a:solidFill>
            <a:schemeClr val="bg1">
              <a:alpha val="63000"/>
            </a:schemeClr>
          </a:solidFill>
          <a:effectLst/>
        </p:spPr>
        <p:txBody>
          <a:bodyPr wrap="square">
            <a:spAutoFit/>
          </a:bodyPr>
          <a:lstStyle/>
          <a:p>
            <a:pPr algn="just">
              <a:lnSpc>
                <a:spcPts val="4602"/>
              </a:lnSpc>
              <a:spcAft>
                <a:spcPts val="1200"/>
              </a:spcAft>
              <a:defRPr/>
            </a:pPr>
            <a:r>
              <a:rPr lang="en-US" sz="4800" b="1" i="0" dirty="0">
                <a:solidFill>
                  <a:srgbClr val="005BBB"/>
                </a:solidFill>
                <a:effectLst/>
                <a:latin typeface="Times New Roman" panose="02020603050405020304" pitchFamily="18" charset="0"/>
                <a:cs typeface="Times New Roman" panose="02020603050405020304" pitchFamily="18" charset="0"/>
              </a:rPr>
              <a:t>Introduction</a:t>
            </a:r>
            <a:endParaRPr lang="en-SG" sz="2800" b="0" i="0" dirty="0">
              <a:solidFill>
                <a:srgbClr val="404040"/>
              </a:solidFill>
              <a:effectLst/>
              <a:latin typeface="Times New Roman" panose="02020603050405020304" pitchFamily="18" charset="0"/>
              <a:cs typeface="Times New Roman" panose="02020603050405020304" pitchFamily="18" charset="0"/>
            </a:endParaRPr>
          </a:p>
          <a:p>
            <a:pPr marL="457200" indent="-457200" algn="just">
              <a:lnSpc>
                <a:spcPts val="2143"/>
              </a:lnSpc>
              <a:spcBef>
                <a:spcPts val="1029"/>
              </a:spcBef>
              <a:spcAft>
                <a:spcPts val="1029"/>
              </a:spcAft>
              <a:buFont typeface="Wingdings" panose="05000000000000000000" pitchFamily="2" charset="2"/>
              <a:buChar char="Ø"/>
            </a:pPr>
            <a:r>
              <a:rPr lang="en-SG" sz="2800" b="1" i="0" dirty="0">
                <a:solidFill>
                  <a:srgbClr val="0070C0"/>
                </a:solidFill>
                <a:effectLst/>
                <a:latin typeface="Times New Roman" panose="02020603050405020304" pitchFamily="18" charset="0"/>
                <a:cs typeface="Times New Roman" panose="02020603050405020304" pitchFamily="18" charset="0"/>
              </a:rPr>
              <a:t>Problem</a:t>
            </a:r>
            <a:endParaRPr lang="en-SG" sz="2800" b="0" i="0" dirty="0">
              <a:solidFill>
                <a:srgbClr val="0070C0"/>
              </a:solidFill>
              <a:effectLst/>
              <a:latin typeface="Times New Roman" panose="02020603050405020304" pitchFamily="18" charset="0"/>
              <a:cs typeface="Times New Roman" panose="02020603050405020304" pitchFamily="18" charset="0"/>
            </a:endParaRPr>
          </a:p>
          <a:p>
            <a:pPr marL="457200" indent="-457200" algn="just">
              <a:lnSpc>
                <a:spcPts val="2143"/>
              </a:lnSpc>
              <a:spcBef>
                <a:spcPts val="1029"/>
              </a:spcBef>
              <a:spcAft>
                <a:spcPts val="1029"/>
              </a:spcAft>
              <a:buFont typeface="Arial" panose="020B0604020202020204" pitchFamily="34" charset="0"/>
              <a:buChar char="•"/>
            </a:pPr>
            <a:r>
              <a:rPr lang="en-SG" sz="2800" b="0" i="0" dirty="0">
                <a:solidFill>
                  <a:schemeClr val="tx2"/>
                </a:solidFill>
                <a:effectLst/>
                <a:latin typeface="Times New Roman" panose="02020603050405020304" pitchFamily="18" charset="0"/>
                <a:cs typeface="Times New Roman" panose="02020603050405020304" pitchFamily="18" charset="0"/>
              </a:rPr>
              <a:t>Real-time SER requires balancing high accuracy with computational efficiency.</a:t>
            </a:r>
          </a:p>
          <a:p>
            <a:pPr marL="457200" indent="-457200" algn="just">
              <a:lnSpc>
                <a:spcPts val="2143"/>
              </a:lnSpc>
              <a:spcBef>
                <a:spcPts val="300"/>
              </a:spcBef>
              <a:spcAft>
                <a:spcPts val="1029"/>
              </a:spcAft>
              <a:buFont typeface="Arial" panose="020B0604020202020204" pitchFamily="34" charset="0"/>
              <a:buChar char="•"/>
            </a:pPr>
            <a:r>
              <a:rPr lang="en-SG" sz="2800" b="0" i="0" dirty="0">
                <a:solidFill>
                  <a:schemeClr val="tx2"/>
                </a:solidFill>
                <a:effectLst/>
                <a:latin typeface="Times New Roman" panose="02020603050405020304" pitchFamily="18" charset="0"/>
                <a:cs typeface="Times New Roman" panose="02020603050405020304" pitchFamily="18" charset="0"/>
              </a:rPr>
              <a:t>Existing multimodal models are resource-heavy, limiting deployment on edge devices.</a:t>
            </a:r>
          </a:p>
          <a:p>
            <a:pPr marL="457200" indent="-457200" algn="just">
              <a:lnSpc>
                <a:spcPts val="2143"/>
              </a:lnSpc>
              <a:spcBef>
                <a:spcPts val="1029"/>
              </a:spcBef>
              <a:spcAft>
                <a:spcPts val="1029"/>
              </a:spcAft>
              <a:buFont typeface="Wingdings" panose="05000000000000000000" pitchFamily="2" charset="2"/>
              <a:buChar char="Ø"/>
            </a:pPr>
            <a:r>
              <a:rPr lang="en-SG" sz="2800" b="1" i="0" dirty="0">
                <a:solidFill>
                  <a:srgbClr val="0070C0"/>
                </a:solidFill>
                <a:effectLst/>
                <a:latin typeface="Times New Roman" panose="02020603050405020304" pitchFamily="18" charset="0"/>
                <a:cs typeface="Times New Roman" panose="02020603050405020304" pitchFamily="18" charset="0"/>
              </a:rPr>
              <a:t>Solution</a:t>
            </a:r>
            <a:endParaRPr lang="en-SG" sz="2800" b="0" i="0" dirty="0">
              <a:solidFill>
                <a:srgbClr val="0070C0"/>
              </a:solidFill>
              <a:effectLst/>
              <a:latin typeface="Times New Roman" panose="02020603050405020304" pitchFamily="18" charset="0"/>
              <a:cs typeface="Times New Roman" panose="02020603050405020304" pitchFamily="18" charset="0"/>
            </a:endParaRPr>
          </a:p>
          <a:p>
            <a:pPr marL="457200" indent="-457200" algn="just">
              <a:lnSpc>
                <a:spcPts val="2143"/>
              </a:lnSpc>
              <a:spcBef>
                <a:spcPts val="1029"/>
              </a:spcBef>
              <a:spcAft>
                <a:spcPts val="1029"/>
              </a:spcAft>
              <a:buFont typeface="Arial" panose="020B0604020202020204" pitchFamily="34" charset="0"/>
              <a:buChar char="•"/>
            </a:pPr>
            <a:r>
              <a:rPr lang="en-SG" sz="2800" i="0" dirty="0" err="1">
                <a:solidFill>
                  <a:schemeClr val="tx2"/>
                </a:solidFill>
                <a:effectLst/>
                <a:latin typeface="Times New Roman" panose="02020603050405020304" pitchFamily="18" charset="0"/>
                <a:cs typeface="Times New Roman" panose="02020603050405020304" pitchFamily="18" charset="0"/>
              </a:rPr>
              <a:t>SlimFusion</a:t>
            </a:r>
            <a:r>
              <a:rPr lang="en-SG" sz="2800" i="0" dirty="0">
                <a:solidFill>
                  <a:schemeClr val="tx2"/>
                </a:solidFill>
                <a:effectLst/>
                <a:latin typeface="Times New Roman" panose="02020603050405020304" pitchFamily="18" charset="0"/>
                <a:cs typeface="Times New Roman" panose="02020603050405020304" pitchFamily="18" charset="0"/>
              </a:rPr>
              <a:t>-EMO</a:t>
            </a:r>
            <a:r>
              <a:rPr lang="en-SG" sz="2800" b="0" i="0" dirty="0">
                <a:solidFill>
                  <a:schemeClr val="tx2"/>
                </a:solidFill>
                <a:effectLst/>
                <a:latin typeface="Times New Roman" panose="02020603050405020304" pitchFamily="18" charset="0"/>
                <a:cs typeface="Times New Roman" panose="02020603050405020304" pitchFamily="18" charset="0"/>
              </a:rPr>
              <a:t> combines lightweight encoders, efficient fusion (GMU), and model compression to achieve real-time performance without sacrificing accuracy.</a:t>
            </a:r>
          </a:p>
          <a:p>
            <a:pPr marL="457200" indent="-457200" algn="just">
              <a:lnSpc>
                <a:spcPts val="2143"/>
              </a:lnSpc>
              <a:spcBef>
                <a:spcPts val="1029"/>
              </a:spcBef>
              <a:spcAft>
                <a:spcPts val="1029"/>
              </a:spcAft>
              <a:buFont typeface="Wingdings" panose="05000000000000000000" pitchFamily="2" charset="2"/>
              <a:buChar char="Ø"/>
            </a:pPr>
            <a:r>
              <a:rPr lang="en-SG" sz="2800" b="1" i="0" dirty="0">
                <a:solidFill>
                  <a:srgbClr val="0070C0"/>
                </a:solidFill>
                <a:effectLst/>
                <a:latin typeface="Times New Roman" panose="02020603050405020304" pitchFamily="18" charset="0"/>
                <a:cs typeface="Times New Roman" panose="02020603050405020304" pitchFamily="18" charset="0"/>
              </a:rPr>
              <a:t>Key Innovations</a:t>
            </a:r>
            <a:endParaRPr lang="en-SG" sz="2800" b="0" i="0" dirty="0">
              <a:solidFill>
                <a:srgbClr val="0070C0"/>
              </a:solidFill>
              <a:effectLst/>
              <a:latin typeface="Times New Roman" panose="02020603050405020304" pitchFamily="18" charset="0"/>
              <a:cs typeface="Times New Roman" panose="02020603050405020304" pitchFamily="18" charset="0"/>
            </a:endParaRPr>
          </a:p>
          <a:p>
            <a:pPr marL="457200" indent="-457200" algn="just">
              <a:lnSpc>
                <a:spcPts val="2143"/>
              </a:lnSpc>
              <a:spcBef>
                <a:spcPts val="1029"/>
              </a:spcBef>
              <a:spcAft>
                <a:spcPts val="1029"/>
              </a:spcAft>
              <a:buFont typeface="Arial" panose="020B0604020202020204" pitchFamily="34" charset="0"/>
              <a:buChar char="•"/>
            </a:pPr>
            <a:r>
              <a:rPr lang="en-SG" sz="2800" i="0" dirty="0" err="1">
                <a:solidFill>
                  <a:schemeClr val="tx2"/>
                </a:solidFill>
                <a:effectLst/>
                <a:latin typeface="Times New Roman" panose="02020603050405020304" pitchFamily="18" charset="0"/>
                <a:cs typeface="Times New Roman" panose="02020603050405020304" pitchFamily="18" charset="0"/>
              </a:rPr>
              <a:t>DistilHuBERT</a:t>
            </a:r>
            <a:r>
              <a:rPr lang="en-SG" sz="2800" i="0" dirty="0">
                <a:solidFill>
                  <a:schemeClr val="tx2"/>
                </a:solidFill>
                <a:effectLst/>
                <a:latin typeface="Times New Roman" panose="02020603050405020304" pitchFamily="18" charset="0"/>
                <a:cs typeface="Times New Roman" panose="02020603050405020304" pitchFamily="18" charset="0"/>
              </a:rPr>
              <a:t>:</a:t>
            </a:r>
            <a:r>
              <a:rPr lang="en-SG" sz="2800" b="0" i="0" dirty="0">
                <a:solidFill>
                  <a:schemeClr val="tx2"/>
                </a:solidFill>
                <a:effectLst/>
                <a:latin typeface="Times New Roman" panose="02020603050405020304" pitchFamily="18" charset="0"/>
                <a:cs typeface="Times New Roman" panose="02020603050405020304" pitchFamily="18" charset="0"/>
              </a:rPr>
              <a:t>  60% fewer parameters than </a:t>
            </a:r>
            <a:r>
              <a:rPr lang="en-SG" sz="2800" i="0" dirty="0" err="1">
                <a:solidFill>
                  <a:schemeClr val="tx2"/>
                </a:solidFill>
                <a:effectLst/>
                <a:latin typeface="Times New Roman" panose="02020603050405020304" pitchFamily="18" charset="0"/>
                <a:cs typeface="Times New Roman" panose="02020603050405020304" pitchFamily="18" charset="0"/>
              </a:rPr>
              <a:t>HuBERT</a:t>
            </a:r>
            <a:endParaRPr lang="en-SG" sz="2800" i="0" dirty="0">
              <a:solidFill>
                <a:schemeClr val="tx2"/>
              </a:solidFill>
              <a:effectLst/>
              <a:latin typeface="Times New Roman" panose="02020603050405020304" pitchFamily="18" charset="0"/>
              <a:cs typeface="Times New Roman" panose="02020603050405020304" pitchFamily="18" charset="0"/>
            </a:endParaRPr>
          </a:p>
          <a:p>
            <a:pPr marL="457200" indent="-457200" algn="just">
              <a:lnSpc>
                <a:spcPts val="2143"/>
              </a:lnSpc>
              <a:spcBef>
                <a:spcPts val="1029"/>
              </a:spcBef>
              <a:spcAft>
                <a:spcPts val="1029"/>
              </a:spcAft>
              <a:buFont typeface="Arial" panose="020B0604020202020204" pitchFamily="34" charset="0"/>
              <a:buChar char="•"/>
            </a:pPr>
            <a:r>
              <a:rPr lang="en-SG" sz="2800" dirty="0">
                <a:solidFill>
                  <a:schemeClr val="tx2"/>
                </a:solidFill>
                <a:latin typeface="Times New Roman" panose="02020603050405020304" pitchFamily="18" charset="0"/>
                <a:cs typeface="Times New Roman" panose="02020603050405020304" pitchFamily="18" charset="0"/>
              </a:rPr>
              <a:t>GMU: Dynamic fusion with minimal computational overhead.</a:t>
            </a:r>
          </a:p>
          <a:p>
            <a:pPr marL="457200" indent="-457200" algn="just">
              <a:lnSpc>
                <a:spcPts val="2143"/>
              </a:lnSpc>
              <a:spcBef>
                <a:spcPts val="1029"/>
              </a:spcBef>
              <a:spcAft>
                <a:spcPts val="1029"/>
              </a:spcAft>
              <a:buFont typeface="Arial" panose="020B0604020202020204" pitchFamily="34" charset="0"/>
              <a:buChar char="•"/>
            </a:pPr>
            <a:r>
              <a:rPr lang="en-SG" sz="2800" i="0" dirty="0" err="1">
                <a:solidFill>
                  <a:schemeClr val="tx2"/>
                </a:solidFill>
                <a:effectLst/>
                <a:latin typeface="Times New Roman" panose="02020603050405020304" pitchFamily="18" charset="0"/>
                <a:cs typeface="Times New Roman" panose="02020603050405020304" pitchFamily="18" charset="0"/>
              </a:rPr>
              <a:t>DistilBERT</a:t>
            </a:r>
            <a:r>
              <a:rPr lang="en-SG" sz="2800" i="0" dirty="0">
                <a:solidFill>
                  <a:schemeClr val="tx2"/>
                </a:solidFill>
                <a:effectLst/>
                <a:latin typeface="Times New Roman" panose="02020603050405020304" pitchFamily="18" charset="0"/>
                <a:cs typeface="Times New Roman" panose="02020603050405020304" pitchFamily="18" charset="0"/>
              </a:rPr>
              <a:t>:</a:t>
            </a:r>
            <a:r>
              <a:rPr lang="en-SG" sz="2800" b="0" i="0" dirty="0">
                <a:solidFill>
                  <a:schemeClr val="tx2"/>
                </a:solidFill>
                <a:effectLst/>
                <a:latin typeface="Times New Roman" panose="02020603050405020304" pitchFamily="18" charset="0"/>
                <a:cs typeface="Times New Roman" panose="02020603050405020304" pitchFamily="18" charset="0"/>
              </a:rPr>
              <a:t> 40% fewer parameters than BERT.</a:t>
            </a:r>
          </a:p>
        </p:txBody>
      </p:sp>
      <p:cxnSp>
        <p:nvCxnSpPr>
          <p:cNvPr id="1024" name="Straight Connector 1023">
            <a:extLst>
              <a:ext uri="{FF2B5EF4-FFF2-40B4-BE49-F238E27FC236}">
                <a16:creationId xmlns:a16="http://schemas.microsoft.com/office/drawing/2014/main" id="{90329AB1-26B5-DD95-62D2-EA0F04DB75D9}"/>
              </a:ext>
            </a:extLst>
          </p:cNvPr>
          <p:cNvCxnSpPr/>
          <p:nvPr/>
        </p:nvCxnSpPr>
        <p:spPr bwMode="auto">
          <a:xfrm>
            <a:off x="1283340" y="41333587"/>
            <a:ext cx="9784080" cy="0"/>
          </a:xfrm>
          <a:prstGeom prst="line">
            <a:avLst/>
          </a:prstGeom>
          <a:noFill/>
          <a:ln w="25400" cap="flat" cmpd="sng" algn="ctr">
            <a:solidFill>
              <a:schemeClr val="tx1"/>
            </a:solidFill>
            <a:prstDash val="dash"/>
            <a:round/>
            <a:headEnd type="none" w="med" len="med"/>
            <a:tailEnd type="none" w="med" len="med"/>
          </a:ln>
          <a:effectLst/>
        </p:spPr>
      </p:cxnSp>
      <p:sp>
        <p:nvSpPr>
          <p:cNvPr id="1031" name="TextBox 1030">
            <a:extLst>
              <a:ext uri="{FF2B5EF4-FFF2-40B4-BE49-F238E27FC236}">
                <a16:creationId xmlns:a16="http://schemas.microsoft.com/office/drawing/2014/main" id="{FE639642-0756-CFE0-BE9E-484465460BAC}"/>
              </a:ext>
            </a:extLst>
          </p:cNvPr>
          <p:cNvSpPr txBox="1"/>
          <p:nvPr/>
        </p:nvSpPr>
        <p:spPr>
          <a:xfrm>
            <a:off x="22385820" y="4916003"/>
            <a:ext cx="9784080" cy="5568897"/>
          </a:xfrm>
          <a:prstGeom prst="rect">
            <a:avLst/>
          </a:prstGeom>
          <a:solidFill>
            <a:schemeClr val="bg1">
              <a:alpha val="63000"/>
            </a:schemeClr>
          </a:solidFill>
          <a:effectLst/>
        </p:spPr>
        <p:txBody>
          <a:bodyPr wrap="square">
            <a:spAutoFit/>
          </a:bodyPr>
          <a:lstStyle/>
          <a:p>
            <a:pPr algn="just">
              <a:lnSpc>
                <a:spcPts val="4602"/>
              </a:lnSpc>
              <a:spcAft>
                <a:spcPts val="1802"/>
              </a:spcAft>
              <a:defRPr/>
            </a:pPr>
            <a:r>
              <a:rPr lang="en-SG" sz="4800" b="1" i="0" dirty="0">
                <a:solidFill>
                  <a:srgbClr val="0070C0"/>
                </a:solidFill>
                <a:effectLst/>
                <a:latin typeface="Times New Roman" panose="02020603050405020304" pitchFamily="18" charset="0"/>
                <a:cs typeface="Times New Roman" panose="02020603050405020304" pitchFamily="18" charset="0"/>
              </a:rPr>
              <a:t>Results</a:t>
            </a:r>
            <a:endParaRPr lang="en-US" sz="4800" b="1" dirty="0">
              <a:latin typeface="Times New Roman" panose="02020603050405020304" pitchFamily="18" charset="0"/>
              <a:ea typeface="Arial" charset="0"/>
              <a:cs typeface="Times New Roman" panose="02020603050405020304" pitchFamily="18" charset="0"/>
            </a:endParaRPr>
          </a:p>
          <a:p>
            <a:pPr algn="just">
              <a:lnSpc>
                <a:spcPts val="4602"/>
              </a:lnSpc>
              <a:spcAft>
                <a:spcPts val="1802"/>
              </a:spcAft>
              <a:defRPr/>
            </a:pPr>
            <a:r>
              <a:rPr lang="en-US" sz="2797" dirty="0" err="1">
                <a:latin typeface="Times New Roman" panose="02020603050405020304" pitchFamily="18" charset="0"/>
                <a:ea typeface="Arial" charset="0"/>
                <a:cs typeface="Times New Roman" panose="02020603050405020304" pitchFamily="18" charset="0"/>
              </a:rPr>
              <a:t>SlimFusion</a:t>
            </a:r>
            <a:r>
              <a:rPr lang="en-US" sz="2797" dirty="0">
                <a:latin typeface="Times New Roman" panose="02020603050405020304" pitchFamily="18" charset="0"/>
                <a:ea typeface="Arial" charset="0"/>
                <a:cs typeface="Times New Roman" panose="02020603050405020304" pitchFamily="18" charset="0"/>
              </a:rPr>
              <a:t>-EMO's CMT-MEAN fusion achieved 60.65% test accuracy (Table 2), outperforming other strategies. On ESD, it reached 92.00% UW-Acc (Table 3), surpassing audio-only models. MELD performance was 79.10% W-Acc (Table 4), exceeding prior studies. Efficient with 3.2M params and 5-8 </a:t>
            </a:r>
            <a:r>
              <a:rPr lang="en-US" sz="2797" dirty="0" err="1">
                <a:latin typeface="Times New Roman" panose="02020603050405020304" pitchFamily="18" charset="0"/>
                <a:ea typeface="Arial" charset="0"/>
                <a:cs typeface="Times New Roman" panose="02020603050405020304" pitchFamily="18" charset="0"/>
              </a:rPr>
              <a:t>ms</a:t>
            </a:r>
            <a:r>
              <a:rPr lang="en-US" sz="2797" dirty="0">
                <a:latin typeface="Times New Roman" panose="02020603050405020304" pitchFamily="18" charset="0"/>
                <a:ea typeface="Arial" charset="0"/>
                <a:cs typeface="Times New Roman" panose="02020603050405020304" pitchFamily="18" charset="0"/>
              </a:rPr>
              <a:t> latency (Fig 5), the model showed minimal overfitting (Fig 6). AUC-ROC curves (Figs 8,9) and confusion matrices (Fig10) validated robustness. Ablation confirmed distilled encoders and gated fusion's importance.</a:t>
            </a:r>
          </a:p>
        </p:txBody>
      </p:sp>
      <p:cxnSp>
        <p:nvCxnSpPr>
          <p:cNvPr id="1037" name="Straight Connector 1036">
            <a:extLst>
              <a:ext uri="{FF2B5EF4-FFF2-40B4-BE49-F238E27FC236}">
                <a16:creationId xmlns:a16="http://schemas.microsoft.com/office/drawing/2014/main" id="{F831B0C1-6CC7-02D5-929B-BBDBF5209391}"/>
              </a:ext>
            </a:extLst>
          </p:cNvPr>
          <p:cNvCxnSpPr/>
          <p:nvPr/>
        </p:nvCxnSpPr>
        <p:spPr bwMode="auto">
          <a:xfrm>
            <a:off x="11886265" y="41333587"/>
            <a:ext cx="9784080" cy="0"/>
          </a:xfrm>
          <a:prstGeom prst="line">
            <a:avLst/>
          </a:prstGeom>
          <a:noFill/>
          <a:ln w="25400" cap="flat" cmpd="sng" algn="ctr">
            <a:solidFill>
              <a:schemeClr val="tx1"/>
            </a:solidFill>
            <a:prstDash val="dash"/>
            <a:round/>
            <a:headEnd type="none" w="med" len="med"/>
            <a:tailEnd type="none" w="med" len="med"/>
          </a:ln>
          <a:effectLst/>
        </p:spPr>
      </p:cxnSp>
      <p:sp>
        <p:nvSpPr>
          <p:cNvPr id="1038" name="TextBox 1037">
            <a:extLst>
              <a:ext uri="{FF2B5EF4-FFF2-40B4-BE49-F238E27FC236}">
                <a16:creationId xmlns:a16="http://schemas.microsoft.com/office/drawing/2014/main" id="{A247AC93-F3A5-CFD1-FE45-732FCFDA5933}"/>
              </a:ext>
            </a:extLst>
          </p:cNvPr>
          <p:cNvSpPr txBox="1"/>
          <p:nvPr/>
        </p:nvSpPr>
        <p:spPr>
          <a:xfrm>
            <a:off x="22308093" y="24616522"/>
            <a:ext cx="9737516" cy="12421349"/>
          </a:xfrm>
          <a:prstGeom prst="rect">
            <a:avLst/>
          </a:prstGeom>
          <a:solidFill>
            <a:schemeClr val="bg1">
              <a:alpha val="63000"/>
            </a:schemeClr>
          </a:solidFill>
          <a:effectLst/>
        </p:spPr>
        <p:txBody>
          <a:bodyPr wrap="square">
            <a:spAutoFit/>
          </a:bodyPr>
          <a:lstStyle/>
          <a:p>
            <a:pPr algn="just">
              <a:lnSpc>
                <a:spcPts val="3802"/>
              </a:lnSpc>
              <a:spcAft>
                <a:spcPts val="1200"/>
              </a:spcAft>
              <a:buClr>
                <a:schemeClr val="tx2"/>
              </a:buClr>
              <a:defRPr/>
            </a:pPr>
            <a:r>
              <a:rPr lang="en-US" sz="4800" b="1" dirty="0">
                <a:solidFill>
                  <a:srgbClr val="0070C0"/>
                </a:solidFill>
                <a:latin typeface="Times New Roman" panose="02020603050405020304" pitchFamily="18" charset="0"/>
                <a:cs typeface="Times New Roman" panose="02020603050405020304" pitchFamily="18" charset="0"/>
              </a:rPr>
              <a:t>References</a:t>
            </a:r>
            <a:endParaRPr lang="en-US" sz="2400" dirty="0">
              <a:solidFill>
                <a:srgbClr val="0070C0"/>
              </a:solidFill>
              <a:latin typeface="Times New Roman" panose="02020603050405020304" pitchFamily="18" charset="0"/>
              <a:ea typeface="Arial" charset="0"/>
              <a:cs typeface="Times New Roman" panose="02020603050405020304" pitchFamily="18" charset="0"/>
            </a:endParaRPr>
          </a:p>
          <a:p>
            <a:pPr algn="just">
              <a:spcBef>
                <a:spcPts val="663"/>
              </a:spcBef>
              <a:tabLst>
                <a:tab pos="267373" algn="l"/>
              </a:tabLst>
            </a:pPr>
            <a:r>
              <a:rPr lang="en-SG" sz="2400" dirty="0">
                <a:latin typeface="Times New Roman" panose="02020603050405020304" pitchFamily="18" charset="0"/>
                <a:ea typeface="Arial" panose="020B0604020202020204" pitchFamily="34" charset="0"/>
                <a:cs typeface="Times New Roman" panose="02020603050405020304" pitchFamily="18" charset="0"/>
              </a:rPr>
              <a:t>[1] El Ayadi, M., Kamel, M. S., &amp; </a:t>
            </a:r>
            <a:r>
              <a:rPr lang="en-SG" sz="2400" dirty="0" err="1">
                <a:latin typeface="Times New Roman" panose="02020603050405020304" pitchFamily="18" charset="0"/>
                <a:ea typeface="Arial" panose="020B0604020202020204" pitchFamily="34" charset="0"/>
                <a:cs typeface="Times New Roman" panose="02020603050405020304" pitchFamily="18" charset="0"/>
              </a:rPr>
              <a:t>Karray</a:t>
            </a:r>
            <a:r>
              <a:rPr lang="en-SG" sz="2400" dirty="0">
                <a:latin typeface="Times New Roman" panose="02020603050405020304" pitchFamily="18" charset="0"/>
                <a:ea typeface="Arial" panose="020B0604020202020204" pitchFamily="34" charset="0"/>
                <a:cs typeface="Times New Roman" panose="02020603050405020304" pitchFamily="18" charset="0"/>
              </a:rPr>
              <a:t>, F. (2011). Survey on speech emotion recognition: Features, classification schemes, and databases. Pattern Recognition, 44, 572–587.</a:t>
            </a:r>
          </a:p>
          <a:p>
            <a:pPr marL="342948" indent="-342948" algn="just">
              <a:spcBef>
                <a:spcPts val="663"/>
              </a:spcBef>
              <a:buFont typeface="+mj-lt"/>
              <a:buAutoNum type="arabicPeriod"/>
              <a:tabLst>
                <a:tab pos="267373" algn="l"/>
              </a:tabLst>
            </a:pPr>
            <a:endParaRPr lang="en-SG" sz="2400" dirty="0">
              <a:latin typeface="Times New Roman" panose="02020603050405020304" pitchFamily="18" charset="0"/>
              <a:ea typeface="Arial" panose="020B0604020202020204" pitchFamily="34" charset="0"/>
              <a:cs typeface="Times New Roman" panose="02020603050405020304" pitchFamily="18" charset="0"/>
            </a:endParaRPr>
          </a:p>
          <a:p>
            <a:pPr algn="just">
              <a:spcBef>
                <a:spcPts val="663"/>
              </a:spcBef>
              <a:tabLst>
                <a:tab pos="267373" algn="l"/>
              </a:tabLst>
            </a:pPr>
            <a:r>
              <a:rPr lang="en-SG" sz="2400" dirty="0">
                <a:latin typeface="Times New Roman" panose="02020603050405020304" pitchFamily="18" charset="0"/>
                <a:ea typeface="Times New Roman" panose="02020603050405020304" pitchFamily="18" charset="0"/>
                <a:cs typeface="Times New Roman" panose="02020603050405020304" pitchFamily="18" charset="0"/>
              </a:rPr>
              <a:t>[2] Hsu, W.-N., et al. (2021). </a:t>
            </a:r>
            <a:r>
              <a:rPr lang="en-SG" sz="2400" dirty="0" err="1">
                <a:latin typeface="Times New Roman" panose="02020603050405020304" pitchFamily="18" charset="0"/>
                <a:ea typeface="Times New Roman" panose="02020603050405020304" pitchFamily="18" charset="0"/>
                <a:cs typeface="Times New Roman" panose="02020603050405020304" pitchFamily="18" charset="0"/>
              </a:rPr>
              <a:t>HuBERT</a:t>
            </a:r>
            <a:r>
              <a:rPr lang="en-SG" sz="2400" dirty="0">
                <a:latin typeface="Times New Roman" panose="02020603050405020304" pitchFamily="18" charset="0"/>
                <a:ea typeface="Times New Roman" panose="02020603050405020304" pitchFamily="18" charset="0"/>
                <a:cs typeface="Times New Roman" panose="02020603050405020304" pitchFamily="18" charset="0"/>
              </a:rPr>
              <a:t>: Self-supervised speech representation learning by masked prediction of hidden units. IEEE/ACM TASLP, 29, 3451–3460.</a:t>
            </a:r>
          </a:p>
          <a:p>
            <a:pPr marL="342948" indent="-342948" algn="just">
              <a:spcBef>
                <a:spcPts val="663"/>
              </a:spcBef>
              <a:buFont typeface="+mj-lt"/>
              <a:buAutoNum type="arabicPeriod"/>
              <a:tabLst>
                <a:tab pos="267373" algn="l"/>
              </a:tabLst>
            </a:pPr>
            <a:endParaRPr lang="en-SG" sz="2400" dirty="0">
              <a:latin typeface="Times New Roman" panose="02020603050405020304" pitchFamily="18" charset="0"/>
              <a:ea typeface="Arial" panose="020B0604020202020204" pitchFamily="34" charset="0"/>
              <a:cs typeface="Times New Roman" panose="02020603050405020304" pitchFamily="18" charset="0"/>
            </a:endParaRPr>
          </a:p>
          <a:p>
            <a:pPr algn="just">
              <a:spcBef>
                <a:spcPts val="663"/>
              </a:spcBef>
              <a:tabLst>
                <a:tab pos="267373" algn="l"/>
              </a:tabLst>
            </a:pPr>
            <a:r>
              <a:rPr lang="en-US" sz="2400" dirty="0">
                <a:latin typeface="Times New Roman" panose="02020603050405020304" pitchFamily="18" charset="0"/>
                <a:ea typeface="Arial" panose="020B0604020202020204" pitchFamily="34" charset="0"/>
                <a:cs typeface="Times New Roman" panose="02020603050405020304" pitchFamily="18" charset="0"/>
              </a:rPr>
              <a:t>[3] Devlin, J., Chang, M.-W., et al. (2019). BERT: Pre-training of deep bidirectional transformers for language understanding. NAACL-HLT, 4171–4186.</a:t>
            </a:r>
          </a:p>
          <a:p>
            <a:pPr marL="342948" indent="-342948" algn="just">
              <a:spcBef>
                <a:spcPts val="663"/>
              </a:spcBef>
              <a:buFont typeface="+mj-lt"/>
              <a:buAutoNum type="arabicPeriod"/>
              <a:tabLst>
                <a:tab pos="267373" algn="l"/>
              </a:tabLst>
            </a:pPr>
            <a:endParaRPr lang="en-SG" sz="2400" dirty="0">
              <a:latin typeface="Times New Roman" panose="02020603050405020304" pitchFamily="18" charset="0"/>
              <a:ea typeface="Arial" panose="020B0604020202020204" pitchFamily="34" charset="0"/>
              <a:cs typeface="Times New Roman" panose="02020603050405020304" pitchFamily="18" charset="0"/>
            </a:endParaRPr>
          </a:p>
          <a:p>
            <a:pPr algn="just">
              <a:spcBef>
                <a:spcPts val="663"/>
              </a:spcBef>
              <a:tabLst>
                <a:tab pos="267373" algn="l"/>
              </a:tabLst>
            </a:pPr>
            <a:r>
              <a:rPr lang="en-US" sz="2400" dirty="0">
                <a:latin typeface="Times New Roman" panose="02020603050405020304" pitchFamily="18" charset="0"/>
                <a:ea typeface="Arial" panose="020B0604020202020204" pitchFamily="34" charset="0"/>
                <a:cs typeface="Times New Roman" panose="02020603050405020304" pitchFamily="18" charset="0"/>
              </a:rPr>
              <a:t>[4] Sanh, V., Debut, L., et al. (2019). </a:t>
            </a:r>
            <a:r>
              <a:rPr lang="en-US" sz="2400" dirty="0" err="1">
                <a:latin typeface="Times New Roman" panose="02020603050405020304" pitchFamily="18" charset="0"/>
                <a:ea typeface="Arial" panose="020B0604020202020204" pitchFamily="34" charset="0"/>
                <a:cs typeface="Times New Roman" panose="02020603050405020304" pitchFamily="18" charset="0"/>
              </a:rPr>
              <a:t>DistilBERT</a:t>
            </a:r>
            <a:r>
              <a:rPr lang="en-US" sz="2400" dirty="0">
                <a:latin typeface="Times New Roman" panose="02020603050405020304" pitchFamily="18" charset="0"/>
                <a:ea typeface="Arial" panose="020B0604020202020204" pitchFamily="34" charset="0"/>
                <a:cs typeface="Times New Roman" panose="02020603050405020304" pitchFamily="18" charset="0"/>
              </a:rPr>
              <a:t>: A distilled version of BERT. arXiv:1910.01108.</a:t>
            </a:r>
          </a:p>
          <a:p>
            <a:pPr marL="342948" indent="-342948" algn="just">
              <a:spcBef>
                <a:spcPts val="663"/>
              </a:spcBef>
              <a:buFont typeface="+mj-lt"/>
              <a:buAutoNum type="arabicPeriod"/>
              <a:tabLst>
                <a:tab pos="267373" algn="l"/>
              </a:tabLst>
            </a:pPr>
            <a:endParaRPr lang="en-SG" sz="2400" dirty="0">
              <a:latin typeface="Times New Roman" panose="02020603050405020304" pitchFamily="18" charset="0"/>
              <a:ea typeface="Arial" panose="020B0604020202020204" pitchFamily="34" charset="0"/>
              <a:cs typeface="Times New Roman" panose="02020603050405020304" pitchFamily="18" charset="0"/>
            </a:endParaRPr>
          </a:p>
          <a:p>
            <a:pPr algn="just">
              <a:spcBef>
                <a:spcPts val="663"/>
              </a:spcBef>
              <a:tabLst>
                <a:tab pos="267373" algn="l"/>
              </a:tabLst>
            </a:pPr>
            <a:r>
              <a:rPr lang="en-US" sz="2400" dirty="0">
                <a:latin typeface="Times New Roman" panose="02020603050405020304" pitchFamily="18" charset="0"/>
                <a:ea typeface="Arial" panose="020B0604020202020204" pitchFamily="34" charset="0"/>
                <a:cs typeface="Times New Roman" panose="02020603050405020304" pitchFamily="18" charset="0"/>
              </a:rPr>
              <a:t>[5] Li, X., Chen, Y., &amp; Zhang, J. (2022). </a:t>
            </a:r>
            <a:r>
              <a:rPr lang="en-US" sz="2400" dirty="0" err="1">
                <a:latin typeface="Times New Roman" panose="02020603050405020304" pitchFamily="18" charset="0"/>
                <a:ea typeface="Arial" panose="020B0604020202020204" pitchFamily="34" charset="0"/>
                <a:cs typeface="Times New Roman" panose="02020603050405020304" pitchFamily="18" charset="0"/>
              </a:rPr>
              <a:t>DistilHuBERT</a:t>
            </a:r>
            <a:r>
              <a:rPr lang="en-US" sz="2400" dirty="0">
                <a:latin typeface="Times New Roman" panose="02020603050405020304" pitchFamily="18" charset="0"/>
                <a:ea typeface="Arial" panose="020B0604020202020204" pitchFamily="34" charset="0"/>
                <a:cs typeface="Times New Roman" panose="02020603050405020304" pitchFamily="18" charset="0"/>
              </a:rPr>
              <a:t>: A lightweight alternative to </a:t>
            </a:r>
            <a:r>
              <a:rPr lang="en-US" sz="2400" dirty="0" err="1">
                <a:latin typeface="Times New Roman" panose="02020603050405020304" pitchFamily="18" charset="0"/>
                <a:ea typeface="Arial" panose="020B0604020202020204" pitchFamily="34" charset="0"/>
                <a:cs typeface="Times New Roman" panose="02020603050405020304" pitchFamily="18" charset="0"/>
              </a:rPr>
              <a:t>HuBERT</a:t>
            </a:r>
            <a:r>
              <a:rPr lang="en-US" sz="2400" dirty="0">
                <a:latin typeface="Times New Roman" panose="02020603050405020304" pitchFamily="18" charset="0"/>
                <a:ea typeface="Arial" panose="020B0604020202020204" pitchFamily="34" charset="0"/>
                <a:cs typeface="Times New Roman" panose="02020603050405020304" pitchFamily="18" charset="0"/>
              </a:rPr>
              <a:t>. </a:t>
            </a:r>
            <a:r>
              <a:rPr lang="en-US" sz="2400" dirty="0" err="1">
                <a:latin typeface="Times New Roman" panose="02020603050405020304" pitchFamily="18" charset="0"/>
                <a:ea typeface="Arial" panose="020B0604020202020204" pitchFamily="34" charset="0"/>
                <a:cs typeface="Times New Roman" panose="02020603050405020304" pitchFamily="18" charset="0"/>
              </a:rPr>
              <a:t>Interspeech</a:t>
            </a:r>
            <a:r>
              <a:rPr lang="en-US" sz="2400" dirty="0">
                <a:latin typeface="Times New Roman" panose="02020603050405020304" pitchFamily="18" charset="0"/>
                <a:ea typeface="Arial" panose="020B0604020202020204" pitchFamily="34" charset="0"/>
                <a:cs typeface="Times New Roman" panose="02020603050405020304" pitchFamily="18" charset="0"/>
              </a:rPr>
              <a:t>, 1234–1238.</a:t>
            </a:r>
          </a:p>
          <a:p>
            <a:pPr marL="342948" indent="-342948" algn="just">
              <a:spcBef>
                <a:spcPts val="663"/>
              </a:spcBef>
              <a:buFont typeface="+mj-lt"/>
              <a:buAutoNum type="arabicPeriod"/>
              <a:tabLst>
                <a:tab pos="267373" algn="l"/>
              </a:tabLst>
            </a:pPr>
            <a:endParaRPr lang="en-SG" sz="2400" dirty="0">
              <a:latin typeface="Times New Roman" panose="02020603050405020304" pitchFamily="18" charset="0"/>
              <a:ea typeface="Arial" panose="020B0604020202020204" pitchFamily="34" charset="0"/>
              <a:cs typeface="Times New Roman" panose="02020603050405020304" pitchFamily="18" charset="0"/>
            </a:endParaRPr>
          </a:p>
          <a:p>
            <a:pPr algn="just">
              <a:spcBef>
                <a:spcPts val="663"/>
              </a:spcBef>
              <a:tabLst>
                <a:tab pos="267373" algn="l"/>
              </a:tabLst>
            </a:pPr>
            <a:r>
              <a:rPr lang="en-US" sz="2400" dirty="0">
                <a:latin typeface="Times New Roman" panose="02020603050405020304" pitchFamily="18" charset="0"/>
                <a:ea typeface="Arial" panose="020B0604020202020204" pitchFamily="34" charset="0"/>
                <a:cs typeface="Times New Roman" panose="02020603050405020304" pitchFamily="18" charset="0"/>
              </a:rPr>
              <a:t>[6] Poria, S., Cambria, E., et al. (2017). A review of affective computing: From unimodal analysis to multimodal fusion. Information Fusion, 37, 98–125.</a:t>
            </a:r>
          </a:p>
          <a:p>
            <a:pPr marL="342948" indent="-342948" algn="just">
              <a:spcBef>
                <a:spcPts val="663"/>
              </a:spcBef>
              <a:buFont typeface="+mj-lt"/>
              <a:buAutoNum type="arabicPeriod"/>
              <a:tabLst>
                <a:tab pos="267373" algn="l"/>
              </a:tabLst>
            </a:pPr>
            <a:endParaRPr lang="en-SG" sz="2400" dirty="0">
              <a:latin typeface="Times New Roman" panose="02020603050405020304" pitchFamily="18" charset="0"/>
              <a:ea typeface="Arial" panose="020B0604020202020204" pitchFamily="34" charset="0"/>
              <a:cs typeface="Times New Roman" panose="02020603050405020304" pitchFamily="18" charset="0"/>
            </a:endParaRPr>
          </a:p>
          <a:p>
            <a:pPr algn="just">
              <a:spcBef>
                <a:spcPts val="663"/>
              </a:spcBef>
              <a:tabLst>
                <a:tab pos="267373" algn="l"/>
              </a:tabLst>
            </a:pPr>
            <a:r>
              <a:rPr lang="en-US" sz="2400" dirty="0">
                <a:latin typeface="Times New Roman" panose="02020603050405020304" pitchFamily="18" charset="0"/>
                <a:ea typeface="Arial" panose="020B0604020202020204" pitchFamily="34" charset="0"/>
                <a:cs typeface="Times New Roman" panose="02020603050405020304" pitchFamily="18" charset="0"/>
              </a:rPr>
              <a:t>[7] Khan, M., </a:t>
            </a:r>
            <a:r>
              <a:rPr lang="en-US" sz="2400" dirty="0" err="1">
                <a:latin typeface="Times New Roman" panose="02020603050405020304" pitchFamily="18" charset="0"/>
                <a:ea typeface="Arial" panose="020B0604020202020204" pitchFamily="34" charset="0"/>
                <a:cs typeface="Times New Roman" panose="02020603050405020304" pitchFamily="18" charset="0"/>
              </a:rPr>
              <a:t>Gueaieb</a:t>
            </a:r>
            <a:r>
              <a:rPr lang="en-US" sz="2400" dirty="0">
                <a:latin typeface="Times New Roman" panose="02020603050405020304" pitchFamily="18" charset="0"/>
                <a:ea typeface="Arial" panose="020B0604020202020204" pitchFamily="34" charset="0"/>
                <a:cs typeface="Times New Roman" panose="02020603050405020304" pitchFamily="18" charset="0"/>
              </a:rPr>
              <a:t>, W., &amp; El Saddik, A. (2024). MSER: Multimodal speech emotion recognition using cross-attention. Expert Systems with Applications, 245, 122946.</a:t>
            </a:r>
          </a:p>
          <a:p>
            <a:pPr marL="342948" indent="-342948" algn="just">
              <a:spcBef>
                <a:spcPts val="663"/>
              </a:spcBef>
              <a:buFont typeface="+mj-lt"/>
              <a:buAutoNum type="arabicPeriod"/>
              <a:tabLst>
                <a:tab pos="267373" algn="l"/>
              </a:tabLst>
            </a:pPr>
            <a:endParaRPr lang="en-SG" sz="2400" dirty="0">
              <a:latin typeface="Times New Roman" panose="02020603050405020304" pitchFamily="18" charset="0"/>
              <a:ea typeface="Arial" panose="020B0604020202020204" pitchFamily="34" charset="0"/>
              <a:cs typeface="Times New Roman" panose="02020603050405020304" pitchFamily="18" charset="0"/>
            </a:endParaRPr>
          </a:p>
          <a:p>
            <a:pPr algn="just">
              <a:spcBef>
                <a:spcPts val="663"/>
              </a:spcBef>
              <a:tabLst>
                <a:tab pos="267373" algn="l"/>
              </a:tabLst>
            </a:pPr>
            <a:r>
              <a:rPr lang="en-US" sz="2400" dirty="0">
                <a:latin typeface="Times New Roman" panose="02020603050405020304" pitchFamily="18" charset="0"/>
                <a:ea typeface="Arial" panose="020B0604020202020204" pitchFamily="34" charset="0"/>
                <a:cs typeface="Times New Roman" panose="02020603050405020304" pitchFamily="18" charset="0"/>
              </a:rPr>
              <a:t>[8] Hinton, G., </a:t>
            </a:r>
            <a:r>
              <a:rPr lang="en-US" sz="2400" dirty="0" err="1">
                <a:latin typeface="Times New Roman" panose="02020603050405020304" pitchFamily="18" charset="0"/>
                <a:ea typeface="Arial" panose="020B0604020202020204" pitchFamily="34" charset="0"/>
                <a:cs typeface="Times New Roman" panose="02020603050405020304" pitchFamily="18" charset="0"/>
              </a:rPr>
              <a:t>Vinyals</a:t>
            </a:r>
            <a:r>
              <a:rPr lang="en-US" sz="2400" dirty="0">
                <a:latin typeface="Times New Roman" panose="02020603050405020304" pitchFamily="18" charset="0"/>
                <a:ea typeface="Arial" panose="020B0604020202020204" pitchFamily="34" charset="0"/>
                <a:cs typeface="Times New Roman" panose="02020603050405020304" pitchFamily="18" charset="0"/>
              </a:rPr>
              <a:t>, O., &amp; Dean, J. (2015). Distilling the knowledge in a neural network. arXiv:1503.02531.</a:t>
            </a:r>
          </a:p>
        </p:txBody>
      </p:sp>
      <p:sp>
        <p:nvSpPr>
          <p:cNvPr id="1039" name="TextBox 1038">
            <a:extLst>
              <a:ext uri="{FF2B5EF4-FFF2-40B4-BE49-F238E27FC236}">
                <a16:creationId xmlns:a16="http://schemas.microsoft.com/office/drawing/2014/main" id="{C205E587-4D85-E83B-4A33-B7BFC8E89E46}"/>
              </a:ext>
            </a:extLst>
          </p:cNvPr>
          <p:cNvSpPr txBox="1"/>
          <p:nvPr/>
        </p:nvSpPr>
        <p:spPr>
          <a:xfrm>
            <a:off x="22252429" y="37148991"/>
            <a:ext cx="9737516" cy="3773534"/>
          </a:xfrm>
          <a:prstGeom prst="rect">
            <a:avLst/>
          </a:prstGeom>
          <a:solidFill>
            <a:schemeClr val="bg1">
              <a:alpha val="63000"/>
            </a:schemeClr>
          </a:solidFill>
          <a:effectLst/>
        </p:spPr>
        <p:txBody>
          <a:bodyPr wrap="square">
            <a:spAutoFit/>
          </a:bodyPr>
          <a:lstStyle/>
          <a:p>
            <a:pPr algn="just">
              <a:lnSpc>
                <a:spcPts val="3802"/>
              </a:lnSpc>
              <a:spcAft>
                <a:spcPts val="1200"/>
              </a:spcAft>
              <a:buClr>
                <a:schemeClr val="tx2"/>
              </a:buClr>
              <a:defRPr/>
            </a:pPr>
            <a:r>
              <a:rPr lang="en-US" sz="4800" b="1" dirty="0">
                <a:solidFill>
                  <a:srgbClr val="005BBB"/>
                </a:solidFill>
                <a:latin typeface="Times New Roman" panose="02020603050405020304" pitchFamily="18" charset="0"/>
                <a:cs typeface="Times New Roman" panose="02020603050405020304" pitchFamily="18" charset="0"/>
              </a:rPr>
              <a:t>Acknowledgement</a:t>
            </a:r>
            <a:endParaRPr lang="en-US" sz="2400" b="1" dirty="0">
              <a:solidFill>
                <a:srgbClr val="005BBB"/>
              </a:solidFill>
              <a:latin typeface="Times New Roman" panose="02020603050405020304" pitchFamily="18" charset="0"/>
              <a:cs typeface="Times New Roman" panose="02020603050405020304" pitchFamily="18" charset="0"/>
            </a:endParaRPr>
          </a:p>
          <a:p>
            <a:pPr algn="just">
              <a:lnSpc>
                <a:spcPts val="3802"/>
              </a:lnSpc>
              <a:spcAft>
                <a:spcPts val="1200"/>
              </a:spcAft>
              <a:buClr>
                <a:schemeClr val="tx2"/>
              </a:buClr>
              <a:defRPr/>
            </a:pPr>
            <a:r>
              <a:rPr lang="en-US" sz="2797" dirty="0">
                <a:latin typeface="Times New Roman" panose="02020603050405020304" pitchFamily="18" charset="0"/>
                <a:cs typeface="Times New Roman" panose="02020603050405020304" pitchFamily="18" charset="0"/>
              </a:rPr>
              <a:t>We gratefully acknowledge our supervisor Prof. Dr. M. F. </a:t>
            </a:r>
            <a:r>
              <a:rPr lang="en-US" sz="2797" dirty="0" err="1">
                <a:latin typeface="Times New Roman" panose="02020603050405020304" pitchFamily="18" charset="0"/>
                <a:cs typeface="Times New Roman" panose="02020603050405020304" pitchFamily="18" charset="0"/>
              </a:rPr>
              <a:t>Mridha</a:t>
            </a:r>
            <a:r>
              <a:rPr lang="en-US" sz="2797" dirty="0">
                <a:latin typeface="Times New Roman" panose="02020603050405020304" pitchFamily="18" charset="0"/>
                <a:cs typeface="Times New Roman" panose="02020603050405020304" pitchFamily="18" charset="0"/>
              </a:rPr>
              <a:t> and  for his invaluable guidance. This work was conducted with dedication from all team members. </a:t>
            </a:r>
          </a:p>
          <a:p>
            <a:pPr algn="just">
              <a:lnSpc>
                <a:spcPts val="3802"/>
              </a:lnSpc>
              <a:spcAft>
                <a:spcPts val="1200"/>
              </a:spcAft>
              <a:buClr>
                <a:schemeClr val="tx2"/>
              </a:buClr>
              <a:defRPr/>
            </a:pPr>
            <a:r>
              <a:rPr lang="en-US" sz="2797" b="1" dirty="0">
                <a:latin typeface="Times New Roman" panose="02020603050405020304" pitchFamily="18" charset="0"/>
                <a:cs typeface="Times New Roman" panose="02020603050405020304" pitchFamily="18" charset="0"/>
              </a:rPr>
              <a:t>We are currently seeking research funding from American International University-Bangladesh to support the publication of this thesis as a research paper.</a:t>
            </a:r>
            <a:endParaRPr lang="en-US" sz="2797"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F97843DC-F9B7-8A13-51C5-36D4576E1591}"/>
              </a:ext>
            </a:extLst>
          </p:cNvPr>
          <p:cNvPicPr>
            <a:picLocks noChangeAspect="1"/>
          </p:cNvPicPr>
          <p:nvPr/>
        </p:nvPicPr>
        <p:blipFill>
          <a:blip r:embed="rId4">
            <a:extLst>
              <a:ext uri="{28A0092B-C50C-407E-A947-70E740481C1C}">
                <a14:useLocalDpi xmlns:a14="http://schemas.microsoft.com/office/drawing/2010/main" val="0"/>
              </a:ext>
            </a:extLst>
          </a:blip>
          <a:srcRect l="13101" r="14376"/>
          <a:stretch/>
        </p:blipFill>
        <p:spPr>
          <a:xfrm>
            <a:off x="5852260" y="33291120"/>
            <a:ext cx="5277197" cy="5184202"/>
          </a:xfrm>
          <a:prstGeom prst="rect">
            <a:avLst/>
          </a:prstGeom>
        </p:spPr>
      </p:pic>
      <p:pic>
        <p:nvPicPr>
          <p:cNvPr id="25" name="Picture 24">
            <a:extLst>
              <a:ext uri="{FF2B5EF4-FFF2-40B4-BE49-F238E27FC236}">
                <a16:creationId xmlns:a16="http://schemas.microsoft.com/office/drawing/2014/main" id="{0CF6553D-A860-A7D5-ACD8-BDFACB5CB535}"/>
              </a:ext>
            </a:extLst>
          </p:cNvPr>
          <p:cNvPicPr>
            <a:picLocks noChangeAspect="1"/>
          </p:cNvPicPr>
          <p:nvPr/>
        </p:nvPicPr>
        <p:blipFill>
          <a:blip r:embed="rId5">
            <a:extLst>
              <a:ext uri="{28A0092B-C50C-407E-A947-70E740481C1C}">
                <a14:useLocalDpi xmlns:a14="http://schemas.microsoft.com/office/drawing/2010/main" val="0"/>
              </a:ext>
            </a:extLst>
          </a:blip>
          <a:srcRect l="5227" r="5598"/>
          <a:stretch/>
        </p:blipFill>
        <p:spPr>
          <a:xfrm>
            <a:off x="11644445" y="25801813"/>
            <a:ext cx="9940996" cy="5545943"/>
          </a:xfrm>
          <a:prstGeom prst="rect">
            <a:avLst/>
          </a:prstGeom>
        </p:spPr>
      </p:pic>
      <p:pic>
        <p:nvPicPr>
          <p:cNvPr id="27" name="Picture 26">
            <a:extLst>
              <a:ext uri="{FF2B5EF4-FFF2-40B4-BE49-F238E27FC236}">
                <a16:creationId xmlns:a16="http://schemas.microsoft.com/office/drawing/2014/main" id="{2F732430-E94F-6935-CEB1-83A0B21F7128}"/>
              </a:ext>
            </a:extLst>
          </p:cNvPr>
          <p:cNvPicPr>
            <a:picLocks noChangeAspect="1"/>
          </p:cNvPicPr>
          <p:nvPr/>
        </p:nvPicPr>
        <p:blipFill>
          <a:blip r:embed="rId6">
            <a:extLst>
              <a:ext uri="{28A0092B-C50C-407E-A947-70E740481C1C}">
                <a14:useLocalDpi xmlns:a14="http://schemas.microsoft.com/office/drawing/2010/main" val="0"/>
              </a:ext>
            </a:extLst>
          </a:blip>
          <a:srcRect l="3166" r="5110"/>
          <a:stretch/>
        </p:blipFill>
        <p:spPr>
          <a:xfrm>
            <a:off x="11644446" y="31316233"/>
            <a:ext cx="10144500" cy="5290574"/>
          </a:xfrm>
          <a:prstGeom prst="rect">
            <a:avLst/>
          </a:prstGeom>
        </p:spPr>
      </p:pic>
      <p:pic>
        <p:nvPicPr>
          <p:cNvPr id="29" name="Picture 28">
            <a:extLst>
              <a:ext uri="{FF2B5EF4-FFF2-40B4-BE49-F238E27FC236}">
                <a16:creationId xmlns:a16="http://schemas.microsoft.com/office/drawing/2014/main" id="{659957E9-0298-873A-AE6D-B7DB050456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86266" y="36824311"/>
            <a:ext cx="9699176" cy="3988541"/>
          </a:xfrm>
          <a:prstGeom prst="rect">
            <a:avLst/>
          </a:prstGeom>
        </p:spPr>
      </p:pic>
      <p:pic>
        <p:nvPicPr>
          <p:cNvPr id="31" name="Picture 30">
            <a:extLst>
              <a:ext uri="{FF2B5EF4-FFF2-40B4-BE49-F238E27FC236}">
                <a16:creationId xmlns:a16="http://schemas.microsoft.com/office/drawing/2014/main" id="{DEDBAA09-848E-B9A2-25A6-EF22E30292EE}"/>
              </a:ext>
            </a:extLst>
          </p:cNvPr>
          <p:cNvPicPr>
            <a:picLocks noChangeAspect="1"/>
          </p:cNvPicPr>
          <p:nvPr/>
        </p:nvPicPr>
        <p:blipFill>
          <a:blip r:embed="rId8"/>
          <a:stretch>
            <a:fillRect/>
          </a:stretch>
        </p:blipFill>
        <p:spPr>
          <a:xfrm>
            <a:off x="21912445" y="10466058"/>
            <a:ext cx="10531910" cy="2660039"/>
          </a:xfrm>
          <a:prstGeom prst="rect">
            <a:avLst/>
          </a:prstGeom>
        </p:spPr>
      </p:pic>
      <p:pic>
        <p:nvPicPr>
          <p:cNvPr id="33" name="Picture 32">
            <a:extLst>
              <a:ext uri="{FF2B5EF4-FFF2-40B4-BE49-F238E27FC236}">
                <a16:creationId xmlns:a16="http://schemas.microsoft.com/office/drawing/2014/main" id="{492DDD43-EAD2-D958-08EC-309AB0F1BE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912440" y="13204871"/>
            <a:ext cx="10841685" cy="2602004"/>
          </a:xfrm>
          <a:prstGeom prst="rect">
            <a:avLst/>
          </a:prstGeom>
        </p:spPr>
      </p:pic>
      <p:pic>
        <p:nvPicPr>
          <p:cNvPr id="37" name="Picture 36">
            <a:extLst>
              <a:ext uri="{FF2B5EF4-FFF2-40B4-BE49-F238E27FC236}">
                <a16:creationId xmlns:a16="http://schemas.microsoft.com/office/drawing/2014/main" id="{F91560C4-3493-5145-9BC8-B6CCCD9D44F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585441" y="15821944"/>
            <a:ext cx="11248689" cy="3277921"/>
          </a:xfrm>
          <a:prstGeom prst="rect">
            <a:avLst/>
          </a:prstGeom>
        </p:spPr>
      </p:pic>
      <p:cxnSp>
        <p:nvCxnSpPr>
          <p:cNvPr id="2" name="Straight Connector 1">
            <a:extLst>
              <a:ext uri="{FF2B5EF4-FFF2-40B4-BE49-F238E27FC236}">
                <a16:creationId xmlns:a16="http://schemas.microsoft.com/office/drawing/2014/main" id="{781E709E-23C2-243F-B7B7-B47FB95ED7E3}"/>
              </a:ext>
            </a:extLst>
          </p:cNvPr>
          <p:cNvCxnSpPr/>
          <p:nvPr/>
        </p:nvCxnSpPr>
        <p:spPr bwMode="auto">
          <a:xfrm>
            <a:off x="22385820" y="41341609"/>
            <a:ext cx="9784080" cy="0"/>
          </a:xfrm>
          <a:prstGeom prst="line">
            <a:avLst/>
          </a:prstGeom>
          <a:noFill/>
          <a:ln w="25400" cap="flat" cmpd="sng" algn="ctr">
            <a:solidFill>
              <a:schemeClr val="tx1"/>
            </a:solidFill>
            <a:prstDash val="dash"/>
            <a:round/>
            <a:headEnd type="none" w="med" len="med"/>
            <a:tailEnd type="none" w="med" len="med"/>
          </a:ln>
          <a:effectLst/>
        </p:spPr>
      </p:cxnSp>
      <p:sp>
        <p:nvSpPr>
          <p:cNvPr id="3" name="TextBox 2">
            <a:extLst>
              <a:ext uri="{FF2B5EF4-FFF2-40B4-BE49-F238E27FC236}">
                <a16:creationId xmlns:a16="http://schemas.microsoft.com/office/drawing/2014/main" id="{C33A709B-238E-45E9-181A-46428A6F7298}"/>
              </a:ext>
            </a:extLst>
          </p:cNvPr>
          <p:cNvSpPr txBox="1"/>
          <p:nvPr/>
        </p:nvSpPr>
        <p:spPr>
          <a:xfrm>
            <a:off x="22385820" y="19436846"/>
            <a:ext cx="9784080" cy="4902048"/>
          </a:xfrm>
          <a:prstGeom prst="rect">
            <a:avLst/>
          </a:prstGeom>
          <a:solidFill>
            <a:schemeClr val="bg1">
              <a:alpha val="63000"/>
            </a:schemeClr>
          </a:solidFill>
          <a:effectLst/>
        </p:spPr>
        <p:txBody>
          <a:bodyPr wrap="square">
            <a:spAutoFit/>
          </a:bodyPr>
          <a:lstStyle/>
          <a:p>
            <a:pPr algn="just">
              <a:lnSpc>
                <a:spcPts val="4602"/>
              </a:lnSpc>
              <a:spcAft>
                <a:spcPts val="1200"/>
              </a:spcAft>
              <a:defRPr/>
            </a:pPr>
            <a:r>
              <a:rPr lang="en-US" sz="4800" b="1" dirty="0">
                <a:solidFill>
                  <a:srgbClr val="005BBB"/>
                </a:solidFill>
                <a:latin typeface="Times New Roman" panose="02020603050405020304" pitchFamily="18" charset="0"/>
                <a:cs typeface="Times New Roman" panose="02020603050405020304" pitchFamily="18" charset="0"/>
              </a:rPr>
              <a:t>Conclusion</a:t>
            </a:r>
          </a:p>
          <a:p>
            <a:pPr algn="just">
              <a:lnSpc>
                <a:spcPts val="4602"/>
              </a:lnSpc>
              <a:spcAft>
                <a:spcPts val="1200"/>
              </a:spcAft>
              <a:defRPr/>
            </a:pPr>
            <a:r>
              <a:rPr lang="en-US" sz="2797" dirty="0">
                <a:latin typeface="Times New Roman" panose="02020603050405020304" pitchFamily="18" charset="0"/>
                <a:cs typeface="Times New Roman" panose="02020603050405020304" pitchFamily="18" charset="0"/>
              </a:rPr>
              <a:t>We present </a:t>
            </a:r>
            <a:r>
              <a:rPr lang="en-US" sz="2797" dirty="0" err="1">
                <a:latin typeface="Times New Roman" panose="02020603050405020304" pitchFamily="18" charset="0"/>
                <a:cs typeface="Times New Roman" panose="02020603050405020304" pitchFamily="18" charset="0"/>
              </a:rPr>
              <a:t>SlimFusion</a:t>
            </a:r>
            <a:r>
              <a:rPr lang="en-US" sz="2797" dirty="0">
                <a:latin typeface="Times New Roman" panose="02020603050405020304" pitchFamily="18" charset="0"/>
                <a:cs typeface="Times New Roman" panose="02020603050405020304" pitchFamily="18" charset="0"/>
              </a:rPr>
              <a:t>-EMO, a lightweight and efficient multimodal framework for real-time speech emotion recognition. By leveraging distilled encoders, gated fusion, and model compression, it achieves high accuracy with low latency. The model is ideal for deployment in embedded systems, and future work will explore visual modality integration and domain adaptation.</a:t>
            </a:r>
            <a:endParaRPr lang="en-US" sz="2797" dirty="0">
              <a:latin typeface="Times New Roman" panose="02020603050405020304" pitchFamily="18" charset="0"/>
              <a:ea typeface="Arial" charset="0"/>
              <a:cs typeface="Times New Roman" panose="02020603050405020304" pitchFamily="18" charset="0"/>
            </a:endParaRPr>
          </a:p>
        </p:txBody>
      </p:sp>
      <p:sp>
        <p:nvSpPr>
          <p:cNvPr id="6" name="TextBox 5">
            <a:extLst>
              <a:ext uri="{FF2B5EF4-FFF2-40B4-BE49-F238E27FC236}">
                <a16:creationId xmlns:a16="http://schemas.microsoft.com/office/drawing/2014/main" id="{E95A80C2-4696-6203-305C-EF9690F3E8D4}"/>
              </a:ext>
            </a:extLst>
          </p:cNvPr>
          <p:cNvSpPr txBox="1"/>
          <p:nvPr/>
        </p:nvSpPr>
        <p:spPr>
          <a:xfrm>
            <a:off x="1283419" y="20016083"/>
            <a:ext cx="9737300" cy="5136150"/>
          </a:xfrm>
          <a:prstGeom prst="rect">
            <a:avLst/>
          </a:prstGeom>
          <a:noFill/>
        </p:spPr>
        <p:txBody>
          <a:bodyPr wrap="square">
            <a:spAutoFit/>
          </a:bodyPr>
          <a:lstStyle/>
          <a:p>
            <a:pPr>
              <a:lnSpc>
                <a:spcPts val="2143"/>
              </a:lnSpc>
              <a:spcBef>
                <a:spcPts val="1029"/>
              </a:spcBef>
              <a:spcAft>
                <a:spcPts val="1029"/>
              </a:spcAft>
            </a:pPr>
            <a:r>
              <a:rPr lang="en-US" sz="4800" b="1" dirty="0">
                <a:solidFill>
                  <a:srgbClr val="005BBB"/>
                </a:solidFill>
                <a:latin typeface="Times New Roman" panose="02020603050405020304" pitchFamily="18" charset="0"/>
                <a:cs typeface="Times New Roman" panose="02020603050405020304" pitchFamily="18" charset="0"/>
              </a:rPr>
              <a:t>Background and Motivation </a:t>
            </a:r>
            <a:endParaRPr lang="en-US" b="1" i="0" dirty="0">
              <a:solidFill>
                <a:srgbClr val="404040"/>
              </a:solidFill>
              <a:effectLst/>
              <a:latin typeface="Times New Roman" panose="02020603050405020304" pitchFamily="18" charset="0"/>
              <a:cs typeface="Times New Roman" panose="02020603050405020304" pitchFamily="18" charset="0"/>
            </a:endParaRPr>
          </a:p>
          <a:p>
            <a:pPr marL="457200" indent="-457200" algn="just">
              <a:lnSpc>
                <a:spcPts val="2143"/>
              </a:lnSpc>
              <a:spcBef>
                <a:spcPts val="1029"/>
              </a:spcBef>
              <a:spcAft>
                <a:spcPts val="1029"/>
              </a:spcAft>
              <a:buFont typeface="Wingdings" panose="05000000000000000000" pitchFamily="2" charset="2"/>
              <a:buChar char="Ø"/>
            </a:pPr>
            <a:r>
              <a:rPr lang="en-US" sz="2800" b="1" i="0" dirty="0">
                <a:solidFill>
                  <a:srgbClr val="0070C0"/>
                </a:solidFill>
                <a:effectLst/>
                <a:latin typeface="Times New Roman" panose="02020603050405020304" pitchFamily="18" charset="0"/>
                <a:cs typeface="Times New Roman" panose="02020603050405020304" pitchFamily="18" charset="0"/>
              </a:rPr>
              <a:t>Why SER Matters</a:t>
            </a:r>
            <a:endParaRPr lang="en-US" sz="2800" b="0" i="0" dirty="0">
              <a:solidFill>
                <a:srgbClr val="0070C0"/>
              </a:solidFill>
              <a:effectLst/>
              <a:latin typeface="Times New Roman" panose="02020603050405020304" pitchFamily="18" charset="0"/>
              <a:cs typeface="Times New Roman" panose="02020603050405020304" pitchFamily="18" charset="0"/>
            </a:endParaRPr>
          </a:p>
          <a:p>
            <a:pPr marL="457200" indent="-457200" algn="just">
              <a:lnSpc>
                <a:spcPts val="2143"/>
              </a:lnSpc>
              <a:spcBef>
                <a:spcPts val="1029"/>
              </a:spcBef>
              <a:spcAft>
                <a:spcPts val="1029"/>
              </a:spcAft>
              <a:buFont typeface="Arial" panose="020B0604020202020204" pitchFamily="34" charset="0"/>
              <a:buChar char="•"/>
            </a:pPr>
            <a:r>
              <a:rPr lang="en-US" sz="2800" b="0" i="0" dirty="0">
                <a:solidFill>
                  <a:srgbClr val="404040"/>
                </a:solidFill>
                <a:effectLst/>
                <a:latin typeface="Times New Roman" panose="02020603050405020304" pitchFamily="18" charset="0"/>
                <a:cs typeface="Times New Roman" panose="02020603050405020304" pitchFamily="18" charset="0"/>
              </a:rPr>
              <a:t>Applications: Mental health monitoring, human-computer interaction, and affective computing.</a:t>
            </a:r>
          </a:p>
          <a:p>
            <a:pPr marL="457200" indent="-457200" algn="just">
              <a:lnSpc>
                <a:spcPts val="2143"/>
              </a:lnSpc>
              <a:spcBef>
                <a:spcPts val="300"/>
              </a:spcBef>
              <a:spcAft>
                <a:spcPts val="1029"/>
              </a:spcAft>
              <a:buFont typeface="Arial" panose="020B0604020202020204" pitchFamily="34" charset="0"/>
              <a:buChar char="•"/>
            </a:pPr>
            <a:r>
              <a:rPr lang="en-US" sz="2800" b="0" i="0" dirty="0">
                <a:solidFill>
                  <a:srgbClr val="404040"/>
                </a:solidFill>
                <a:effectLst/>
                <a:latin typeface="Times New Roman" panose="02020603050405020304" pitchFamily="18" charset="0"/>
                <a:cs typeface="Times New Roman" panose="02020603050405020304" pitchFamily="18" charset="0"/>
              </a:rPr>
              <a:t>Challenges: Existing models (e.g., </a:t>
            </a:r>
            <a:r>
              <a:rPr lang="en-US" sz="2800" b="0" i="0" dirty="0" err="1">
                <a:solidFill>
                  <a:srgbClr val="404040"/>
                </a:solidFill>
                <a:effectLst/>
                <a:latin typeface="Times New Roman" panose="02020603050405020304" pitchFamily="18" charset="0"/>
                <a:cs typeface="Times New Roman" panose="02020603050405020304" pitchFamily="18" charset="0"/>
              </a:rPr>
              <a:t>HuBERT</a:t>
            </a:r>
            <a:r>
              <a:rPr lang="en-US" sz="2800" b="0" i="0" dirty="0">
                <a:solidFill>
                  <a:srgbClr val="404040"/>
                </a:solidFill>
                <a:effectLst/>
                <a:latin typeface="Times New Roman" panose="02020603050405020304" pitchFamily="18" charset="0"/>
                <a:cs typeface="Times New Roman" panose="02020603050405020304" pitchFamily="18" charset="0"/>
              </a:rPr>
              <a:t>, BERT) are computationally expensive and impractical for real-time use.</a:t>
            </a:r>
          </a:p>
          <a:p>
            <a:pPr marL="457200" indent="-457200" algn="just">
              <a:lnSpc>
                <a:spcPts val="2143"/>
              </a:lnSpc>
              <a:spcBef>
                <a:spcPts val="1029"/>
              </a:spcBef>
              <a:spcAft>
                <a:spcPts val="1029"/>
              </a:spcAft>
              <a:buFont typeface="Wingdings" panose="05000000000000000000" pitchFamily="2" charset="2"/>
              <a:buChar char="Ø"/>
            </a:pPr>
            <a:r>
              <a:rPr lang="en-US" sz="2800" b="1" i="0" dirty="0">
                <a:solidFill>
                  <a:srgbClr val="0070C0"/>
                </a:solidFill>
                <a:effectLst/>
                <a:latin typeface="Times New Roman" panose="02020603050405020304" pitchFamily="18" charset="0"/>
                <a:cs typeface="Times New Roman" panose="02020603050405020304" pitchFamily="18" charset="0"/>
              </a:rPr>
              <a:t>Motivation</a:t>
            </a:r>
          </a:p>
          <a:p>
            <a:pPr marL="457200" indent="-457200" algn="just">
              <a:lnSpc>
                <a:spcPts val="2143"/>
              </a:lnSpc>
              <a:spcBef>
                <a:spcPts val="1029"/>
              </a:spcBef>
              <a:spcAft>
                <a:spcPts val="1029"/>
              </a:spcAft>
              <a:buFont typeface="Arial" panose="020B0604020202020204" pitchFamily="34" charset="0"/>
              <a:buChar char="•"/>
            </a:pPr>
            <a:r>
              <a:rPr lang="en-US" sz="2800" i="0" dirty="0">
                <a:solidFill>
                  <a:srgbClr val="404040"/>
                </a:solidFill>
                <a:effectLst/>
                <a:latin typeface="Times New Roman" panose="02020603050405020304" pitchFamily="18" charset="0"/>
                <a:cs typeface="Times New Roman" panose="02020603050405020304" pitchFamily="18" charset="0"/>
              </a:rPr>
              <a:t>Lightweight Models: Distilled architectures reduce complexity while preserving performance.</a:t>
            </a:r>
          </a:p>
          <a:p>
            <a:pPr marL="457200" indent="-457200" algn="just">
              <a:lnSpc>
                <a:spcPts val="2143"/>
              </a:lnSpc>
              <a:spcBef>
                <a:spcPts val="300"/>
              </a:spcBef>
              <a:spcAft>
                <a:spcPts val="1029"/>
              </a:spcAft>
              <a:buFont typeface="Arial" panose="020B0604020202020204" pitchFamily="34" charset="0"/>
              <a:buChar char="•"/>
            </a:pPr>
            <a:r>
              <a:rPr lang="en-US" sz="2800" i="0" dirty="0">
                <a:solidFill>
                  <a:srgbClr val="404040"/>
                </a:solidFill>
                <a:effectLst/>
                <a:latin typeface="Times New Roman" panose="02020603050405020304" pitchFamily="18" charset="0"/>
                <a:cs typeface="Times New Roman" panose="02020603050405020304" pitchFamily="18" charset="0"/>
              </a:rPr>
              <a:t>Efficient Fusion: Cross-modal transformers are replaced with GMU to minimize latency.</a:t>
            </a:r>
          </a:p>
          <a:p>
            <a:pPr marL="457200" indent="-457200" algn="just">
              <a:lnSpc>
                <a:spcPts val="2143"/>
              </a:lnSpc>
              <a:spcBef>
                <a:spcPts val="300"/>
              </a:spcBef>
              <a:spcAft>
                <a:spcPts val="1029"/>
              </a:spcAft>
              <a:buFont typeface="Arial" panose="020B0604020202020204" pitchFamily="34" charset="0"/>
              <a:buChar char="•"/>
            </a:pPr>
            <a:r>
              <a:rPr lang="en-US" sz="2800" i="0" dirty="0">
                <a:solidFill>
                  <a:srgbClr val="404040"/>
                </a:solidFill>
                <a:effectLst/>
                <a:latin typeface="Times New Roman" panose="02020603050405020304" pitchFamily="18" charset="0"/>
                <a:cs typeface="Times New Roman" panose="02020603050405020304" pitchFamily="18" charset="0"/>
              </a:rPr>
              <a:t>Edge Deployment: Compression techniques (quantization, pruning) enable deployment on mobile devices.</a:t>
            </a:r>
          </a:p>
        </p:txBody>
      </p:sp>
      <p:cxnSp>
        <p:nvCxnSpPr>
          <p:cNvPr id="7" name="Straight Connector 6">
            <a:extLst>
              <a:ext uri="{FF2B5EF4-FFF2-40B4-BE49-F238E27FC236}">
                <a16:creationId xmlns:a16="http://schemas.microsoft.com/office/drawing/2014/main" id="{3C412538-4FBB-11D9-D063-B67E99E3AE1A}"/>
              </a:ext>
            </a:extLst>
          </p:cNvPr>
          <p:cNvCxnSpPr/>
          <p:nvPr/>
        </p:nvCxnSpPr>
        <p:spPr bwMode="auto">
          <a:xfrm>
            <a:off x="1314896" y="19398659"/>
            <a:ext cx="9589330" cy="0"/>
          </a:xfrm>
          <a:prstGeom prst="line">
            <a:avLst/>
          </a:prstGeom>
          <a:noFill/>
          <a:ln w="25400" cap="flat" cmpd="sng" algn="ctr">
            <a:solidFill>
              <a:schemeClr val="tx1"/>
            </a:solidFill>
            <a:prstDash val="dash"/>
            <a:round/>
            <a:headEnd type="none" w="med" len="med"/>
            <a:tailEnd type="none" w="med" len="med"/>
          </a:ln>
          <a:effectLst/>
        </p:spPr>
      </p:cxnSp>
      <p:sp>
        <p:nvSpPr>
          <p:cNvPr id="13" name="TextBox 3">
            <a:extLst>
              <a:ext uri="{FF2B5EF4-FFF2-40B4-BE49-F238E27FC236}">
                <a16:creationId xmlns:a16="http://schemas.microsoft.com/office/drawing/2014/main" id="{306A2853-551E-1D4B-5F0C-79192B948958}"/>
              </a:ext>
            </a:extLst>
          </p:cNvPr>
          <p:cNvSpPr txBox="1">
            <a:spLocks noChangeArrowheads="1"/>
          </p:cNvSpPr>
          <p:nvPr/>
        </p:nvSpPr>
        <p:spPr bwMode="auto">
          <a:xfrm>
            <a:off x="1314896" y="25845047"/>
            <a:ext cx="9829801" cy="6753259"/>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2"/>
              </a:lnSpc>
              <a:spcAft>
                <a:spcPts val="1200"/>
              </a:spcAft>
            </a:pPr>
            <a:r>
              <a:rPr lang="en-US" sz="4800" b="1" dirty="0">
                <a:solidFill>
                  <a:srgbClr val="005BBB"/>
                </a:solidFill>
                <a:latin typeface="Times New Roman" panose="02020603050405020304" pitchFamily="18" charset="0"/>
                <a:cs typeface="Times New Roman" panose="02020603050405020304" pitchFamily="18" charset="0"/>
              </a:rPr>
              <a:t>Structures of Model</a:t>
            </a:r>
            <a:endParaRPr lang="en-SG" sz="2800" b="0" i="0" dirty="0">
              <a:solidFill>
                <a:srgbClr val="404040"/>
              </a:solidFill>
              <a:effectLst/>
              <a:latin typeface="Times New Roman" panose="02020603050405020304" pitchFamily="18" charset="0"/>
              <a:cs typeface="Times New Roman" panose="02020603050405020304" pitchFamily="18" charset="0"/>
            </a:endParaRPr>
          </a:p>
          <a:p>
            <a:pPr marL="514350" indent="-514350">
              <a:lnSpc>
                <a:spcPts val="2143"/>
              </a:lnSpc>
              <a:spcBef>
                <a:spcPts val="1029"/>
              </a:spcBef>
              <a:spcAft>
                <a:spcPts val="300"/>
              </a:spcAft>
              <a:buFont typeface="Wingdings" panose="05000000000000000000" pitchFamily="2" charset="2"/>
              <a:buChar char="Ø"/>
            </a:pPr>
            <a:r>
              <a:rPr lang="en-SG" sz="2800" b="1" i="0" dirty="0">
                <a:solidFill>
                  <a:srgbClr val="0070C0"/>
                </a:solidFill>
                <a:effectLst/>
                <a:latin typeface="Times New Roman" panose="02020603050405020304" pitchFamily="18" charset="0"/>
                <a:cs typeface="Times New Roman" panose="02020603050405020304" pitchFamily="18" charset="0"/>
              </a:rPr>
              <a:t>Preprocessing</a:t>
            </a:r>
            <a:endParaRPr lang="en-SG" sz="2800" b="0" i="0" dirty="0">
              <a:solidFill>
                <a:srgbClr val="0070C0"/>
              </a:solidFill>
              <a:effectLst/>
              <a:latin typeface="Times New Roman" panose="02020603050405020304" pitchFamily="18" charset="0"/>
              <a:cs typeface="Times New Roman" panose="02020603050405020304" pitchFamily="18" charset="0"/>
            </a:endParaRPr>
          </a:p>
          <a:p>
            <a:pPr marL="914400" lvl="1" indent="-457200">
              <a:lnSpc>
                <a:spcPts val="2143"/>
              </a:lnSpc>
              <a:spcBef>
                <a:spcPts val="300"/>
              </a:spcBef>
              <a:spcAft>
                <a:spcPts val="1029"/>
              </a:spcAft>
              <a:buFont typeface="Arial" panose="020B0604020202020204" pitchFamily="34" charset="0"/>
              <a:buChar char="•"/>
            </a:pPr>
            <a:r>
              <a:rPr lang="en-SG" sz="2800" b="1" i="0" dirty="0">
                <a:solidFill>
                  <a:srgbClr val="404040"/>
                </a:solidFill>
                <a:effectLst/>
                <a:latin typeface="Times New Roman" panose="02020603050405020304" pitchFamily="18" charset="0"/>
                <a:cs typeface="Times New Roman" panose="02020603050405020304" pitchFamily="18" charset="0"/>
              </a:rPr>
              <a:t>Audio</a:t>
            </a:r>
            <a:r>
              <a:rPr lang="en-SG" sz="2800" b="0" i="0" dirty="0">
                <a:solidFill>
                  <a:srgbClr val="404040"/>
                </a:solidFill>
                <a:effectLst/>
                <a:latin typeface="Times New Roman" panose="02020603050405020304" pitchFamily="18" charset="0"/>
                <a:cs typeface="Times New Roman" panose="02020603050405020304" pitchFamily="18" charset="0"/>
              </a:rPr>
              <a:t>: Noise reduction, framing, normalization.</a:t>
            </a:r>
          </a:p>
          <a:p>
            <a:pPr marL="914400" lvl="1" indent="-457200">
              <a:lnSpc>
                <a:spcPts val="2143"/>
              </a:lnSpc>
              <a:spcBef>
                <a:spcPts val="300"/>
              </a:spcBef>
              <a:spcAft>
                <a:spcPts val="1029"/>
              </a:spcAft>
              <a:buFont typeface="Arial" panose="020B0604020202020204" pitchFamily="34" charset="0"/>
              <a:buChar char="•"/>
            </a:pPr>
            <a:r>
              <a:rPr lang="en-SG" sz="2800" b="1" i="0" dirty="0">
                <a:solidFill>
                  <a:srgbClr val="404040"/>
                </a:solidFill>
                <a:effectLst/>
                <a:latin typeface="Times New Roman" panose="02020603050405020304" pitchFamily="18" charset="0"/>
                <a:cs typeface="Times New Roman" panose="02020603050405020304" pitchFamily="18" charset="0"/>
              </a:rPr>
              <a:t>Text</a:t>
            </a:r>
            <a:r>
              <a:rPr lang="en-SG" sz="2800" b="0" i="0" dirty="0">
                <a:solidFill>
                  <a:srgbClr val="404040"/>
                </a:solidFill>
                <a:effectLst/>
                <a:latin typeface="Times New Roman" panose="02020603050405020304" pitchFamily="18" charset="0"/>
                <a:cs typeface="Times New Roman" panose="02020603050405020304" pitchFamily="18" charset="0"/>
              </a:rPr>
              <a:t>: Lowercase conversion, tokenization.</a:t>
            </a:r>
          </a:p>
          <a:p>
            <a:pPr marL="457200" indent="-457200">
              <a:lnSpc>
                <a:spcPts val="2143"/>
              </a:lnSpc>
              <a:spcBef>
                <a:spcPts val="300"/>
              </a:spcBef>
              <a:spcAft>
                <a:spcPts val="300"/>
              </a:spcAft>
              <a:buFont typeface="Wingdings" panose="05000000000000000000" pitchFamily="2" charset="2"/>
              <a:buChar char="Ø"/>
            </a:pPr>
            <a:r>
              <a:rPr lang="en-SG" sz="2800" b="1" i="0" dirty="0">
                <a:solidFill>
                  <a:srgbClr val="0070C0"/>
                </a:solidFill>
                <a:effectLst/>
                <a:latin typeface="Times New Roman" panose="02020603050405020304" pitchFamily="18" charset="0"/>
                <a:cs typeface="Times New Roman" panose="02020603050405020304" pitchFamily="18" charset="0"/>
              </a:rPr>
              <a:t>Lightweight Encoders</a:t>
            </a:r>
            <a:endParaRPr lang="en-SG" sz="2800" b="0" i="0" dirty="0">
              <a:solidFill>
                <a:srgbClr val="0070C0"/>
              </a:solidFill>
              <a:effectLst/>
              <a:latin typeface="Times New Roman" panose="02020603050405020304" pitchFamily="18" charset="0"/>
              <a:cs typeface="Times New Roman" panose="02020603050405020304" pitchFamily="18" charset="0"/>
            </a:endParaRPr>
          </a:p>
          <a:p>
            <a:pPr marL="914400" lvl="1" indent="-457200">
              <a:lnSpc>
                <a:spcPts val="2143"/>
              </a:lnSpc>
              <a:spcBef>
                <a:spcPts val="300"/>
              </a:spcBef>
              <a:spcAft>
                <a:spcPts val="1029"/>
              </a:spcAft>
              <a:buFont typeface="Arial" panose="020B0604020202020204" pitchFamily="34" charset="0"/>
              <a:buChar char="•"/>
            </a:pPr>
            <a:r>
              <a:rPr lang="en-SG" sz="2800" b="1" i="0" dirty="0">
                <a:solidFill>
                  <a:srgbClr val="404040"/>
                </a:solidFill>
                <a:effectLst/>
                <a:latin typeface="Times New Roman" panose="02020603050405020304" pitchFamily="18" charset="0"/>
                <a:cs typeface="Times New Roman" panose="02020603050405020304" pitchFamily="18" charset="0"/>
              </a:rPr>
              <a:t>Speech</a:t>
            </a:r>
            <a:r>
              <a:rPr lang="en-SG" sz="2800" b="0" i="0" dirty="0">
                <a:solidFill>
                  <a:srgbClr val="404040"/>
                </a:solidFill>
                <a:effectLst/>
                <a:latin typeface="Times New Roman" panose="02020603050405020304" pitchFamily="18" charset="0"/>
                <a:cs typeface="Times New Roman" panose="02020603050405020304" pitchFamily="18" charset="0"/>
              </a:rPr>
              <a:t>: </a:t>
            </a:r>
            <a:r>
              <a:rPr lang="en-SG" sz="2800" b="0" i="0" dirty="0" err="1">
                <a:solidFill>
                  <a:srgbClr val="404040"/>
                </a:solidFill>
                <a:effectLst/>
                <a:latin typeface="Times New Roman" panose="02020603050405020304" pitchFamily="18" charset="0"/>
                <a:cs typeface="Times New Roman" panose="02020603050405020304" pitchFamily="18" charset="0"/>
              </a:rPr>
              <a:t>DistilHuBERT</a:t>
            </a:r>
            <a:r>
              <a:rPr lang="en-SG" sz="2800" b="0" i="0" dirty="0">
                <a:solidFill>
                  <a:srgbClr val="404040"/>
                </a:solidFill>
                <a:effectLst/>
                <a:latin typeface="Times New Roman" panose="02020603050405020304" pitchFamily="18" charset="0"/>
                <a:cs typeface="Times New Roman" panose="02020603050405020304" pitchFamily="18" charset="0"/>
              </a:rPr>
              <a:t> extracts acoustic features.</a:t>
            </a:r>
          </a:p>
          <a:p>
            <a:pPr marL="914400" lvl="1" indent="-457200">
              <a:lnSpc>
                <a:spcPts val="2143"/>
              </a:lnSpc>
              <a:spcBef>
                <a:spcPts val="300"/>
              </a:spcBef>
              <a:spcAft>
                <a:spcPts val="1029"/>
              </a:spcAft>
              <a:buFont typeface="Arial" panose="020B0604020202020204" pitchFamily="34" charset="0"/>
              <a:buChar char="•"/>
            </a:pPr>
            <a:r>
              <a:rPr lang="en-SG" sz="2800" b="1" i="0" dirty="0">
                <a:solidFill>
                  <a:srgbClr val="404040"/>
                </a:solidFill>
                <a:effectLst/>
                <a:latin typeface="Times New Roman" panose="02020603050405020304" pitchFamily="18" charset="0"/>
                <a:cs typeface="Times New Roman" panose="02020603050405020304" pitchFamily="18" charset="0"/>
              </a:rPr>
              <a:t>Text</a:t>
            </a:r>
            <a:r>
              <a:rPr lang="en-SG" sz="2800" b="0" i="0" dirty="0">
                <a:solidFill>
                  <a:srgbClr val="404040"/>
                </a:solidFill>
                <a:effectLst/>
                <a:latin typeface="Times New Roman" panose="02020603050405020304" pitchFamily="18" charset="0"/>
                <a:cs typeface="Times New Roman" panose="02020603050405020304" pitchFamily="18" charset="0"/>
              </a:rPr>
              <a:t>: </a:t>
            </a:r>
            <a:r>
              <a:rPr lang="en-SG" sz="2800" b="0" i="0" dirty="0" err="1">
                <a:solidFill>
                  <a:srgbClr val="404040"/>
                </a:solidFill>
                <a:effectLst/>
                <a:latin typeface="Times New Roman" panose="02020603050405020304" pitchFamily="18" charset="0"/>
                <a:cs typeface="Times New Roman" panose="02020603050405020304" pitchFamily="18" charset="0"/>
              </a:rPr>
              <a:t>DistilBERT</a:t>
            </a:r>
            <a:r>
              <a:rPr lang="en-SG" sz="2800" b="0" i="0" dirty="0">
                <a:solidFill>
                  <a:srgbClr val="404040"/>
                </a:solidFill>
                <a:effectLst/>
                <a:latin typeface="Times New Roman" panose="02020603050405020304" pitchFamily="18" charset="0"/>
                <a:cs typeface="Times New Roman" panose="02020603050405020304" pitchFamily="18" charset="0"/>
              </a:rPr>
              <a:t> generates contextual embeddings.</a:t>
            </a:r>
          </a:p>
          <a:p>
            <a:pPr marL="457200" indent="-457200">
              <a:lnSpc>
                <a:spcPts val="2143"/>
              </a:lnSpc>
              <a:spcBef>
                <a:spcPts val="300"/>
              </a:spcBef>
              <a:spcAft>
                <a:spcPts val="300"/>
              </a:spcAft>
              <a:buFont typeface="Wingdings" panose="05000000000000000000" pitchFamily="2" charset="2"/>
              <a:buChar char="Ø"/>
            </a:pPr>
            <a:r>
              <a:rPr lang="en-SG" sz="2800" b="1" i="0" dirty="0">
                <a:solidFill>
                  <a:srgbClr val="0070C0"/>
                </a:solidFill>
                <a:effectLst/>
                <a:latin typeface="Times New Roman" panose="02020603050405020304" pitchFamily="18" charset="0"/>
                <a:cs typeface="Times New Roman" panose="02020603050405020304" pitchFamily="18" charset="0"/>
              </a:rPr>
              <a:t>Gated Multimodal Unit (GMU)</a:t>
            </a:r>
            <a:endParaRPr lang="en-SG" sz="2800" b="0" i="0" dirty="0">
              <a:solidFill>
                <a:srgbClr val="0070C0"/>
              </a:solidFill>
              <a:effectLst/>
              <a:latin typeface="Times New Roman" panose="02020603050405020304" pitchFamily="18" charset="0"/>
              <a:cs typeface="Times New Roman" panose="02020603050405020304" pitchFamily="18" charset="0"/>
            </a:endParaRPr>
          </a:p>
          <a:p>
            <a:pPr marL="914400" lvl="1" indent="-457200">
              <a:lnSpc>
                <a:spcPts val="2143"/>
              </a:lnSpc>
              <a:spcBef>
                <a:spcPts val="300"/>
              </a:spcBef>
              <a:spcAft>
                <a:spcPts val="1029"/>
              </a:spcAft>
              <a:buFont typeface="Arial" panose="020B0604020202020204" pitchFamily="34" charset="0"/>
              <a:buChar char="•"/>
            </a:pPr>
            <a:r>
              <a:rPr lang="en-SG" sz="2800" b="1" i="0" dirty="0">
                <a:solidFill>
                  <a:srgbClr val="404040"/>
                </a:solidFill>
                <a:effectLst/>
                <a:latin typeface="Times New Roman" panose="02020603050405020304" pitchFamily="18" charset="0"/>
                <a:cs typeface="Times New Roman" panose="02020603050405020304" pitchFamily="18" charset="0"/>
              </a:rPr>
              <a:t>Step 1</a:t>
            </a:r>
            <a:r>
              <a:rPr lang="en-SG" sz="2800" b="0" i="0" dirty="0">
                <a:solidFill>
                  <a:srgbClr val="404040"/>
                </a:solidFill>
                <a:effectLst/>
                <a:latin typeface="Times New Roman" panose="02020603050405020304" pitchFamily="18" charset="0"/>
                <a:cs typeface="Times New Roman" panose="02020603050405020304" pitchFamily="18" charset="0"/>
              </a:rPr>
              <a:t>: Concatenate speech/text embeddings.</a:t>
            </a:r>
          </a:p>
          <a:p>
            <a:pPr marL="914400" lvl="1" indent="-457200">
              <a:lnSpc>
                <a:spcPts val="2143"/>
              </a:lnSpc>
              <a:spcBef>
                <a:spcPts val="300"/>
              </a:spcBef>
              <a:spcAft>
                <a:spcPts val="1029"/>
              </a:spcAft>
              <a:buFont typeface="Arial" panose="020B0604020202020204" pitchFamily="34" charset="0"/>
              <a:buChar char="•"/>
            </a:pPr>
            <a:r>
              <a:rPr lang="en-SG" sz="2800" b="1" i="0" dirty="0">
                <a:solidFill>
                  <a:srgbClr val="404040"/>
                </a:solidFill>
                <a:effectLst/>
                <a:latin typeface="Times New Roman" panose="02020603050405020304" pitchFamily="18" charset="0"/>
                <a:cs typeface="Times New Roman" panose="02020603050405020304" pitchFamily="18" charset="0"/>
              </a:rPr>
              <a:t>Step 2</a:t>
            </a:r>
            <a:r>
              <a:rPr lang="en-SG" sz="2800" b="0" i="0" dirty="0">
                <a:solidFill>
                  <a:srgbClr val="404040"/>
                </a:solidFill>
                <a:effectLst/>
                <a:latin typeface="Times New Roman" panose="02020603050405020304" pitchFamily="18" charset="0"/>
                <a:cs typeface="Times New Roman" panose="02020603050405020304" pitchFamily="18" charset="0"/>
              </a:rPr>
              <a:t>: Compute adaptive gating weights via sigmoid.</a:t>
            </a:r>
          </a:p>
          <a:p>
            <a:pPr marL="914400" lvl="1" indent="-457200">
              <a:lnSpc>
                <a:spcPts val="2143"/>
              </a:lnSpc>
              <a:spcBef>
                <a:spcPts val="300"/>
              </a:spcBef>
              <a:spcAft>
                <a:spcPts val="1029"/>
              </a:spcAft>
              <a:buFont typeface="Arial" panose="020B0604020202020204" pitchFamily="34" charset="0"/>
              <a:buChar char="•"/>
            </a:pPr>
            <a:r>
              <a:rPr lang="en-SG" sz="2800" b="1" i="0" dirty="0">
                <a:solidFill>
                  <a:srgbClr val="404040"/>
                </a:solidFill>
                <a:effectLst/>
                <a:latin typeface="Times New Roman" panose="02020603050405020304" pitchFamily="18" charset="0"/>
                <a:cs typeface="Times New Roman" panose="02020603050405020304" pitchFamily="18" charset="0"/>
              </a:rPr>
              <a:t>Step 3</a:t>
            </a:r>
            <a:r>
              <a:rPr lang="en-SG" sz="2800" b="0" i="0" dirty="0">
                <a:solidFill>
                  <a:srgbClr val="404040"/>
                </a:solidFill>
                <a:effectLst/>
                <a:latin typeface="Times New Roman" panose="02020603050405020304" pitchFamily="18" charset="0"/>
                <a:cs typeface="Times New Roman" panose="02020603050405020304" pitchFamily="18" charset="0"/>
              </a:rPr>
              <a:t>: Fuse embeddings using weighted summation.</a:t>
            </a:r>
          </a:p>
          <a:p>
            <a:pPr marL="457200" indent="-457200">
              <a:lnSpc>
                <a:spcPts val="2143"/>
              </a:lnSpc>
              <a:spcBef>
                <a:spcPts val="300"/>
              </a:spcBef>
              <a:spcAft>
                <a:spcPts val="300"/>
              </a:spcAft>
              <a:buFont typeface="Wingdings" panose="05000000000000000000" pitchFamily="2" charset="2"/>
              <a:buChar char="Ø"/>
            </a:pPr>
            <a:r>
              <a:rPr lang="en-SG" sz="2800" b="1" i="0" dirty="0">
                <a:solidFill>
                  <a:srgbClr val="0070C0"/>
                </a:solidFill>
                <a:effectLst/>
                <a:latin typeface="Times New Roman" panose="02020603050405020304" pitchFamily="18" charset="0"/>
                <a:cs typeface="Times New Roman" panose="02020603050405020304" pitchFamily="18" charset="0"/>
              </a:rPr>
              <a:t>Classification Head</a:t>
            </a:r>
            <a:r>
              <a:rPr lang="en-SG" sz="2800" b="0" i="0" dirty="0">
                <a:solidFill>
                  <a:srgbClr val="0070C0"/>
                </a:solidFill>
                <a:effectLst/>
                <a:latin typeface="Times New Roman" panose="02020603050405020304" pitchFamily="18" charset="0"/>
                <a:cs typeface="Times New Roman" panose="02020603050405020304" pitchFamily="18" charset="0"/>
              </a:rPr>
              <a:t>:</a:t>
            </a:r>
          </a:p>
          <a:p>
            <a:pPr marL="914400" lvl="1" indent="-457200">
              <a:lnSpc>
                <a:spcPts val="2143"/>
              </a:lnSpc>
              <a:spcBef>
                <a:spcPts val="300"/>
              </a:spcBef>
              <a:spcAft>
                <a:spcPts val="1029"/>
              </a:spcAft>
              <a:buFont typeface="Arial" panose="020B0604020202020204" pitchFamily="34" charset="0"/>
              <a:buChar char="•"/>
            </a:pPr>
            <a:r>
              <a:rPr lang="en-SG" sz="2800" b="0" i="0" dirty="0">
                <a:solidFill>
                  <a:srgbClr val="404040"/>
                </a:solidFill>
                <a:effectLst/>
                <a:latin typeface="Times New Roman" panose="02020603050405020304" pitchFamily="18" charset="0"/>
                <a:cs typeface="Times New Roman" panose="02020603050405020304" pitchFamily="18" charset="0"/>
              </a:rPr>
              <a:t>Global average pooling + dense layers with dropout.</a:t>
            </a:r>
          </a:p>
          <a:p>
            <a:pPr marL="457200" indent="-457200">
              <a:lnSpc>
                <a:spcPts val="2143"/>
              </a:lnSpc>
              <a:spcBef>
                <a:spcPts val="300"/>
              </a:spcBef>
              <a:spcAft>
                <a:spcPts val="300"/>
              </a:spcAft>
              <a:buFont typeface="Wingdings" panose="05000000000000000000" pitchFamily="2" charset="2"/>
              <a:buChar char="Ø"/>
            </a:pPr>
            <a:r>
              <a:rPr lang="en-SG" sz="2800" b="1" i="0" dirty="0">
                <a:solidFill>
                  <a:srgbClr val="0070C0"/>
                </a:solidFill>
                <a:effectLst/>
                <a:latin typeface="Times New Roman" panose="02020603050405020304" pitchFamily="18" charset="0"/>
                <a:cs typeface="Times New Roman" panose="02020603050405020304" pitchFamily="18" charset="0"/>
              </a:rPr>
              <a:t>Compression &amp; Deployment</a:t>
            </a:r>
            <a:r>
              <a:rPr lang="en-SG" sz="2800" b="0" i="0" dirty="0">
                <a:solidFill>
                  <a:srgbClr val="0070C0"/>
                </a:solidFill>
                <a:effectLst/>
                <a:latin typeface="Times New Roman" panose="02020603050405020304" pitchFamily="18" charset="0"/>
                <a:cs typeface="Times New Roman" panose="02020603050405020304" pitchFamily="18" charset="0"/>
              </a:rPr>
              <a:t>:</a:t>
            </a:r>
          </a:p>
          <a:p>
            <a:pPr marL="914400" lvl="1" indent="-457200">
              <a:lnSpc>
                <a:spcPts val="2143"/>
              </a:lnSpc>
              <a:spcBef>
                <a:spcPts val="300"/>
              </a:spcBef>
              <a:spcAft>
                <a:spcPts val="1029"/>
              </a:spcAft>
              <a:buFont typeface="Arial" panose="020B0604020202020204" pitchFamily="34" charset="0"/>
              <a:buChar char="•"/>
            </a:pPr>
            <a:r>
              <a:rPr lang="en-SG" b="0" i="0" dirty="0">
                <a:solidFill>
                  <a:srgbClr val="404040"/>
                </a:solidFill>
                <a:effectLst/>
                <a:latin typeface="Times New Roman" panose="02020603050405020304" pitchFamily="18" charset="0"/>
                <a:cs typeface="Times New Roman" panose="02020603050405020304" pitchFamily="18" charset="0"/>
              </a:rPr>
              <a:t>Quantization (FP32 → INT8), pruning, ONNX/</a:t>
            </a:r>
            <a:r>
              <a:rPr lang="en-SG" b="0" i="0" dirty="0" err="1">
                <a:solidFill>
                  <a:srgbClr val="404040"/>
                </a:solidFill>
                <a:effectLst/>
                <a:latin typeface="Times New Roman" panose="02020603050405020304" pitchFamily="18" charset="0"/>
                <a:cs typeface="Times New Roman" panose="02020603050405020304" pitchFamily="18" charset="0"/>
              </a:rPr>
              <a:t>TensorRT</a:t>
            </a:r>
            <a:r>
              <a:rPr lang="en-SG" b="0" i="0" dirty="0">
                <a:solidFill>
                  <a:srgbClr val="404040"/>
                </a:solidFill>
                <a:effectLst/>
                <a:latin typeface="Times New Roman" panose="02020603050405020304" pitchFamily="18" charset="0"/>
                <a:cs typeface="Times New Roman" panose="02020603050405020304" pitchFamily="18" charset="0"/>
              </a:rPr>
              <a:t> optimization.</a:t>
            </a:r>
          </a:p>
        </p:txBody>
      </p:sp>
      <p:cxnSp>
        <p:nvCxnSpPr>
          <p:cNvPr id="17" name="Straight Connector 16">
            <a:extLst>
              <a:ext uri="{FF2B5EF4-FFF2-40B4-BE49-F238E27FC236}">
                <a16:creationId xmlns:a16="http://schemas.microsoft.com/office/drawing/2014/main" id="{61985992-00BD-4D29-3219-86554421C439}"/>
              </a:ext>
            </a:extLst>
          </p:cNvPr>
          <p:cNvCxnSpPr/>
          <p:nvPr/>
        </p:nvCxnSpPr>
        <p:spPr bwMode="auto">
          <a:xfrm>
            <a:off x="1326620" y="25412605"/>
            <a:ext cx="9589330" cy="0"/>
          </a:xfrm>
          <a:prstGeom prst="line">
            <a:avLst/>
          </a:prstGeom>
          <a:noFill/>
          <a:ln w="25400" cap="flat" cmpd="sng" algn="ctr">
            <a:solidFill>
              <a:schemeClr val="tx1"/>
            </a:solidFill>
            <a:prstDash val="dash"/>
            <a:round/>
            <a:headEnd type="none" w="med" len="med"/>
            <a:tailEnd type="none" w="med" len="med"/>
          </a:ln>
          <a:effectLst/>
        </p:spPr>
      </p:cxnSp>
      <p:pic>
        <p:nvPicPr>
          <p:cNvPr id="28" name="Picture 27">
            <a:extLst>
              <a:ext uri="{FF2B5EF4-FFF2-40B4-BE49-F238E27FC236}">
                <a16:creationId xmlns:a16="http://schemas.microsoft.com/office/drawing/2014/main" id="{67780DAC-B05C-5C22-058F-8C8752500EAB}"/>
              </a:ext>
            </a:extLst>
          </p:cNvPr>
          <p:cNvPicPr>
            <a:picLocks noChangeAspect="1"/>
          </p:cNvPicPr>
          <p:nvPr/>
        </p:nvPicPr>
        <p:blipFill>
          <a:blip r:embed="rId11">
            <a:extLst>
              <a:ext uri="{28A0092B-C50C-407E-A947-70E740481C1C}">
                <a14:useLocalDpi xmlns:a14="http://schemas.microsoft.com/office/drawing/2010/main" val="0"/>
              </a:ext>
            </a:extLst>
          </a:blip>
          <a:srcRect l="20726" r="14518"/>
          <a:stretch/>
        </p:blipFill>
        <p:spPr>
          <a:xfrm>
            <a:off x="1326620" y="33460795"/>
            <a:ext cx="4797048" cy="4158106"/>
          </a:xfrm>
          <a:prstGeom prst="rect">
            <a:avLst/>
          </a:prstGeom>
        </p:spPr>
      </p:pic>
      <p:sp>
        <p:nvSpPr>
          <p:cNvPr id="30" name="TextBox 53">
            <a:extLst>
              <a:ext uri="{FF2B5EF4-FFF2-40B4-BE49-F238E27FC236}">
                <a16:creationId xmlns:a16="http://schemas.microsoft.com/office/drawing/2014/main" id="{EF1E5D44-E315-BF0C-B8C5-120A537EC21A}"/>
              </a:ext>
            </a:extLst>
          </p:cNvPr>
          <p:cNvSpPr txBox="1"/>
          <p:nvPr/>
        </p:nvSpPr>
        <p:spPr>
          <a:xfrm>
            <a:off x="1326619" y="39618360"/>
            <a:ext cx="4933503"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spcBef>
                <a:spcPts val="600"/>
              </a:spcBef>
              <a:buClr>
                <a:schemeClr val="tx2"/>
              </a:buClr>
              <a:defRPr/>
            </a:pPr>
            <a:r>
              <a:rPr lang="en-US" sz="1800" b="0" i="0" dirty="0">
                <a:solidFill>
                  <a:srgbClr val="000000"/>
                </a:solidFill>
                <a:effectLst/>
                <a:latin typeface="Times New Roman" panose="02020603050405020304" pitchFamily="18" charset="0"/>
                <a:cs typeface="Times New Roman" panose="02020603050405020304" pitchFamily="18" charset="0"/>
              </a:rPr>
              <a:t>Figure 1: Detailed structure of the Gated</a:t>
            </a:r>
          </a:p>
          <a:p>
            <a:pPr algn="just">
              <a:spcBef>
                <a:spcPts val="600"/>
              </a:spcBef>
              <a:buClr>
                <a:schemeClr val="tx2"/>
              </a:buClr>
              <a:defRPr/>
            </a:pPr>
            <a:r>
              <a:rPr lang="en-US" sz="1800" b="0" i="0" dirty="0">
                <a:solidFill>
                  <a:srgbClr val="000000"/>
                </a:solidFill>
                <a:effectLst/>
                <a:latin typeface="Times New Roman" panose="02020603050405020304" pitchFamily="18" charset="0"/>
                <a:cs typeface="Times New Roman" panose="02020603050405020304" pitchFamily="18" charset="0"/>
              </a:rPr>
              <a:t> Multimodal Unit (GMU) for fusing audio </a:t>
            </a:r>
          </a:p>
          <a:p>
            <a:pPr algn="just">
              <a:spcBef>
                <a:spcPts val="600"/>
              </a:spcBef>
              <a:buClr>
                <a:schemeClr val="tx2"/>
              </a:buClr>
              <a:defRPr/>
            </a:pPr>
            <a:r>
              <a:rPr lang="en-US" sz="1800" b="0" i="0" dirty="0">
                <a:solidFill>
                  <a:srgbClr val="000000"/>
                </a:solidFill>
                <a:effectLst/>
                <a:latin typeface="Times New Roman" panose="02020603050405020304" pitchFamily="18" charset="0"/>
                <a:cs typeface="Times New Roman" panose="02020603050405020304" pitchFamily="18" charset="0"/>
              </a:rPr>
              <a:t>and text embeddings. </a:t>
            </a:r>
            <a:endParaRPr lang="en-US" sz="1800" i="1" dirty="0">
              <a:latin typeface="Times New Roman" panose="02020603050405020304" pitchFamily="18" charset="0"/>
              <a:ea typeface="Arial" charset="0"/>
              <a:cs typeface="Times New Roman" panose="02020603050405020304" pitchFamily="18" charset="0"/>
            </a:endParaRPr>
          </a:p>
        </p:txBody>
      </p:sp>
      <p:sp>
        <p:nvSpPr>
          <p:cNvPr id="34" name="TextBox 33">
            <a:extLst>
              <a:ext uri="{FF2B5EF4-FFF2-40B4-BE49-F238E27FC236}">
                <a16:creationId xmlns:a16="http://schemas.microsoft.com/office/drawing/2014/main" id="{1F880894-BB76-D20A-D40C-83FE4B55F027}"/>
              </a:ext>
            </a:extLst>
          </p:cNvPr>
          <p:cNvSpPr txBox="1"/>
          <p:nvPr/>
        </p:nvSpPr>
        <p:spPr>
          <a:xfrm>
            <a:off x="6260123" y="39572640"/>
            <a:ext cx="4655827" cy="922368"/>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Figure 3: Overall architecture of the </a:t>
            </a:r>
            <a:r>
              <a:rPr lang="en-US" b="0" i="0" dirty="0" err="1">
                <a:solidFill>
                  <a:srgbClr val="000000"/>
                </a:solidFill>
                <a:effectLst/>
                <a:latin typeface="Times New Roman" panose="02020603050405020304" pitchFamily="18" charset="0"/>
                <a:cs typeface="Times New Roman" panose="02020603050405020304" pitchFamily="18" charset="0"/>
              </a:rPr>
              <a:t>SlimFusion</a:t>
            </a:r>
            <a:r>
              <a:rPr lang="en-US" b="0" i="0" dirty="0">
                <a:solidFill>
                  <a:srgbClr val="000000"/>
                </a:solidFill>
                <a:effectLst/>
                <a:latin typeface="Times New Roman" panose="02020603050405020304" pitchFamily="18" charset="0"/>
                <a:cs typeface="Times New Roman" panose="02020603050405020304" pitchFamily="18" charset="0"/>
              </a:rPr>
              <a:t>-EMO framework. Raw audio and text inputs.</a:t>
            </a:r>
            <a:endParaRPr lang="en-SG" dirty="0">
              <a:latin typeface="Times New Roman" panose="02020603050405020304" pitchFamily="18" charset="0"/>
              <a:cs typeface="Times New Roman" panose="02020603050405020304" pitchFamily="18" charset="0"/>
            </a:endParaRPr>
          </a:p>
        </p:txBody>
      </p:sp>
      <p:sp>
        <p:nvSpPr>
          <p:cNvPr id="35" name="TextBox 3">
            <a:extLst>
              <a:ext uri="{FF2B5EF4-FFF2-40B4-BE49-F238E27FC236}">
                <a16:creationId xmlns:a16="http://schemas.microsoft.com/office/drawing/2014/main" id="{8D574B9F-E232-5B96-5ABE-70475DD9C78C}"/>
              </a:ext>
            </a:extLst>
          </p:cNvPr>
          <p:cNvSpPr txBox="1">
            <a:spLocks noChangeArrowheads="1"/>
          </p:cNvSpPr>
          <p:nvPr/>
        </p:nvSpPr>
        <p:spPr bwMode="auto">
          <a:xfrm>
            <a:off x="11755640" y="4947069"/>
            <a:ext cx="9829801" cy="4751429"/>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just">
              <a:lnSpc>
                <a:spcPts val="4602"/>
              </a:lnSpc>
              <a:spcAft>
                <a:spcPts val="1200"/>
              </a:spcAft>
            </a:pPr>
            <a:r>
              <a:rPr lang="en-SG" sz="4700" b="1" i="0" dirty="0">
                <a:solidFill>
                  <a:srgbClr val="0070C0"/>
                </a:solidFill>
                <a:effectLst/>
                <a:latin typeface="Times New Roman" panose="02020603050405020304" pitchFamily="18" charset="0"/>
                <a:cs typeface="Times New Roman" panose="02020603050405020304" pitchFamily="18" charset="0"/>
              </a:rPr>
              <a:t>Proposed Resource Scheduling Algorithm</a:t>
            </a:r>
            <a:endParaRPr lang="en-SG" sz="4700" b="0" i="0" dirty="0">
              <a:solidFill>
                <a:srgbClr val="0070C0"/>
              </a:solidFill>
              <a:effectLst/>
              <a:latin typeface="Times New Roman" panose="02020603050405020304" pitchFamily="18" charset="0"/>
              <a:cs typeface="Times New Roman" panose="02020603050405020304" pitchFamily="18" charset="0"/>
            </a:endParaRPr>
          </a:p>
          <a:p>
            <a:pPr marL="457200" indent="-457200" algn="just">
              <a:lnSpc>
                <a:spcPts val="2143"/>
              </a:lnSpc>
              <a:spcBef>
                <a:spcPts val="1029"/>
              </a:spcBef>
              <a:spcAft>
                <a:spcPts val="1029"/>
              </a:spcAft>
              <a:buFont typeface="Wingdings" panose="05000000000000000000" pitchFamily="2" charset="2"/>
              <a:buChar char="Ø"/>
            </a:pPr>
            <a:r>
              <a:rPr lang="en-SG" sz="2800" b="1" i="0" dirty="0">
                <a:solidFill>
                  <a:srgbClr val="0070C0"/>
                </a:solidFill>
                <a:effectLst/>
                <a:latin typeface="Times New Roman" panose="02020603050405020304" pitchFamily="18" charset="0"/>
                <a:cs typeface="Times New Roman" panose="02020603050405020304" pitchFamily="18" charset="0"/>
              </a:rPr>
              <a:t>Model Compression Pipeline</a:t>
            </a:r>
            <a:endParaRPr lang="en-SG" sz="2800" b="0" i="0" dirty="0">
              <a:solidFill>
                <a:srgbClr val="0070C0"/>
              </a:solidFill>
              <a:effectLst/>
              <a:latin typeface="Times New Roman" panose="02020603050405020304" pitchFamily="18" charset="0"/>
              <a:cs typeface="Times New Roman" panose="02020603050405020304" pitchFamily="18" charset="0"/>
            </a:endParaRPr>
          </a:p>
          <a:p>
            <a:pPr marL="457200" indent="-457200" algn="just">
              <a:lnSpc>
                <a:spcPts val="2143"/>
              </a:lnSpc>
              <a:spcBef>
                <a:spcPts val="1029"/>
              </a:spcBef>
              <a:spcAft>
                <a:spcPts val="1029"/>
              </a:spcAft>
              <a:buFont typeface="Arial" panose="020B0604020202020204" pitchFamily="34" charset="0"/>
              <a:buChar char="•"/>
            </a:pPr>
            <a:r>
              <a:rPr lang="en-SG" sz="2800" b="1" i="0" dirty="0">
                <a:solidFill>
                  <a:srgbClr val="404040"/>
                </a:solidFill>
                <a:effectLst/>
                <a:latin typeface="Times New Roman" panose="02020603050405020304" pitchFamily="18" charset="0"/>
                <a:cs typeface="Times New Roman" panose="02020603050405020304" pitchFamily="18" charset="0"/>
              </a:rPr>
              <a:t>Quantization</a:t>
            </a:r>
            <a:r>
              <a:rPr lang="en-SG" sz="2800" i="0" dirty="0">
                <a:solidFill>
                  <a:srgbClr val="404040"/>
                </a:solidFill>
                <a:effectLst/>
                <a:latin typeface="Times New Roman" panose="02020603050405020304" pitchFamily="18" charset="0"/>
                <a:cs typeface="Times New Roman" panose="02020603050405020304" pitchFamily="18" charset="0"/>
              </a:rPr>
              <a:t> : Reduces model size by converting weights to lower precision (INT8).</a:t>
            </a:r>
          </a:p>
          <a:p>
            <a:pPr marL="457200" indent="-457200" algn="just">
              <a:lnSpc>
                <a:spcPts val="2143"/>
              </a:lnSpc>
              <a:spcBef>
                <a:spcPts val="300"/>
              </a:spcBef>
              <a:spcAft>
                <a:spcPts val="1029"/>
              </a:spcAft>
              <a:buFont typeface="Arial" panose="020B0604020202020204" pitchFamily="34" charset="0"/>
              <a:buChar char="•"/>
            </a:pPr>
            <a:r>
              <a:rPr lang="en-SG" sz="2800" b="1" i="0" dirty="0">
                <a:solidFill>
                  <a:srgbClr val="404040"/>
                </a:solidFill>
                <a:effectLst/>
                <a:latin typeface="Times New Roman" panose="02020603050405020304" pitchFamily="18" charset="0"/>
                <a:cs typeface="Times New Roman" panose="02020603050405020304" pitchFamily="18" charset="0"/>
              </a:rPr>
              <a:t>Pruning :</a:t>
            </a:r>
            <a:r>
              <a:rPr lang="en-SG" sz="2800" i="0" dirty="0">
                <a:solidFill>
                  <a:srgbClr val="404040"/>
                </a:solidFill>
                <a:effectLst/>
                <a:latin typeface="Times New Roman" panose="02020603050405020304" pitchFamily="18" charset="0"/>
                <a:cs typeface="Times New Roman" panose="02020603050405020304" pitchFamily="18" charset="0"/>
              </a:rPr>
              <a:t> Removes redundant neurons/connections (30% sparsity).</a:t>
            </a:r>
          </a:p>
          <a:p>
            <a:pPr marL="457200" indent="-457200" algn="just">
              <a:lnSpc>
                <a:spcPts val="2143"/>
              </a:lnSpc>
              <a:spcBef>
                <a:spcPts val="300"/>
              </a:spcBef>
              <a:spcAft>
                <a:spcPts val="1029"/>
              </a:spcAft>
              <a:buFont typeface="Arial" panose="020B0604020202020204" pitchFamily="34" charset="0"/>
              <a:buChar char="•"/>
            </a:pPr>
            <a:r>
              <a:rPr lang="en-SG" sz="2800" b="1" i="0" dirty="0">
                <a:solidFill>
                  <a:srgbClr val="404040"/>
                </a:solidFill>
                <a:effectLst/>
                <a:latin typeface="Times New Roman" panose="02020603050405020304" pitchFamily="18" charset="0"/>
                <a:cs typeface="Times New Roman" panose="02020603050405020304" pitchFamily="18" charset="0"/>
              </a:rPr>
              <a:t>Knowledge Distillation :</a:t>
            </a:r>
            <a:r>
              <a:rPr lang="en-SG" sz="2800" i="0" dirty="0">
                <a:solidFill>
                  <a:srgbClr val="404040"/>
                </a:solidFill>
                <a:effectLst/>
                <a:latin typeface="Times New Roman" panose="02020603050405020304" pitchFamily="18" charset="0"/>
                <a:cs typeface="Times New Roman" panose="02020603050405020304" pitchFamily="18" charset="0"/>
              </a:rPr>
              <a:t> Trains a smaller "student" model using a larger "teacher" model.</a:t>
            </a:r>
          </a:p>
          <a:p>
            <a:pPr marL="457200" indent="-457200" algn="just">
              <a:lnSpc>
                <a:spcPts val="2143"/>
              </a:lnSpc>
              <a:spcBef>
                <a:spcPts val="300"/>
              </a:spcBef>
              <a:spcAft>
                <a:spcPts val="1029"/>
              </a:spcAft>
              <a:buFont typeface="Arial" panose="020B0604020202020204" pitchFamily="34" charset="0"/>
              <a:buChar char="•"/>
            </a:pPr>
            <a:r>
              <a:rPr lang="en-SG" sz="2800" b="1" i="0" dirty="0">
                <a:solidFill>
                  <a:srgbClr val="404040"/>
                </a:solidFill>
                <a:effectLst/>
                <a:latin typeface="Times New Roman" panose="02020603050405020304" pitchFamily="18" charset="0"/>
                <a:cs typeface="Times New Roman" panose="02020603050405020304" pitchFamily="18" charset="0"/>
              </a:rPr>
              <a:t>Deployment :</a:t>
            </a:r>
            <a:r>
              <a:rPr lang="en-SG" sz="2800" i="0" dirty="0">
                <a:solidFill>
                  <a:srgbClr val="404040"/>
                </a:solidFill>
                <a:effectLst/>
                <a:latin typeface="Times New Roman" panose="02020603050405020304" pitchFamily="18" charset="0"/>
                <a:cs typeface="Times New Roman" panose="02020603050405020304" pitchFamily="18" charset="0"/>
              </a:rPr>
              <a:t> Exports optimized model to ONNX format and accelerates inference via </a:t>
            </a:r>
            <a:r>
              <a:rPr lang="en-SG" sz="2800" i="0" dirty="0" err="1">
                <a:solidFill>
                  <a:srgbClr val="404040"/>
                </a:solidFill>
                <a:effectLst/>
                <a:latin typeface="Times New Roman" panose="02020603050405020304" pitchFamily="18" charset="0"/>
                <a:cs typeface="Times New Roman" panose="02020603050405020304" pitchFamily="18" charset="0"/>
              </a:rPr>
              <a:t>TensorRT</a:t>
            </a:r>
            <a:r>
              <a:rPr lang="en-SG" sz="1600" i="0" dirty="0">
                <a:solidFill>
                  <a:srgbClr val="404040"/>
                </a:solidFill>
                <a:effectLst/>
                <a:latin typeface="Times New Roman" panose="02020603050405020304" pitchFamily="18" charset="0"/>
                <a:cs typeface="Times New Roman" panose="02020603050405020304" pitchFamily="18" charset="0"/>
              </a:rPr>
              <a:t>.</a:t>
            </a:r>
          </a:p>
        </p:txBody>
      </p:sp>
      <p:pic>
        <p:nvPicPr>
          <p:cNvPr id="36" name="Picture 2" descr="Picture">
            <a:extLst>
              <a:ext uri="{FF2B5EF4-FFF2-40B4-BE49-F238E27FC236}">
                <a16:creationId xmlns:a16="http://schemas.microsoft.com/office/drawing/2014/main" id="{15895C88-B860-AAE0-15EF-63FF4137F53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663192" y="9870853"/>
            <a:ext cx="8230225" cy="391196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53">
            <a:extLst>
              <a:ext uri="{FF2B5EF4-FFF2-40B4-BE49-F238E27FC236}">
                <a16:creationId xmlns:a16="http://schemas.microsoft.com/office/drawing/2014/main" id="{23AAE338-70AF-3AC9-D23A-78613772B2A2}"/>
              </a:ext>
            </a:extLst>
          </p:cNvPr>
          <p:cNvSpPr txBox="1"/>
          <p:nvPr/>
        </p:nvSpPr>
        <p:spPr>
          <a:xfrm>
            <a:off x="12962688" y="13878104"/>
            <a:ext cx="7456812"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600"/>
              </a:spcBef>
              <a:buClr>
                <a:schemeClr val="tx2"/>
              </a:buClr>
              <a:defRPr/>
            </a:pPr>
            <a:r>
              <a:rPr lang="en-US" b="0" i="0" dirty="0">
                <a:solidFill>
                  <a:srgbClr val="000000"/>
                </a:solidFill>
                <a:effectLst/>
                <a:latin typeface="Times New Roman" panose="02020603050405020304" pitchFamily="18" charset="0"/>
                <a:cs typeface="Times New Roman" panose="02020603050405020304" pitchFamily="18" charset="0"/>
              </a:rPr>
              <a:t>Figure 2: Model compression and deployment pipeline for </a:t>
            </a:r>
            <a:r>
              <a:rPr lang="en-US" b="0" i="0" dirty="0" err="1">
                <a:solidFill>
                  <a:srgbClr val="000000"/>
                </a:solidFill>
                <a:effectLst/>
                <a:latin typeface="Times New Roman" panose="02020603050405020304" pitchFamily="18" charset="0"/>
                <a:cs typeface="Times New Roman" panose="02020603050405020304" pitchFamily="18" charset="0"/>
              </a:rPr>
              <a:t>SlimFusion</a:t>
            </a:r>
            <a:r>
              <a:rPr lang="en-US" b="0" i="0" dirty="0">
                <a:solidFill>
                  <a:srgbClr val="000000"/>
                </a:solidFill>
                <a:effectLst/>
                <a:latin typeface="Times New Roman" panose="02020603050405020304" pitchFamily="18" charset="0"/>
                <a:cs typeface="Times New Roman" panose="02020603050405020304" pitchFamily="18" charset="0"/>
              </a:rPr>
              <a:t>-EMO</a:t>
            </a:r>
            <a:endParaRPr lang="en-US" sz="1800" i="1" dirty="0">
              <a:latin typeface="Times New Roman" panose="02020603050405020304" pitchFamily="18" charset="0"/>
              <a:ea typeface="Arial" charset="0"/>
              <a:cs typeface="Times New Roman" panose="02020603050405020304" pitchFamily="18" charset="0"/>
            </a:endParaRPr>
          </a:p>
        </p:txBody>
      </p:sp>
      <p:sp>
        <p:nvSpPr>
          <p:cNvPr id="39" name="TextBox 3">
            <a:extLst>
              <a:ext uri="{FF2B5EF4-FFF2-40B4-BE49-F238E27FC236}">
                <a16:creationId xmlns:a16="http://schemas.microsoft.com/office/drawing/2014/main" id="{F1EB6A40-6D4E-0E93-756B-FBDB60FE80ED}"/>
              </a:ext>
            </a:extLst>
          </p:cNvPr>
          <p:cNvSpPr txBox="1">
            <a:spLocks noChangeArrowheads="1"/>
          </p:cNvSpPr>
          <p:nvPr/>
        </p:nvSpPr>
        <p:spPr bwMode="auto">
          <a:xfrm>
            <a:off x="11755640" y="15193681"/>
            <a:ext cx="9829801" cy="2853473"/>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just">
              <a:lnSpc>
                <a:spcPts val="4602"/>
              </a:lnSpc>
              <a:spcAft>
                <a:spcPts val="1200"/>
              </a:spcAft>
            </a:pPr>
            <a:r>
              <a:rPr lang="en-US" sz="4800" b="1" i="0" dirty="0">
                <a:solidFill>
                  <a:srgbClr val="005BBB"/>
                </a:solidFill>
                <a:effectLst/>
                <a:latin typeface="Times New Roman" panose="02020603050405020304" pitchFamily="18" charset="0"/>
                <a:cs typeface="Times New Roman" panose="02020603050405020304" pitchFamily="18" charset="0"/>
              </a:rPr>
              <a:t>Data </a:t>
            </a:r>
            <a:r>
              <a:rPr lang="en-US" sz="4800" b="1" dirty="0">
                <a:solidFill>
                  <a:srgbClr val="005BBB"/>
                </a:solidFill>
                <a:latin typeface="Times New Roman" panose="02020603050405020304" pitchFamily="18" charset="0"/>
                <a:cs typeface="Times New Roman" panose="02020603050405020304" pitchFamily="18" charset="0"/>
              </a:rPr>
              <a:t>Evaluation</a:t>
            </a:r>
          </a:p>
          <a:p>
            <a:pPr marL="457200" indent="-457200" algn="just">
              <a:lnSpc>
                <a:spcPts val="2143"/>
              </a:lnSpc>
              <a:spcBef>
                <a:spcPts val="1029"/>
              </a:spcBef>
              <a:spcAft>
                <a:spcPts val="1029"/>
              </a:spcAft>
              <a:buFont typeface="Arial" panose="020B0604020202020204" pitchFamily="34" charset="0"/>
              <a:buChar char="•"/>
            </a:pPr>
            <a:r>
              <a:rPr lang="en-US" sz="2800" dirty="0">
                <a:solidFill>
                  <a:schemeClr val="tx2"/>
                </a:solidFill>
                <a:latin typeface="Times New Roman" panose="02020603050405020304" pitchFamily="18" charset="0"/>
                <a:cs typeface="Times New Roman" panose="02020603050405020304" pitchFamily="18" charset="0"/>
              </a:rPr>
              <a:t>We collected a multimodal dataset of text, audio, and facial expressions from publicly available sources. </a:t>
            </a:r>
          </a:p>
          <a:p>
            <a:pPr marL="457200" indent="-457200" algn="just">
              <a:lnSpc>
                <a:spcPts val="2143"/>
              </a:lnSpc>
              <a:spcBef>
                <a:spcPts val="1029"/>
              </a:spcBef>
              <a:spcAft>
                <a:spcPts val="1029"/>
              </a:spcAft>
              <a:buFont typeface="Arial" panose="020B0604020202020204" pitchFamily="34" charset="0"/>
              <a:buChar char="•"/>
            </a:pPr>
            <a:r>
              <a:rPr lang="en-US" sz="2800" dirty="0">
                <a:solidFill>
                  <a:schemeClr val="tx2"/>
                </a:solidFill>
                <a:latin typeface="Times New Roman" panose="02020603050405020304" pitchFamily="18" charset="0"/>
                <a:cs typeface="Times New Roman" panose="02020603050405020304" pitchFamily="18" charset="0"/>
              </a:rPr>
              <a:t>Then, we preprocessed each modality, extracted relevant features, and applied fusion techniques. Models were trained using supervised learning and evaluated with accuracy, F1-score, and confusion matrices.</a:t>
            </a:r>
            <a:endParaRPr lang="en-US" sz="2800" b="0" i="0" dirty="0">
              <a:solidFill>
                <a:schemeClr val="tx2"/>
              </a:solidFill>
              <a:effectLst/>
              <a:latin typeface="Times New Roman" panose="02020603050405020304" pitchFamily="18" charset="0"/>
              <a:cs typeface="Times New Roman" panose="02020603050405020304" pitchFamily="18" charset="0"/>
            </a:endParaRPr>
          </a:p>
        </p:txBody>
      </p:sp>
      <p:pic>
        <p:nvPicPr>
          <p:cNvPr id="41" name="Picture 40">
            <a:extLst>
              <a:ext uri="{FF2B5EF4-FFF2-40B4-BE49-F238E27FC236}">
                <a16:creationId xmlns:a16="http://schemas.microsoft.com/office/drawing/2014/main" id="{6C823C88-B212-38C0-BF87-1EF5AC8CF1A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644445" y="18463668"/>
            <a:ext cx="5896798" cy="3115110"/>
          </a:xfrm>
          <a:prstGeom prst="rect">
            <a:avLst/>
          </a:prstGeom>
        </p:spPr>
      </p:pic>
      <p:pic>
        <p:nvPicPr>
          <p:cNvPr id="44" name="Picture 43">
            <a:extLst>
              <a:ext uri="{FF2B5EF4-FFF2-40B4-BE49-F238E27FC236}">
                <a16:creationId xmlns:a16="http://schemas.microsoft.com/office/drawing/2014/main" id="{B4DC2338-D1AA-4C86-9DE6-302E15846AA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647746" y="21755476"/>
            <a:ext cx="6582694" cy="3277057"/>
          </a:xfrm>
          <a:prstGeom prst="rect">
            <a:avLst/>
          </a:prstGeom>
        </p:spPr>
      </p:pic>
      <p:pic>
        <p:nvPicPr>
          <p:cNvPr id="48" name="Picture 47">
            <a:extLst>
              <a:ext uri="{FF2B5EF4-FFF2-40B4-BE49-F238E27FC236}">
                <a16:creationId xmlns:a16="http://schemas.microsoft.com/office/drawing/2014/main" id="{EEB3E7EC-635E-BEC3-ED37-A4331F78C3B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995805" y="12097524"/>
            <a:ext cx="4978875" cy="2221303"/>
          </a:xfrm>
          <a:prstGeom prst="rect">
            <a:avLst/>
          </a:prstGeom>
        </p:spPr>
      </p:pic>
      <p:pic>
        <p:nvPicPr>
          <p:cNvPr id="50" name="Picture 49">
            <a:extLst>
              <a:ext uri="{FF2B5EF4-FFF2-40B4-BE49-F238E27FC236}">
                <a16:creationId xmlns:a16="http://schemas.microsoft.com/office/drawing/2014/main" id="{978EF873-CF90-A3E5-CD7F-D64F68BDACA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562304" y="22795991"/>
            <a:ext cx="4582585" cy="2137630"/>
          </a:xfrm>
          <a:prstGeom prst="rect">
            <a:avLst/>
          </a:prstGeom>
        </p:spPr>
      </p:pic>
      <p:cxnSp>
        <p:nvCxnSpPr>
          <p:cNvPr id="52" name="Straight Connector 51">
            <a:extLst>
              <a:ext uri="{FF2B5EF4-FFF2-40B4-BE49-F238E27FC236}">
                <a16:creationId xmlns:a16="http://schemas.microsoft.com/office/drawing/2014/main" id="{2ABBCF39-B639-C0E9-C96A-C3A4F1F3BF60}"/>
              </a:ext>
            </a:extLst>
          </p:cNvPr>
          <p:cNvCxnSpPr/>
          <p:nvPr/>
        </p:nvCxnSpPr>
        <p:spPr bwMode="auto">
          <a:xfrm>
            <a:off x="11996111" y="14826652"/>
            <a:ext cx="9589330" cy="0"/>
          </a:xfrm>
          <a:prstGeom prst="line">
            <a:avLst/>
          </a:prstGeom>
          <a:noFill/>
          <a:ln w="25400" cap="flat" cmpd="sng" algn="ctr">
            <a:solidFill>
              <a:schemeClr val="tx1"/>
            </a:solidFill>
            <a:prstDash val="dash"/>
            <a:round/>
            <a:headEnd type="none" w="med" len="med"/>
            <a:tailEnd type="none" w="med" len="med"/>
          </a:ln>
          <a:effectLst/>
        </p:spPr>
      </p:cxnSp>
      <p:cxnSp>
        <p:nvCxnSpPr>
          <p:cNvPr id="53" name="Straight Connector 52">
            <a:extLst>
              <a:ext uri="{FF2B5EF4-FFF2-40B4-BE49-F238E27FC236}">
                <a16:creationId xmlns:a16="http://schemas.microsoft.com/office/drawing/2014/main" id="{8FF22497-A1DB-A775-2A95-CC511376A525}"/>
              </a:ext>
            </a:extLst>
          </p:cNvPr>
          <p:cNvCxnSpPr/>
          <p:nvPr/>
        </p:nvCxnSpPr>
        <p:spPr bwMode="auto">
          <a:xfrm>
            <a:off x="22464823" y="19129022"/>
            <a:ext cx="9589330" cy="0"/>
          </a:xfrm>
          <a:prstGeom prst="line">
            <a:avLst/>
          </a:prstGeom>
          <a:noFill/>
          <a:ln w="25400"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21782887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3E5BDC5C551145B693F0E5668ABB8D" ma:contentTypeVersion="3" ma:contentTypeDescription="Create a new document." ma:contentTypeScope="" ma:versionID="264a204121950b4e2a600f3c5248fd72">
  <xsd:schema xmlns:xsd="http://www.w3.org/2001/XMLSchema" xmlns:xs="http://www.w3.org/2001/XMLSchema" xmlns:p="http://schemas.microsoft.com/office/2006/metadata/properties" xmlns:ns2="8323ff4e-5af7-4051-9371-eadce3aee04b" targetNamespace="http://schemas.microsoft.com/office/2006/metadata/properties" ma:root="true" ma:fieldsID="9fa8bcd29ede334e0e5723b4a87a0299" ns2:_="">
    <xsd:import namespace="8323ff4e-5af7-4051-9371-eadce3aee04b"/>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23ff4e-5af7-4051-9371-eadce3aee0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32419B-C0CE-4297-B6D1-E96BD5BDF33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D58956E-983C-43AB-835B-A0D06169E960}">
  <ds:schemaRefs>
    <ds:schemaRef ds:uri="http://schemas.microsoft.com/sharepoint/v3/contenttype/forms"/>
  </ds:schemaRefs>
</ds:datastoreItem>
</file>

<file path=customXml/itemProps3.xml><?xml version="1.0" encoding="utf-8"?>
<ds:datastoreItem xmlns:ds="http://schemas.openxmlformats.org/officeDocument/2006/customXml" ds:itemID="{EE0A3587-5FF5-4EBC-AD6E-2490502ACB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23ff4e-5af7-4051-9371-eadce3aee0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836</TotalTime>
  <Words>1058</Words>
  <Application>Microsoft Office PowerPoint</Application>
  <PresentationFormat>Custom</PresentationFormat>
  <Paragraphs>79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Mazid Ul Haque</dc:creator>
  <cp:lastModifiedBy>FATIN ISHTIAQUE EBON</cp:lastModifiedBy>
  <cp:revision>18</cp:revision>
  <dcterms:created xsi:type="dcterms:W3CDTF">2025-04-23T14:04:01Z</dcterms:created>
  <dcterms:modified xsi:type="dcterms:W3CDTF">2025-05-24T08:21:14Z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0x010100A03E5BDC5C551145B693F0E5668ABB8D</vt:lpwstr>
  </property>
</Properties>
</file>