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6" r:id="rId3"/>
    <p:sldId id="360" r:id="rId4"/>
    <p:sldId id="259" r:id="rId5"/>
    <p:sldId id="357" r:id="rId6"/>
    <p:sldId id="262" r:id="rId7"/>
    <p:sldId id="358" r:id="rId8"/>
    <p:sldId id="276" r:id="rId9"/>
    <p:sldId id="278" r:id="rId10"/>
    <p:sldId id="277" r:id="rId11"/>
    <p:sldId id="359" r:id="rId12"/>
    <p:sldId id="268" r:id="rId13"/>
    <p:sldId id="269" r:id="rId14"/>
    <p:sldId id="363" r:id="rId15"/>
    <p:sldId id="270" r:id="rId16"/>
    <p:sldId id="364" r:id="rId17"/>
    <p:sldId id="365" r:id="rId18"/>
    <p:sldId id="271" r:id="rId19"/>
    <p:sldId id="272" r:id="rId20"/>
    <p:sldId id="273" r:id="rId21"/>
    <p:sldId id="370" r:id="rId22"/>
    <p:sldId id="371" r:id="rId23"/>
    <p:sldId id="372" r:id="rId24"/>
    <p:sldId id="373" r:id="rId25"/>
    <p:sldId id="374" r:id="rId26"/>
    <p:sldId id="375" r:id="rId27"/>
    <p:sldId id="275" r:id="rId28"/>
    <p:sldId id="376" r:id="rId29"/>
    <p:sldId id="377" r:id="rId30"/>
    <p:sldId id="378" r:id="rId31"/>
    <p:sldId id="38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7392BB-C050-4918-B09C-7B31B3083DE6}" v="6" dt="2020-04-28T07:45:06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.G.M. Zaman" userId="57c0d89b-8abe-485f-971d-d593755c193a" providerId="ADAL" clId="{E17392BB-C050-4918-B09C-7B31B3083DE6}"/>
    <pc:docChg chg="undo custSel modSld">
      <pc:chgData name="A.G.M. Zaman" userId="57c0d89b-8abe-485f-971d-d593755c193a" providerId="ADAL" clId="{E17392BB-C050-4918-B09C-7B31B3083DE6}" dt="2020-04-28T07:45:16.883" v="413" actId="114"/>
      <pc:docMkLst>
        <pc:docMk/>
      </pc:docMkLst>
      <pc:sldChg chg="modSp">
        <pc:chgData name="A.G.M. Zaman" userId="57c0d89b-8abe-485f-971d-d593755c193a" providerId="ADAL" clId="{E17392BB-C050-4918-B09C-7B31B3083DE6}" dt="2020-04-28T07:38:14.244" v="110" actId="21"/>
        <pc:sldMkLst>
          <pc:docMk/>
          <pc:sldMk cId="2134390752" sldId="266"/>
        </pc:sldMkLst>
        <pc:spChg chg="mod">
          <ac:chgData name="A.G.M. Zaman" userId="57c0d89b-8abe-485f-971d-d593755c193a" providerId="ADAL" clId="{E17392BB-C050-4918-B09C-7B31B3083DE6}" dt="2020-04-28T07:38:14.244" v="110" actId="21"/>
          <ac:spMkLst>
            <pc:docMk/>
            <pc:sldMk cId="2134390752" sldId="266"/>
            <ac:spMk id="7" creationId="{783A2175-A50F-4680-8DC0-6C6C36E23D4A}"/>
          </ac:spMkLst>
        </pc:spChg>
      </pc:sldChg>
      <pc:sldChg chg="modSp">
        <pc:chgData name="A.G.M. Zaman" userId="57c0d89b-8abe-485f-971d-d593755c193a" providerId="ADAL" clId="{E17392BB-C050-4918-B09C-7B31B3083DE6}" dt="2020-04-28T07:45:16.883" v="413" actId="114"/>
        <pc:sldMkLst>
          <pc:docMk/>
          <pc:sldMk cId="3048922111" sldId="319"/>
        </pc:sldMkLst>
        <pc:spChg chg="mod">
          <ac:chgData name="A.G.M. Zaman" userId="57c0d89b-8abe-485f-971d-d593755c193a" providerId="ADAL" clId="{E17392BB-C050-4918-B09C-7B31B3083DE6}" dt="2020-04-28T07:45:16.883" v="413" actId="114"/>
          <ac:spMkLst>
            <pc:docMk/>
            <pc:sldMk cId="3048922111" sldId="319"/>
            <ac:spMk id="6" creationId="{3FD6EF2E-83DF-47B2-A1FB-EEC8D04DD350}"/>
          </ac:spMkLst>
        </pc:spChg>
      </pc:sldChg>
      <pc:sldChg chg="modSp">
        <pc:chgData name="A.G.M. Zaman" userId="57c0d89b-8abe-485f-971d-d593755c193a" providerId="ADAL" clId="{E17392BB-C050-4918-B09C-7B31B3083DE6}" dt="2020-04-28T07:40:51.653" v="128" actId="20577"/>
        <pc:sldMkLst>
          <pc:docMk/>
          <pc:sldMk cId="2716121650" sldId="360"/>
        </pc:sldMkLst>
        <pc:spChg chg="mod">
          <ac:chgData name="A.G.M. Zaman" userId="57c0d89b-8abe-485f-971d-d593755c193a" providerId="ADAL" clId="{E17392BB-C050-4918-B09C-7B31B3083DE6}" dt="2020-04-28T07:40:51.653" v="128" actId="20577"/>
          <ac:spMkLst>
            <pc:docMk/>
            <pc:sldMk cId="2716121650" sldId="360"/>
            <ac:spMk id="7" creationId="{783A2175-A50F-4680-8DC0-6C6C36E23D4A}"/>
          </ac:spMkLst>
        </pc:spChg>
      </pc:sldChg>
      <pc:sldChg chg="modSp">
        <pc:chgData name="A.G.M. Zaman" userId="57c0d89b-8abe-485f-971d-d593755c193a" providerId="ADAL" clId="{E17392BB-C050-4918-B09C-7B31B3083DE6}" dt="2020-04-28T07:43:11.154" v="300" actId="20577"/>
        <pc:sldMkLst>
          <pc:docMk/>
          <pc:sldMk cId="65106953" sldId="368"/>
        </pc:sldMkLst>
        <pc:spChg chg="mod">
          <ac:chgData name="A.G.M. Zaman" userId="57c0d89b-8abe-485f-971d-d593755c193a" providerId="ADAL" clId="{E17392BB-C050-4918-B09C-7B31B3083DE6}" dt="2020-04-28T07:43:11.154" v="300" actId="20577"/>
          <ac:spMkLst>
            <pc:docMk/>
            <pc:sldMk cId="65106953" sldId="368"/>
            <ac:spMk id="3" creationId="{A846BB11-CCB7-43D9-BF84-6182B3073F08}"/>
          </ac:spMkLst>
        </pc:spChg>
      </pc:sldChg>
      <pc:sldChg chg="addSp modSp">
        <pc:chgData name="A.G.M. Zaman" userId="57c0d89b-8abe-485f-971d-d593755c193a" providerId="ADAL" clId="{E17392BB-C050-4918-B09C-7B31B3083DE6}" dt="2020-04-28T07:44:47.135" v="403" actId="20577"/>
        <pc:sldMkLst>
          <pc:docMk/>
          <pc:sldMk cId="2667203966" sldId="369"/>
        </pc:sldMkLst>
        <pc:spChg chg="add mod">
          <ac:chgData name="A.G.M. Zaman" userId="57c0d89b-8abe-485f-971d-d593755c193a" providerId="ADAL" clId="{E17392BB-C050-4918-B09C-7B31B3083DE6}" dt="2020-04-28T07:44:47.135" v="403" actId="20577"/>
          <ac:spMkLst>
            <pc:docMk/>
            <pc:sldMk cId="2667203966" sldId="369"/>
            <ac:spMk id="3" creationId="{0D0BF426-3E70-4506-8941-45A00A417CD7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6E0FD-A65B-43AD-962B-95F7CB8EFB2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38FC8-5423-4936-9D4A-8DDC508B7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74D8-9B08-4843-8817-A37CAF70B12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F214B-03A3-C05C-067C-704ABD5DB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738D90-8862-C2AD-FC5E-A1915ED34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04FA9-DDBD-C076-B295-1A8D471DE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72018-633E-955A-F948-67A4198C8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38FC8-5423-4936-9D4A-8DDC508B7B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microsoft.com/office/2007/relationships/hdphoto" Target="../media/hdphoto8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4.wdp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7" Type="http://schemas.microsoft.com/office/2007/relationships/hdphoto" Target="../media/hdphoto1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microsoft.com/office/2007/relationships/hdphoto" Target="../media/hdphoto17.wdp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78985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the </a:t>
            </a:r>
            <a:br>
              <a:rPr lang="en-US" dirty="0"/>
            </a:br>
            <a:r>
              <a:rPr lang="en-US" dirty="0"/>
              <a:t>Predictive Accuracy of a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4139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63919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Warehouse and Data Mining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2673-F696-49A0-914B-37710187C5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9823" y="1783830"/>
            <a:ext cx="8874177" cy="434233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predictive accuracy of a classifier is often quoted as in technical papers as just without any multiplier </a:t>
            </a:r>
            <a:r>
              <a:rPr lang="en-US" i="1" dirty="0"/>
              <a:t>ZCL</a:t>
            </a:r>
            <a:r>
              <a:rPr lang="en-US" dirty="0"/>
              <a:t>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 </a:t>
            </a:r>
            <a:r>
              <a:rPr lang="en-US" b="1" dirty="0"/>
              <a:t>0.8 ± 0.04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B2B72-24F6-4FBB-8779-6FA0FA3E8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7570" y="2684381"/>
            <a:ext cx="2328860" cy="493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43FCF26-B30C-4A80-B768-2EDF85700B55}"/>
              </a:ext>
            </a:extLst>
          </p:cNvPr>
          <p:cNvSpPr txBox="1">
            <a:spLocks/>
          </p:cNvSpPr>
          <p:nvPr/>
        </p:nvSpPr>
        <p:spPr>
          <a:xfrm>
            <a:off x="269823" y="618136"/>
            <a:ext cx="7420131" cy="8059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114513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8AA7-4C6A-4672-8D15-2AEAE86889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4852" y="630238"/>
            <a:ext cx="8349236" cy="915902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Repeated Train and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C0F9-56A1-4D5F-A6F2-9DA5FD9489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4580" y="1705195"/>
            <a:ext cx="8004656" cy="47855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Repeat k times: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 : test 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 : samples at each trial/test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P: average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test sets are not all same size: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there are </a:t>
            </a:r>
            <a:r>
              <a:rPr lang="en-US" i="1" dirty="0"/>
              <a:t>N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dirty="0"/>
              <a:t> instances in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test set (1 ≤ </a:t>
            </a:r>
            <a:r>
              <a:rPr lang="en-US" i="1" dirty="0" err="1"/>
              <a:t>i</a:t>
            </a:r>
            <a:r>
              <a:rPr lang="en-US" dirty="0"/>
              <a:t> ≤ k) and the predictive accuracy calculated for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test set is </a:t>
            </a:r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45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overall predictive accuracy </a:t>
            </a:r>
            <a:r>
              <a:rPr lang="en-US" i="1" dirty="0"/>
              <a:t>p </a:t>
            </a:r>
            <a:r>
              <a:rPr lang="en-US" dirty="0"/>
              <a:t>is: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is </a:t>
            </a:r>
            <a:r>
              <a:rPr lang="en-US" dirty="0">
                <a:solidFill>
                  <a:schemeClr val="tx1"/>
                </a:solidFill>
              </a:rPr>
              <a:t>weighted average of </a:t>
            </a:r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3FF4A-B3F9-4CDA-B17C-7EBB223A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1786" y="2230880"/>
            <a:ext cx="1778384" cy="459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6DF6AB-C852-47A7-AC0D-391C55497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6855" y="5888246"/>
            <a:ext cx="1435002" cy="506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02A8AE-F3B5-4186-B95D-663BF96EFF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6855" y="4872101"/>
            <a:ext cx="3222636" cy="675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973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B477-8F6E-4FFE-866F-90931F2381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833" y="670710"/>
            <a:ext cx="7886700" cy="88582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3C08-AC11-439A-A650-0D0CA51DE5D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4833" y="1556535"/>
            <a:ext cx="8139660" cy="49342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comprises </a:t>
            </a:r>
            <a:r>
              <a:rPr lang="en-US" i="1" dirty="0">
                <a:solidFill>
                  <a:schemeClr val="tx1"/>
                </a:solidFill>
              </a:rPr>
              <a:t>N </a:t>
            </a:r>
            <a:r>
              <a:rPr lang="en-US" dirty="0">
                <a:solidFill>
                  <a:schemeClr val="tx1"/>
                </a:solidFill>
              </a:rPr>
              <a:t>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Divided into </a:t>
            </a:r>
            <a:r>
              <a:rPr lang="en-US" i="1" dirty="0"/>
              <a:t>k </a:t>
            </a:r>
            <a:r>
              <a:rPr lang="en-US" dirty="0">
                <a:solidFill>
                  <a:schemeClr val="tx1"/>
                </a:solidFill>
              </a:rPr>
              <a:t>equal parts, </a:t>
            </a:r>
            <a:r>
              <a:rPr lang="en-US" i="1" dirty="0">
                <a:solidFill>
                  <a:schemeClr val="tx1"/>
                </a:solidFill>
              </a:rPr>
              <a:t>k </a:t>
            </a:r>
            <a:r>
              <a:rPr lang="en-US" dirty="0">
                <a:solidFill>
                  <a:schemeClr val="tx1"/>
                </a:solidFill>
              </a:rPr>
              <a:t>typically being a small number </a:t>
            </a:r>
            <a:r>
              <a:rPr lang="en-US" dirty="0"/>
              <a:t>such as 5 or 10. (If </a:t>
            </a:r>
            <a:r>
              <a:rPr lang="en-US" i="1" dirty="0"/>
              <a:t>N </a:t>
            </a:r>
            <a:r>
              <a:rPr lang="en-US" dirty="0"/>
              <a:t>is not exactly divisible by </a:t>
            </a:r>
            <a:r>
              <a:rPr lang="en-US" i="1" dirty="0"/>
              <a:t>k</a:t>
            </a:r>
            <a:r>
              <a:rPr lang="en-US" dirty="0"/>
              <a:t>, the final part will have fewer instances than the other </a:t>
            </a:r>
            <a:r>
              <a:rPr lang="en-US" i="1" dirty="0"/>
              <a:t>k − </a:t>
            </a:r>
            <a:r>
              <a:rPr lang="en-US" dirty="0"/>
              <a:t>1 parts.)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of the </a:t>
            </a:r>
            <a:r>
              <a:rPr lang="en-US" i="1" dirty="0">
                <a:solidFill>
                  <a:schemeClr val="tx1"/>
                </a:solidFill>
              </a:rPr>
              <a:t>k </a:t>
            </a:r>
            <a:r>
              <a:rPr lang="en-US" dirty="0">
                <a:solidFill>
                  <a:schemeClr val="tx1"/>
                </a:solidFill>
              </a:rPr>
              <a:t>parts in turn is used as a test set and the other </a:t>
            </a:r>
            <a:r>
              <a:rPr lang="en-US" i="1" dirty="0">
                <a:solidFill>
                  <a:schemeClr val="tx1"/>
                </a:solidFill>
              </a:rPr>
              <a:t>k − </a:t>
            </a:r>
            <a:r>
              <a:rPr lang="en-US" dirty="0">
                <a:solidFill>
                  <a:schemeClr val="tx1"/>
                </a:solidFill>
              </a:rPr>
              <a:t>1 parts are used as a training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Selection bias is minimized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Usually K = 5 to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0BC43-4A37-4EEC-AE74-05B35BC0C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3958" y="4652946"/>
            <a:ext cx="3375209" cy="2054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968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F3AE-A83F-425D-85D3-5FD4A199F4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9843" y="662040"/>
            <a:ext cx="7465101" cy="76202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N-fold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C88F-9EC9-45D3-96F3-8832FEF91A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9843" y="1424067"/>
            <a:ext cx="8619344" cy="50666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-fold cross-validation is an </a:t>
            </a:r>
            <a:r>
              <a:rPr lang="en-US" dirty="0">
                <a:solidFill>
                  <a:schemeClr val="tx1"/>
                </a:solidFill>
              </a:rPr>
              <a:t>extreme case of </a:t>
            </a:r>
            <a:r>
              <a:rPr lang="en-US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-fold cross-validation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Often </a:t>
            </a:r>
            <a:r>
              <a:rPr lang="en-US" dirty="0">
                <a:solidFill>
                  <a:schemeClr val="tx1"/>
                </a:solidFill>
              </a:rPr>
              <a:t>known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as ‘leave-one-out’ cross-validation </a:t>
            </a:r>
            <a:r>
              <a:rPr lang="en-US" dirty="0"/>
              <a:t>or jack-knifing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is divided into </a:t>
            </a:r>
            <a:r>
              <a:rPr lang="en-US" dirty="0">
                <a:solidFill>
                  <a:schemeClr val="tx1"/>
                </a:solidFill>
              </a:rPr>
              <a:t>as many parts as </a:t>
            </a:r>
            <a:r>
              <a:rPr lang="en-US" dirty="0"/>
              <a:t>there are instances, each instance effectively forming a test set of 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K=N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baseline="-25000" dirty="0"/>
              <a:t>1, </a:t>
            </a:r>
            <a:r>
              <a:rPr lang="en-US" dirty="0"/>
              <a:t>e</a:t>
            </a:r>
            <a:r>
              <a:rPr lang="en-US" baseline="-25000" dirty="0"/>
              <a:t>1,</a:t>
            </a:r>
            <a:r>
              <a:rPr lang="en-US" dirty="0"/>
              <a:t>…….,</a:t>
            </a:r>
            <a:r>
              <a:rPr lang="en-US" dirty="0" err="1"/>
              <a:t>e</a:t>
            </a:r>
            <a:r>
              <a:rPr lang="en-US" baseline="-25000" dirty="0" err="1"/>
              <a:t>n</a:t>
            </a:r>
            <a:endParaRPr lang="en-US" baseline="-25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 the average.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computation is required, but validation way is nice</a:t>
            </a:r>
          </a:p>
        </p:txBody>
      </p:sp>
    </p:spTree>
    <p:extLst>
      <p:ext uri="{BB962C8B-B14F-4D97-AF65-F5344CB8AC3E}">
        <p14:creationId xmlns:p14="http://schemas.microsoft.com/office/powerpoint/2010/main" val="61051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0E5230-2C9D-419B-8F92-22DD6668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13" y="682053"/>
            <a:ext cx="7945504" cy="794477"/>
          </a:xfrm>
        </p:spPr>
        <p:txBody>
          <a:bodyPr>
            <a:normAutofit/>
          </a:bodyPr>
          <a:lstStyle/>
          <a:p>
            <a:r>
              <a:rPr lang="en-US" dirty="0"/>
              <a:t>Experimental Results - 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C33520-3861-44CC-8195-ACF3C3A34E2B}"/>
              </a:ext>
            </a:extLst>
          </p:cNvPr>
          <p:cNvSpPr/>
          <p:nvPr/>
        </p:nvSpPr>
        <p:spPr>
          <a:xfrm>
            <a:off x="277318" y="2455281"/>
            <a:ext cx="85893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MR10"/>
              </a:rPr>
              <a:t>Predictive accuracy of classifiers generated for four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MR10"/>
              </a:rPr>
              <a:t>All the results in this section were obtained using the TDIDT tree induction algorithm, with information gain used for attribute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detail on the datasets in the course book, in </a:t>
            </a:r>
            <a:r>
              <a:rPr lang="en-US" sz="2400" dirty="0">
                <a:latin typeface="CMR10"/>
              </a:rPr>
              <a:t>Appendix B</a:t>
            </a:r>
          </a:p>
        </p:txBody>
      </p:sp>
    </p:spTree>
    <p:extLst>
      <p:ext uri="{BB962C8B-B14F-4D97-AF65-F5344CB8AC3E}">
        <p14:creationId xmlns:p14="http://schemas.microsoft.com/office/powerpoint/2010/main" val="366795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46B358-AB5F-471C-B341-F8A9A0EE14AD}"/>
              </a:ext>
            </a:extLst>
          </p:cNvPr>
          <p:cNvSpPr txBox="1">
            <a:spLocks/>
          </p:cNvSpPr>
          <p:nvPr/>
        </p:nvSpPr>
        <p:spPr>
          <a:xfrm>
            <a:off x="284813" y="682053"/>
            <a:ext cx="7945504" cy="794477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Experimental Results - 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C9D97-091B-4DFE-92B4-9B6517938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271" y="1875136"/>
            <a:ext cx="7611458" cy="3857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810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46B358-AB5F-471C-B341-F8A9A0EE14AD}"/>
              </a:ext>
            </a:extLst>
          </p:cNvPr>
          <p:cNvSpPr txBox="1">
            <a:spLocks/>
          </p:cNvSpPr>
          <p:nvPr/>
        </p:nvSpPr>
        <p:spPr>
          <a:xfrm>
            <a:off x="284813" y="682053"/>
            <a:ext cx="7945504" cy="794477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Experimental Results - 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6039F6-6D8D-42B7-810E-710F3DE3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3157" y="2480874"/>
            <a:ext cx="7517685" cy="18962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7814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46B358-AB5F-471C-B341-F8A9A0EE14AD}"/>
              </a:ext>
            </a:extLst>
          </p:cNvPr>
          <p:cNvSpPr txBox="1">
            <a:spLocks/>
          </p:cNvSpPr>
          <p:nvPr/>
        </p:nvSpPr>
        <p:spPr>
          <a:xfrm>
            <a:off x="284813" y="682053"/>
            <a:ext cx="7945504" cy="794477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Experimental Results - 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AFACA4-35BD-4F63-B4A5-2077769F2D4E}"/>
              </a:ext>
            </a:extLst>
          </p:cNvPr>
          <p:cNvSpPr/>
          <p:nvPr/>
        </p:nvSpPr>
        <p:spPr>
          <a:xfrm>
            <a:off x="284812" y="1618219"/>
            <a:ext cx="8514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MR10"/>
              </a:rPr>
              <a:t>Below results obtained using 10-fold and </a:t>
            </a:r>
            <a:r>
              <a:rPr lang="en-US" sz="2400" i="1" dirty="0">
                <a:latin typeface="CMMI10"/>
              </a:rPr>
              <a:t>N</a:t>
            </a:r>
            <a:r>
              <a:rPr lang="en-US" sz="2400" dirty="0">
                <a:latin typeface="CMR10"/>
              </a:rPr>
              <a:t>-fold Cross-validation for the four datasets.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F6D36-0196-48E2-85EB-17F6BCC5A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1477" y="2638425"/>
            <a:ext cx="6516985" cy="1725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B60A37-C6D4-49B0-9670-BCF460D1C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1477" y="4710660"/>
            <a:ext cx="6429132" cy="17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5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D7BF-138D-4B64-B50A-7883F7384C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4956" y="630238"/>
            <a:ext cx="8574088" cy="1153592"/>
          </a:xfrm>
          <a:noFill/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Datasets with 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0F6E-CEA3-4805-B530-0165ACEFEB7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4956" y="1904443"/>
            <a:ext cx="7886700" cy="34829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deal with missing values?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strategies for dealing with missing attribute values were described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Discard Instances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Replace by most frequent/average value</a:t>
            </a:r>
          </a:p>
        </p:txBody>
      </p:sp>
    </p:spTree>
    <p:extLst>
      <p:ext uri="{BB962C8B-B14F-4D97-AF65-F5344CB8AC3E}">
        <p14:creationId xmlns:p14="http://schemas.microsoft.com/office/powerpoint/2010/main" val="271170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5505-EE7F-4A4C-B681-8D735042D6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832" y="630238"/>
            <a:ext cx="8319255" cy="96837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Discard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3E5D0-ED86-47D2-A4F1-2F62BFC68F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4833" y="1723870"/>
            <a:ext cx="8649324" cy="44022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Discarding data </a:t>
            </a:r>
            <a:r>
              <a:rPr lang="en-US" dirty="0"/>
              <a:t>may damage reliability of the resulting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if the proportion of </a:t>
            </a:r>
            <a:r>
              <a:rPr lang="en-US" dirty="0">
                <a:solidFill>
                  <a:schemeClr val="tx1"/>
                </a:solidFill>
              </a:rPr>
              <a:t>missing values </a:t>
            </a:r>
            <a:r>
              <a:rPr lang="en-US" dirty="0"/>
              <a:t>are large?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BDC69-48CE-4B6C-B471-73B154EBF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6858" y="3582414"/>
            <a:ext cx="6190283" cy="157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6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3A2175-A50F-4680-8DC0-6C6C36E23D4A}"/>
              </a:ext>
            </a:extLst>
          </p:cNvPr>
          <p:cNvSpPr txBox="1"/>
          <p:nvPr/>
        </p:nvSpPr>
        <p:spPr>
          <a:xfrm>
            <a:off x="284813" y="2105161"/>
            <a:ext cx="85743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Lecture Objectives and Outcomes: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This lecture explores the methods of estimating the performance of a classifier.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Three methods are described for estimating a classifier’s predictive accuracy. The first of these is to divide the data available into a training set used for generating the classifier and a test set used for evaluating its performance.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other methods are </a:t>
            </a:r>
            <a:r>
              <a:rPr lang="en-US" sz="2400" i="1" dirty="0"/>
              <a:t>k</a:t>
            </a:r>
            <a:r>
              <a:rPr lang="en-US" sz="2400" dirty="0"/>
              <a:t>-fold cross-validation and its extreme form </a:t>
            </a:r>
            <a:r>
              <a:rPr lang="en-US" sz="2400" i="1" dirty="0"/>
              <a:t>N</a:t>
            </a:r>
            <a:r>
              <a:rPr lang="en-US" sz="2400" dirty="0"/>
              <a:t>-fold (or leave-one-out) cross-validation.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0E5230-2C9D-419B-8F92-22DD6668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1424765"/>
          </a:xfrm>
        </p:spPr>
        <p:txBody>
          <a:bodyPr>
            <a:normAutofit/>
          </a:bodyPr>
          <a:lstStyle/>
          <a:p>
            <a:r>
              <a:rPr lang="en-US" dirty="0"/>
              <a:t>Estimating the </a:t>
            </a:r>
            <a:br>
              <a:rPr lang="en-US" dirty="0"/>
            </a:br>
            <a:r>
              <a:rPr lang="en-US" dirty="0"/>
              <a:t>Predictive Accuracy of a Classifier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A48E-9FE4-4BD7-AF1E-85EB6D66E6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832" y="630238"/>
            <a:ext cx="8319255" cy="96837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Replace by Most Frequent/Average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D774B-58DA-4EB9-9A13-C678D3C22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846" y="1785989"/>
            <a:ext cx="5991225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16388B-2146-460C-AD09-B1E0E905C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0746" y="3608880"/>
            <a:ext cx="6029325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43B1F-2C5D-4AB6-8097-0534894FF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8358" y="5251891"/>
            <a:ext cx="61722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81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0E5230-2C9D-419B-8F92-22DD6668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13" y="509666"/>
            <a:ext cx="7945504" cy="929390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4851-8C9A-42D5-A52E-05D87A32E8D5}"/>
              </a:ext>
            </a:extLst>
          </p:cNvPr>
          <p:cNvSpPr txBox="1">
            <a:spLocks/>
          </p:cNvSpPr>
          <p:nvPr/>
        </p:nvSpPr>
        <p:spPr>
          <a:xfrm>
            <a:off x="284813" y="2083634"/>
            <a:ext cx="8579890" cy="2782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well as the overall predictive accuracy on unseen instances it is often helpful to see a breakdown of the classifier’s performance, i.e. how frequently instances of class </a:t>
            </a:r>
            <a:r>
              <a:rPr lang="en-US" i="1" dirty="0"/>
              <a:t>X </a:t>
            </a:r>
            <a:r>
              <a:rPr lang="en-US" dirty="0"/>
              <a:t>were correctly classified as class </a:t>
            </a:r>
            <a:r>
              <a:rPr lang="en-US" i="1" dirty="0"/>
              <a:t>X </a:t>
            </a:r>
            <a:r>
              <a:rPr lang="en-US" dirty="0"/>
              <a:t>or misclassified as some other class.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information is given in a </a:t>
            </a:r>
            <a:r>
              <a:rPr lang="en-US" i="1" dirty="0"/>
              <a:t>confusion matrix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56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CE576-F621-9161-A103-F805EE9F2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42A159-EFB7-1463-AD97-9D8D98CA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13" y="509666"/>
            <a:ext cx="7945504" cy="929390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C9AC-F297-8A73-99B5-FFDD7A934E33}"/>
              </a:ext>
            </a:extLst>
          </p:cNvPr>
          <p:cNvSpPr txBox="1">
            <a:spLocks/>
          </p:cNvSpPr>
          <p:nvPr/>
        </p:nvSpPr>
        <p:spPr>
          <a:xfrm>
            <a:off x="284813" y="2083634"/>
            <a:ext cx="8685016" cy="4099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True Positive (TP):</a:t>
            </a:r>
            <a:r>
              <a:rPr lang="en-US" dirty="0"/>
              <a:t> The model correctly predicted a positive outcome (the actual outcome was positive).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True Negative (TN):</a:t>
            </a:r>
            <a:r>
              <a:rPr lang="en-US" dirty="0"/>
              <a:t> The model correctly predicted a negative outcome (the actual outcome was negative).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False Positive (FP):</a:t>
            </a:r>
            <a:r>
              <a:rPr lang="en-US" dirty="0"/>
              <a:t> The model incorrectly predicted a positive outcome (the actual outcome was negative). Also known as a Type I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False Negative (FN):</a:t>
            </a:r>
            <a:r>
              <a:rPr lang="en-US" dirty="0"/>
              <a:t> The model incorrectly predicted a negative outcome (the actual outcome was positive). Also known as a Type II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BA4D2-2130-9D3F-A357-AE1C55DEA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18D8E6-E98E-9E9A-C384-0932DD58D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13" y="716494"/>
            <a:ext cx="7945504" cy="9293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Metrics based on Confusion Matrix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DA4E-E24C-CBEF-5BE8-7259D2041ED3}"/>
              </a:ext>
            </a:extLst>
          </p:cNvPr>
          <p:cNvSpPr txBox="1">
            <a:spLocks/>
          </p:cNvSpPr>
          <p:nvPr/>
        </p:nvSpPr>
        <p:spPr>
          <a:xfrm>
            <a:off x="284813" y="2083634"/>
            <a:ext cx="8685016" cy="4099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1. Accuracy </a:t>
            </a:r>
          </a:p>
          <a:p>
            <a:pPr marL="0" indent="0" rtl="0">
              <a:buNone/>
            </a:pPr>
            <a:r>
              <a:rPr lang="en-US" dirty="0"/>
              <a:t>Accuracy is used to measure the performance of the model. It is the ratio of Total correct instances to the total instances. </a:t>
            </a:r>
          </a:p>
          <a:p>
            <a:pPr marL="0" indent="0">
              <a:buNone/>
            </a:pPr>
            <a:r>
              <a:rPr lang="en-US" dirty="0"/>
              <a:t>Accu</a:t>
            </a:r>
            <a:r>
              <a:rPr lang="en-US" dirty="0">
                <a:effectLst/>
              </a:rPr>
              <a:t>r</a:t>
            </a:r>
            <a:r>
              <a:rPr lang="en-US" dirty="0"/>
              <a:t>a</a:t>
            </a:r>
            <a:r>
              <a:rPr lang="en-US" dirty="0">
                <a:effectLst/>
              </a:rPr>
              <a:t>cy</a:t>
            </a:r>
            <a:r>
              <a:rPr lang="en-US" dirty="0"/>
              <a:t>=</a:t>
            </a:r>
            <a:r>
              <a:rPr lang="en-US" dirty="0">
                <a:effectLst/>
              </a:rPr>
              <a:t>TP+TN/(FP+FN+TP+TN</a:t>
            </a:r>
            <a:r>
              <a:rPr lang="en-US" dirty="0"/>
              <a:t>​)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13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5D946-1487-65B0-9E09-00DF0532B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E3EF0E-47E8-E957-AF5F-51710AEC9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13" y="716494"/>
            <a:ext cx="7945504" cy="9293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Metrics based on Confusion Matrix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D802-F6DE-7CC2-4BE2-7BB731A68A93}"/>
              </a:ext>
            </a:extLst>
          </p:cNvPr>
          <p:cNvSpPr txBox="1">
            <a:spLocks/>
          </p:cNvSpPr>
          <p:nvPr/>
        </p:nvSpPr>
        <p:spPr>
          <a:xfrm>
            <a:off x="284813" y="2083634"/>
            <a:ext cx="8685016" cy="4099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Precision</a:t>
            </a:r>
          </a:p>
          <a:p>
            <a:pPr marL="0" indent="0" algn="just">
              <a:buNone/>
            </a:pPr>
            <a:r>
              <a:rPr lang="en-US" dirty="0"/>
              <a:t>Precision is a measure of how accurate a model’s positive predictions are. It is defined as the ratio of true positive predictions to the total number of positive predictions made by the model.</a:t>
            </a:r>
          </a:p>
          <a:p>
            <a:pPr marL="0" indent="0">
              <a:buNone/>
            </a:pPr>
            <a:r>
              <a:rPr lang="en-US" dirty="0"/>
              <a:t>Precision=</a:t>
            </a:r>
            <a:r>
              <a:rPr lang="en-US" dirty="0">
                <a:effectLst/>
              </a:rPr>
              <a:t>TP/(FP+TP)</a:t>
            </a:r>
            <a:r>
              <a:rPr lang="en-US" dirty="0"/>
              <a:t>​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74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D85D4-EE36-0AF3-EA82-FC013796B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A6F3CDA-DD88-A047-8BFA-65640B376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13" y="716494"/>
            <a:ext cx="7945504" cy="9293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Metrics based on Confusion Matrix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7EAF-97C4-F581-FE4D-A16A02F51770}"/>
              </a:ext>
            </a:extLst>
          </p:cNvPr>
          <p:cNvSpPr txBox="1">
            <a:spLocks/>
          </p:cNvSpPr>
          <p:nvPr/>
        </p:nvSpPr>
        <p:spPr>
          <a:xfrm>
            <a:off x="284813" y="2083634"/>
            <a:ext cx="8685016" cy="4099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3. Recall</a:t>
            </a:r>
          </a:p>
          <a:p>
            <a:pPr marL="0" indent="0" algn="just" rtl="0">
              <a:buNone/>
            </a:pPr>
            <a:r>
              <a:rPr lang="en-US" dirty="0"/>
              <a:t>Recall measures the effectiveness of a classification model in identifying all relevant instances from a dataset. It is the ratio of the number of true positive (TP) instances to the sum of true positive and false negative (FN) instances.</a:t>
            </a:r>
          </a:p>
          <a:p>
            <a:pPr algn="ctr" rtl="0"/>
            <a:r>
              <a:rPr lang="en-US" dirty="0">
                <a:effectLst/>
              </a:rPr>
              <a:t>Recall=TP/(TP+FN)​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34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B17FB-23FB-1150-9748-06BA02483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610763-6C9A-FE28-BBD9-587F9090D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13" y="716494"/>
            <a:ext cx="7945504" cy="9293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Metrics based on Confusion Matrix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558E1-4BFD-B662-435F-ED5C426E9958}"/>
              </a:ext>
            </a:extLst>
          </p:cNvPr>
          <p:cNvSpPr txBox="1">
            <a:spLocks/>
          </p:cNvSpPr>
          <p:nvPr/>
        </p:nvSpPr>
        <p:spPr>
          <a:xfrm>
            <a:off x="284813" y="2083634"/>
            <a:ext cx="8685016" cy="4099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4. F1-Score</a:t>
            </a:r>
          </a:p>
          <a:p>
            <a:pPr marL="0" indent="0" algn="just" rtl="0">
              <a:buNone/>
            </a:pPr>
            <a:r>
              <a:rPr lang="en-US" dirty="0"/>
              <a:t>F1-score is used to evaluate the overall performance of a classification model. It is the harmonic mean of precision and recall</a:t>
            </a:r>
          </a:p>
          <a:p>
            <a:pPr marL="0" indent="0" rtl="0">
              <a:buNone/>
            </a:pPr>
            <a:r>
              <a:rPr lang="en-US" dirty="0"/>
              <a:t>           F1-Score=</a:t>
            </a:r>
            <a:r>
              <a:rPr lang="en-US" dirty="0">
                <a:effectLst/>
              </a:rPr>
              <a:t>2</a:t>
            </a:r>
            <a:r>
              <a:rPr lang="en-US" dirty="0"/>
              <a:t>*</a:t>
            </a:r>
            <a:r>
              <a:rPr lang="en-US" dirty="0">
                <a:effectLst/>
              </a:rPr>
              <a:t>Precision</a:t>
            </a:r>
            <a:r>
              <a:rPr lang="en-US" dirty="0"/>
              <a:t>*</a:t>
            </a:r>
            <a:r>
              <a:rPr lang="en-US" dirty="0">
                <a:effectLst/>
              </a:rPr>
              <a:t>Recall/ (</a:t>
            </a:r>
            <a:r>
              <a:rPr lang="en-US" dirty="0" err="1">
                <a:effectLst/>
              </a:rPr>
              <a:t>Precision+Recall</a:t>
            </a:r>
            <a:r>
              <a:rPr lang="en-US" dirty="0">
                <a:effectLst/>
              </a:rPr>
              <a:t>)</a:t>
            </a:r>
            <a:r>
              <a:rPr lang="en-US" dirty="0"/>
              <a:t>​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7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493E-8AC2-4D6F-9F21-2E81C1960C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872" y="630238"/>
            <a:ext cx="8379215" cy="74390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Confusion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07920F-3ED6-4110-84B5-B7060ABFE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111" y="2693929"/>
            <a:ext cx="8543777" cy="206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58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F23F-F276-2EA7-76C8-7E2117A7B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FCB6-296D-2987-E153-26A5D2EE20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872" y="630238"/>
            <a:ext cx="8379215" cy="74390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Confusion Matrix: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57D1B-9AB9-F032-3F88-8693680C28CC}"/>
              </a:ext>
            </a:extLst>
          </p:cNvPr>
          <p:cNvSpPr txBox="1"/>
          <p:nvPr/>
        </p:nvSpPr>
        <p:spPr>
          <a:xfrm>
            <a:off x="194871" y="1454220"/>
            <a:ext cx="8611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2X2 Confusion matrix is shown below for the image recognition having a Dog image or Not Dog image.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63ED52-DD07-3225-9D6C-EE13CB69F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55891"/>
              </p:ext>
            </p:extLst>
          </p:nvPr>
        </p:nvGraphicFramePr>
        <p:xfrm>
          <a:off x="736146" y="2446224"/>
          <a:ext cx="7077075" cy="1097280"/>
        </p:xfrm>
        <a:graphic>
          <a:graphicData uri="http://schemas.openxmlformats.org/drawingml/2006/table">
            <a:tbl>
              <a:tblPr/>
              <a:tblGrid>
                <a:gridCol w="2359025">
                  <a:extLst>
                    <a:ext uri="{9D8B030D-6E8A-4147-A177-3AD203B41FA5}">
                      <a16:colId xmlns:a16="http://schemas.microsoft.com/office/drawing/2014/main" val="1056942060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138290556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3870238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Predicted 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Not 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4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Actual 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 Positive (TP)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False Negative (FN)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59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Actual Not 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False Positive (FP)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 (TN)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7970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23E1F2-4878-38B9-419E-26DC86ED11CB}"/>
              </a:ext>
            </a:extLst>
          </p:cNvPr>
          <p:cNvSpPr txBox="1"/>
          <p:nvPr/>
        </p:nvSpPr>
        <p:spPr>
          <a:xfrm>
            <a:off x="736146" y="4014712"/>
            <a:ext cx="70770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True Positive (TP):</a:t>
            </a:r>
            <a:r>
              <a:rPr lang="en-US" dirty="0"/>
              <a:t> It is the total counts having both predicted and actual values are Dog.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True Negative (TN): </a:t>
            </a:r>
            <a:r>
              <a:rPr lang="en-US" dirty="0"/>
              <a:t>It is the total counts having both predicted and actual values are Not Dog.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False Positive (FP): </a:t>
            </a:r>
            <a:r>
              <a:rPr lang="en-US" dirty="0"/>
              <a:t>It is the total counts having prediction is Dog while actually Not Dog.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False Negative (FN): </a:t>
            </a:r>
            <a:r>
              <a:rPr lang="en-US" dirty="0"/>
              <a:t>It is the total counts having prediction is Not Dog while actually, it is Dog.</a:t>
            </a:r>
          </a:p>
        </p:txBody>
      </p:sp>
    </p:spTree>
    <p:extLst>
      <p:ext uri="{BB962C8B-B14F-4D97-AF65-F5344CB8AC3E}">
        <p14:creationId xmlns:p14="http://schemas.microsoft.com/office/powerpoint/2010/main" val="2968967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52838-9A94-72E8-0E6C-596D48BDC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7246-D0F3-5F8A-6315-46EDE446CA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872" y="630238"/>
            <a:ext cx="8379215" cy="74390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Confusion Matrix: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6FD55-A5EC-93FF-59AE-260BE6F91972}"/>
              </a:ext>
            </a:extLst>
          </p:cNvPr>
          <p:cNvSpPr txBox="1"/>
          <p:nvPr/>
        </p:nvSpPr>
        <p:spPr>
          <a:xfrm>
            <a:off x="194871" y="1549178"/>
            <a:ext cx="8470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Example: Confusion Matrix for Dog Image Recognition with Numbers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F2E5DA-5426-B0BB-6FA0-9CD679B9B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50970"/>
              </p:ext>
            </p:extLst>
          </p:nvPr>
        </p:nvGraphicFramePr>
        <p:xfrm>
          <a:off x="86404" y="2474182"/>
          <a:ext cx="8828996" cy="2647984"/>
        </p:xfrm>
        <a:graphic>
          <a:graphicData uri="http://schemas.openxmlformats.org/drawingml/2006/table">
            <a:tbl>
              <a:tblPr/>
              <a:tblGrid>
                <a:gridCol w="1100139">
                  <a:extLst>
                    <a:ext uri="{9D8B030D-6E8A-4147-A177-3AD203B41FA5}">
                      <a16:colId xmlns:a16="http://schemas.microsoft.com/office/drawing/2014/main" val="2640463982"/>
                    </a:ext>
                  </a:extLst>
                </a:gridCol>
                <a:gridCol w="816428">
                  <a:extLst>
                    <a:ext uri="{9D8B030D-6E8A-4147-A177-3AD203B41FA5}">
                      <a16:colId xmlns:a16="http://schemas.microsoft.com/office/drawing/2014/main" val="2043492840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2388419055"/>
                    </a:ext>
                  </a:extLst>
                </a:gridCol>
                <a:gridCol w="727919">
                  <a:extLst>
                    <a:ext uri="{9D8B030D-6E8A-4147-A177-3AD203B41FA5}">
                      <a16:colId xmlns:a16="http://schemas.microsoft.com/office/drawing/2014/main" val="3899596778"/>
                    </a:ext>
                  </a:extLst>
                </a:gridCol>
                <a:gridCol w="802636">
                  <a:extLst>
                    <a:ext uri="{9D8B030D-6E8A-4147-A177-3AD203B41FA5}">
                      <a16:colId xmlns:a16="http://schemas.microsoft.com/office/drawing/2014/main" val="3802661289"/>
                    </a:ext>
                  </a:extLst>
                </a:gridCol>
                <a:gridCol w="802636">
                  <a:extLst>
                    <a:ext uri="{9D8B030D-6E8A-4147-A177-3AD203B41FA5}">
                      <a16:colId xmlns:a16="http://schemas.microsoft.com/office/drawing/2014/main" val="4189885416"/>
                    </a:ext>
                  </a:extLst>
                </a:gridCol>
                <a:gridCol w="802636">
                  <a:extLst>
                    <a:ext uri="{9D8B030D-6E8A-4147-A177-3AD203B41FA5}">
                      <a16:colId xmlns:a16="http://schemas.microsoft.com/office/drawing/2014/main" val="2897694049"/>
                    </a:ext>
                  </a:extLst>
                </a:gridCol>
                <a:gridCol w="802636">
                  <a:extLst>
                    <a:ext uri="{9D8B030D-6E8A-4147-A177-3AD203B41FA5}">
                      <a16:colId xmlns:a16="http://schemas.microsoft.com/office/drawing/2014/main" val="3065307403"/>
                    </a:ext>
                  </a:extLst>
                </a:gridCol>
                <a:gridCol w="802636">
                  <a:extLst>
                    <a:ext uri="{9D8B030D-6E8A-4147-A177-3AD203B41FA5}">
                      <a16:colId xmlns:a16="http://schemas.microsoft.com/office/drawing/2014/main" val="654370485"/>
                    </a:ext>
                  </a:extLst>
                </a:gridCol>
                <a:gridCol w="802636">
                  <a:extLst>
                    <a:ext uri="{9D8B030D-6E8A-4147-A177-3AD203B41FA5}">
                      <a16:colId xmlns:a16="http://schemas.microsoft.com/office/drawing/2014/main" val="420173103"/>
                    </a:ext>
                  </a:extLst>
                </a:gridCol>
                <a:gridCol w="802636">
                  <a:extLst>
                    <a:ext uri="{9D8B030D-6E8A-4147-A177-3AD203B41FA5}">
                      <a16:colId xmlns:a16="http://schemas.microsoft.com/office/drawing/2014/main" val="2346285418"/>
                    </a:ext>
                  </a:extLst>
                </a:gridCol>
              </a:tblGrid>
              <a:tr h="338107"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138063"/>
                  </a:ext>
                </a:extLst>
              </a:tr>
              <a:tr h="845268"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Actual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Not 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Not 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Not 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Not 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536134"/>
                  </a:ext>
                </a:extLst>
              </a:tr>
              <a:tr h="845268"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Predicted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Not 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Not 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effectLst/>
                        </a:rPr>
                        <a:t>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Not 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Not 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351057"/>
                  </a:ext>
                </a:extLst>
              </a:tr>
              <a:tr h="591688"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080780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7CD918E7-F4F3-3309-A52D-AFC7BA70795A}"/>
              </a:ext>
            </a:extLst>
          </p:cNvPr>
          <p:cNvGrpSpPr/>
          <p:nvPr/>
        </p:nvGrpSpPr>
        <p:grpSpPr>
          <a:xfrm>
            <a:off x="1121230" y="4605442"/>
            <a:ext cx="7742780" cy="433864"/>
            <a:chOff x="1121230" y="4540126"/>
            <a:chExt cx="7742780" cy="4338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BC8E81-F517-C80B-787E-D25A0AF3430A}"/>
                </a:ext>
              </a:extLst>
            </p:cNvPr>
            <p:cNvSpPr txBox="1"/>
            <p:nvPr/>
          </p:nvSpPr>
          <p:spPr>
            <a:xfrm>
              <a:off x="1872344" y="4604658"/>
              <a:ext cx="751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FN</a:t>
              </a:r>
              <a:endParaRPr lang="en-US" dirty="0">
                <a:effectLst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CBE617-24F6-64F8-799D-FC5FECF7834A}"/>
                </a:ext>
              </a:extLst>
            </p:cNvPr>
            <p:cNvSpPr txBox="1"/>
            <p:nvPr/>
          </p:nvSpPr>
          <p:spPr>
            <a:xfrm>
              <a:off x="1121230" y="4598715"/>
              <a:ext cx="751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>
                  <a:effectLst/>
                </a:rPr>
                <a:t>TP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7C0019-4344-8B47-5678-145462B0651D}"/>
                </a:ext>
              </a:extLst>
            </p:cNvPr>
            <p:cNvSpPr txBox="1"/>
            <p:nvPr/>
          </p:nvSpPr>
          <p:spPr>
            <a:xfrm>
              <a:off x="2502644" y="4604658"/>
              <a:ext cx="751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>
                  <a:effectLst/>
                </a:rPr>
                <a:t>TP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C7AAA3-256A-726B-9341-8A34F76AC74A}"/>
                </a:ext>
              </a:extLst>
            </p:cNvPr>
            <p:cNvSpPr txBox="1"/>
            <p:nvPr/>
          </p:nvSpPr>
          <p:spPr>
            <a:xfrm>
              <a:off x="7291826" y="4572392"/>
              <a:ext cx="751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TN</a:t>
              </a:r>
              <a:endParaRPr lang="en-US" dirty="0">
                <a:effectLst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850F10-0CFB-4874-B9AE-30B0E553CA7C}"/>
                </a:ext>
              </a:extLst>
            </p:cNvPr>
            <p:cNvSpPr txBox="1"/>
            <p:nvPr/>
          </p:nvSpPr>
          <p:spPr>
            <a:xfrm>
              <a:off x="4036459" y="4598715"/>
              <a:ext cx="751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TP</a:t>
              </a:r>
              <a:endParaRPr lang="en-US" dirty="0">
                <a:effectLst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75685C-DC14-E73B-8E99-7A5E794A73A5}"/>
                </a:ext>
              </a:extLst>
            </p:cNvPr>
            <p:cNvSpPr txBox="1"/>
            <p:nvPr/>
          </p:nvSpPr>
          <p:spPr>
            <a:xfrm>
              <a:off x="4920879" y="4604658"/>
              <a:ext cx="751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>
                  <a:effectLst/>
                </a:rPr>
                <a:t>FP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50D375-4D12-2800-EBF5-E7AB943D4DC4}"/>
                </a:ext>
              </a:extLst>
            </p:cNvPr>
            <p:cNvSpPr txBox="1"/>
            <p:nvPr/>
          </p:nvSpPr>
          <p:spPr>
            <a:xfrm>
              <a:off x="5703580" y="4594555"/>
              <a:ext cx="751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TP</a:t>
              </a:r>
              <a:endParaRPr lang="en-US" dirty="0">
                <a:effectLst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CE5400-F84E-E727-7530-08852FFEBC7A}"/>
                </a:ext>
              </a:extLst>
            </p:cNvPr>
            <p:cNvSpPr txBox="1"/>
            <p:nvPr/>
          </p:nvSpPr>
          <p:spPr>
            <a:xfrm>
              <a:off x="6497703" y="4572392"/>
              <a:ext cx="751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TP</a:t>
              </a:r>
              <a:endParaRPr lang="en-US" dirty="0">
                <a:effectLst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038288-1ADC-0D98-BE25-74BF4729D073}"/>
                </a:ext>
              </a:extLst>
            </p:cNvPr>
            <p:cNvSpPr txBox="1"/>
            <p:nvPr/>
          </p:nvSpPr>
          <p:spPr>
            <a:xfrm>
              <a:off x="3433910" y="4594555"/>
              <a:ext cx="751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TN</a:t>
              </a:r>
              <a:endParaRPr lang="en-US" dirty="0">
                <a:effectLst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81F11C-C56C-5288-E8BD-41BC0E41F59F}"/>
                </a:ext>
              </a:extLst>
            </p:cNvPr>
            <p:cNvSpPr txBox="1"/>
            <p:nvPr/>
          </p:nvSpPr>
          <p:spPr>
            <a:xfrm>
              <a:off x="8112896" y="4540126"/>
              <a:ext cx="751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/>
                <a:t>TN</a:t>
              </a:r>
              <a:endParaRPr lang="en-US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6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3A2175-A50F-4680-8DC0-6C6C36E23D4A}"/>
              </a:ext>
            </a:extLst>
          </p:cNvPr>
          <p:cNvSpPr txBox="1"/>
          <p:nvPr/>
        </p:nvSpPr>
        <p:spPr>
          <a:xfrm>
            <a:off x="284813" y="2150131"/>
            <a:ext cx="857437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Lecture Objectives and Outcomes: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statistical measure of the accuracy of an estimate formed using any of these methods, known as </a:t>
            </a:r>
            <a:r>
              <a:rPr lang="en-US" sz="2400" i="1" dirty="0"/>
              <a:t>standard error </a:t>
            </a:r>
            <a:r>
              <a:rPr lang="en-US" sz="2400" dirty="0"/>
              <a:t>is introduced.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tabular way of presenting classifier performance information called a </a:t>
            </a:r>
            <a:r>
              <a:rPr lang="en-US" sz="2400" i="1" dirty="0"/>
              <a:t>confusion matrix </a:t>
            </a:r>
            <a:r>
              <a:rPr lang="en-US" sz="2400" dirty="0"/>
              <a:t>is introduced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Apply WEKA Tool for solving different Data Mining tasks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Review Mid-term Syllabus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FI" sz="6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0E5230-2C9D-419B-8F92-22DD6668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1424765"/>
          </a:xfrm>
        </p:spPr>
        <p:txBody>
          <a:bodyPr>
            <a:normAutofit/>
          </a:bodyPr>
          <a:lstStyle/>
          <a:p>
            <a:r>
              <a:rPr lang="en-US" dirty="0"/>
              <a:t>Estimating the </a:t>
            </a:r>
            <a:br>
              <a:rPr lang="en-US" dirty="0"/>
            </a:br>
            <a:r>
              <a:rPr lang="en-US" dirty="0"/>
              <a:t>Predictive Accuracy of a Classifier</a:t>
            </a:r>
          </a:p>
        </p:txBody>
      </p:sp>
    </p:spTree>
    <p:extLst>
      <p:ext uri="{BB962C8B-B14F-4D97-AF65-F5344CB8AC3E}">
        <p14:creationId xmlns:p14="http://schemas.microsoft.com/office/powerpoint/2010/main" val="2716121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29CDA-A5F7-1CFE-93A4-3C58ACCA6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CFEE-16D1-43A2-31F7-CB3BBEC196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872" y="630238"/>
            <a:ext cx="8379215" cy="74390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Confusion Matrix: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65F03-5385-D7E5-1237-0255555A9342}"/>
              </a:ext>
            </a:extLst>
          </p:cNvPr>
          <p:cNvSpPr txBox="1"/>
          <p:nvPr/>
        </p:nvSpPr>
        <p:spPr>
          <a:xfrm>
            <a:off x="194871" y="1549178"/>
            <a:ext cx="8470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Example: Confusion Matrix for Dog Image Recognition with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B57E8-F81F-D954-48E7-6C3459D6C1F0}"/>
              </a:ext>
            </a:extLst>
          </p:cNvPr>
          <p:cNvSpPr txBox="1"/>
          <p:nvPr/>
        </p:nvSpPr>
        <p:spPr>
          <a:xfrm>
            <a:off x="194871" y="2279694"/>
            <a:ext cx="32994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Actual Dog Counts =         6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Actual Not Dog Counts =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Positive Counts =    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False Positive Counts =   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Negative Counts =  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False Negative Counts = 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DC7C48-EA61-9488-23B0-2690959BD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36952"/>
              </p:ext>
            </p:extLst>
          </p:nvPr>
        </p:nvGraphicFramePr>
        <p:xfrm>
          <a:off x="2971800" y="2235944"/>
          <a:ext cx="6172199" cy="2887050"/>
        </p:xfrm>
        <a:graphic>
          <a:graphicData uri="http://schemas.openxmlformats.org/drawingml/2006/table">
            <a:tbl>
              <a:tblPr/>
              <a:tblGrid>
                <a:gridCol w="1088571">
                  <a:extLst>
                    <a:ext uri="{9D8B030D-6E8A-4147-A177-3AD203B41FA5}">
                      <a16:colId xmlns:a16="http://schemas.microsoft.com/office/drawing/2014/main" val="2414218497"/>
                    </a:ext>
                  </a:extLst>
                </a:gridCol>
                <a:gridCol w="1328058">
                  <a:extLst>
                    <a:ext uri="{9D8B030D-6E8A-4147-A177-3AD203B41FA5}">
                      <a16:colId xmlns:a16="http://schemas.microsoft.com/office/drawing/2014/main" val="475291932"/>
                    </a:ext>
                  </a:extLst>
                </a:gridCol>
                <a:gridCol w="1839685">
                  <a:extLst>
                    <a:ext uri="{9D8B030D-6E8A-4147-A177-3AD203B41FA5}">
                      <a16:colId xmlns:a16="http://schemas.microsoft.com/office/drawing/2014/main" val="4269305353"/>
                    </a:ext>
                  </a:extLst>
                </a:gridCol>
                <a:gridCol w="1915885">
                  <a:extLst>
                    <a:ext uri="{9D8B030D-6E8A-4147-A177-3AD203B41FA5}">
                      <a16:colId xmlns:a16="http://schemas.microsoft.com/office/drawing/2014/main" val="73233870"/>
                    </a:ext>
                  </a:extLst>
                </a:gridCol>
              </a:tblGrid>
              <a:tr h="412436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Predicted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13911"/>
                  </a:ext>
                </a:extLst>
              </a:tr>
              <a:tr h="41243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Not 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682756"/>
                  </a:ext>
                </a:extLst>
              </a:tr>
              <a:tr h="1031089">
                <a:tc rowSpan="2">
                  <a:txBody>
                    <a:bodyPr/>
                    <a:lstStyle/>
                    <a:p>
                      <a:pPr algn="ctr" rtl="0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  <a:p>
                      <a:pPr algn="ctr" rtl="0"/>
                      <a:r>
                        <a:rPr lang="en-US">
                          <a:effectLst/>
                        </a:rPr>
                        <a:t>Actual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True Positive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(TP =5)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False Negative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(FN =1)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907186"/>
                  </a:ext>
                </a:extLst>
              </a:tr>
              <a:tr h="10310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Not 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False Positive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(FP=1)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effectLst/>
                        </a:rPr>
                        <a:t>True Negative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(TN=3)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5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28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E397F-0FBD-C397-60D8-9A9EA0AC2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A829-15DA-67FE-02C7-438EA60856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872" y="630238"/>
            <a:ext cx="8379215" cy="74390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Confusion Matrix: Matrices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7037C-309D-6EA8-DBED-3B5011D25168}"/>
              </a:ext>
            </a:extLst>
          </p:cNvPr>
          <p:cNvSpPr txBox="1"/>
          <p:nvPr/>
        </p:nvSpPr>
        <p:spPr>
          <a:xfrm>
            <a:off x="0" y="1199974"/>
            <a:ext cx="2160694" cy="3469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Accu</a:t>
            </a:r>
            <a:r>
              <a:rPr lang="en-US" dirty="0">
                <a:effectLst/>
              </a:rPr>
              <a:t>r</a:t>
            </a:r>
            <a:r>
              <a:rPr lang="en-US" dirty="0"/>
              <a:t>a</a:t>
            </a:r>
            <a:r>
              <a:rPr lang="en-US" dirty="0">
                <a:effectLst/>
              </a:rPr>
              <a:t>cy</a:t>
            </a:r>
            <a:r>
              <a:rPr lang="en-US" dirty="0"/>
              <a:t>= </a:t>
            </a:r>
          </a:p>
          <a:p>
            <a:r>
              <a:rPr lang="en-US" dirty="0">
                <a:effectLst/>
              </a:rPr>
              <a:t>        TP+TN/ (FP+FN+TP+TN</a:t>
            </a:r>
            <a:r>
              <a:rPr lang="en-US" dirty="0"/>
              <a:t>​)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(5+3)/(5+1+1+3)</a:t>
            </a:r>
          </a:p>
          <a:p>
            <a:r>
              <a:rPr lang="en-US" dirty="0"/>
              <a:t>=8/10</a:t>
            </a:r>
          </a:p>
          <a:p>
            <a:r>
              <a:rPr lang="en-US" dirty="0"/>
              <a:t>=0.8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60936-794E-CC77-3C35-49B57BDC7BA2}"/>
              </a:ext>
            </a:extLst>
          </p:cNvPr>
          <p:cNvSpPr txBox="1"/>
          <p:nvPr/>
        </p:nvSpPr>
        <p:spPr>
          <a:xfrm>
            <a:off x="2126349" y="2961812"/>
            <a:ext cx="2160694" cy="3416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Precision=</a:t>
            </a:r>
          </a:p>
          <a:p>
            <a:r>
              <a:rPr lang="en-US" dirty="0">
                <a:effectLst/>
              </a:rPr>
              <a:t>           TP/(FP+TP)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5/5+1</a:t>
            </a:r>
          </a:p>
          <a:p>
            <a:r>
              <a:rPr lang="en-US" dirty="0"/>
              <a:t>=5/6</a:t>
            </a:r>
          </a:p>
          <a:p>
            <a:r>
              <a:rPr lang="en-US"/>
              <a:t>=0.83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FBF84-3F79-95D2-63A9-4E37E4CF3A78}"/>
              </a:ext>
            </a:extLst>
          </p:cNvPr>
          <p:cNvSpPr txBox="1"/>
          <p:nvPr/>
        </p:nvSpPr>
        <p:spPr>
          <a:xfrm>
            <a:off x="4287043" y="1374145"/>
            <a:ext cx="2054326" cy="3469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Recall=</a:t>
            </a:r>
          </a:p>
          <a:p>
            <a:r>
              <a:rPr lang="en-US" dirty="0"/>
              <a:t>        </a:t>
            </a:r>
            <a:r>
              <a:rPr lang="en-US" dirty="0">
                <a:effectLst/>
              </a:rPr>
              <a:t>TP/(TP+FN)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effectLst/>
            </a:endParaRPr>
          </a:p>
          <a:p>
            <a:r>
              <a:rPr lang="en-US" dirty="0"/>
              <a:t>5/(5+1)</a:t>
            </a:r>
          </a:p>
          <a:p>
            <a:r>
              <a:rPr lang="en-US" dirty="0">
                <a:effectLst/>
              </a:rPr>
              <a:t>=5/6</a:t>
            </a:r>
          </a:p>
          <a:p>
            <a:r>
              <a:rPr lang="en-US" dirty="0">
                <a:effectLst/>
              </a:rPr>
              <a:t>=0.83</a:t>
            </a:r>
          </a:p>
          <a:p>
            <a:r>
              <a:rPr lang="en-US" dirty="0">
                <a:effectLst/>
              </a:rPr>
              <a:t>​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C6239-6D95-7A46-0954-D460BBEF98C8}"/>
              </a:ext>
            </a:extLst>
          </p:cNvPr>
          <p:cNvSpPr txBox="1"/>
          <p:nvPr/>
        </p:nvSpPr>
        <p:spPr>
          <a:xfrm>
            <a:off x="6341369" y="2961812"/>
            <a:ext cx="2267062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F1- Score=</a:t>
            </a:r>
            <a:r>
              <a:rPr lang="en-US" dirty="0">
                <a:effectLst/>
              </a:rPr>
              <a:t>2</a:t>
            </a:r>
            <a:r>
              <a:rPr lang="en-US" dirty="0"/>
              <a:t>*</a:t>
            </a:r>
            <a:r>
              <a:rPr lang="en-US" dirty="0">
                <a:effectLst/>
              </a:rPr>
              <a:t>Precision</a:t>
            </a:r>
            <a:r>
              <a:rPr lang="en-US" dirty="0"/>
              <a:t>*</a:t>
            </a:r>
            <a:r>
              <a:rPr lang="en-US" dirty="0">
                <a:effectLst/>
              </a:rPr>
              <a:t>Recall/ (</a:t>
            </a:r>
            <a:r>
              <a:rPr lang="en-US" dirty="0" err="1">
                <a:effectLst/>
              </a:rPr>
              <a:t>Precision+Recall</a:t>
            </a:r>
            <a:r>
              <a:rPr lang="en-US" dirty="0">
                <a:effectLst/>
              </a:rPr>
              <a:t>)</a:t>
            </a:r>
            <a:r>
              <a:rPr lang="en-US" dirty="0"/>
              <a:t>​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(2*.71*.83)/(0.71 +0.83)</a:t>
            </a:r>
          </a:p>
          <a:p>
            <a:r>
              <a:rPr lang="en-US" dirty="0"/>
              <a:t>=1.179/1.54</a:t>
            </a:r>
          </a:p>
          <a:p>
            <a:r>
              <a:rPr lang="en-US" dirty="0"/>
              <a:t>=0.766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9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DADB-9F5F-4DBF-A247-7DFBDBB8FB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822" y="630238"/>
            <a:ext cx="8304265" cy="96837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DE75-6D8D-4D35-AC2D-2FBAFC244B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9822" y="1797844"/>
            <a:ext cx="8529404" cy="45879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Any algorithm which assigns a classification to unseen instances is called a classifier.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Predictive accuracy -&gt;</a:t>
            </a:r>
            <a:r>
              <a:rPr lang="en-US" dirty="0"/>
              <a:t> The proportion of a set of unseen instances that it correctly classifies.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criteria are also important, such as algorithmic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8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C7FC-C9F2-41B6-A90A-482F6D8641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9821" y="1897480"/>
            <a:ext cx="8574375" cy="43302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Three main strategies (training/test):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Dividing the data into training and test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K-fold cross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N-fold (leave one out)cross validation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B77022-0D6E-476F-83BF-5B1B713C4C27}"/>
              </a:ext>
            </a:extLst>
          </p:cNvPr>
          <p:cNvSpPr txBox="1">
            <a:spLocks/>
          </p:cNvSpPr>
          <p:nvPr/>
        </p:nvSpPr>
        <p:spPr>
          <a:xfrm>
            <a:off x="269822" y="630238"/>
            <a:ext cx="8304265" cy="9683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8909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7C3163-CA86-41B4-BA4E-C11498DEE5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9821" y="1598613"/>
            <a:ext cx="8424473" cy="46291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is split into two parts called a training set and a test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set is used to construct a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classifier is then used to predict the classification for the instances in the test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test set contains </a:t>
            </a:r>
            <a:r>
              <a:rPr lang="en-US" b="1" i="1" dirty="0"/>
              <a:t>N</a:t>
            </a:r>
            <a:r>
              <a:rPr lang="en-US" dirty="0"/>
              <a:t> instances of which </a:t>
            </a:r>
            <a:r>
              <a:rPr lang="en-US" b="1" i="1" dirty="0"/>
              <a:t>C</a:t>
            </a:r>
            <a:r>
              <a:rPr lang="en-US" dirty="0"/>
              <a:t> are </a:t>
            </a:r>
            <a:r>
              <a:rPr lang="en-US"/>
              <a:t>correctly classified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Predictive accuracy, </a:t>
            </a:r>
            <a:r>
              <a:rPr lang="en-US" b="1" i="1" dirty="0"/>
              <a:t>P = C/N</a:t>
            </a:r>
            <a:endParaRPr lang="en-US" sz="18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711C5-A065-4053-A5C7-359DA9C6E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0170" y="4413929"/>
            <a:ext cx="3754737" cy="22468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AB7E1DF-F8F6-4FEE-B432-52AD91C3920A}"/>
              </a:ext>
            </a:extLst>
          </p:cNvPr>
          <p:cNvSpPr txBox="1">
            <a:spLocks/>
          </p:cNvSpPr>
          <p:nvPr/>
        </p:nvSpPr>
        <p:spPr>
          <a:xfrm>
            <a:off x="269822" y="630238"/>
            <a:ext cx="8304265" cy="9683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Method 1: Separate Training and Test Sets</a:t>
            </a:r>
          </a:p>
        </p:txBody>
      </p:sp>
    </p:spTree>
    <p:extLst>
      <p:ext uri="{BB962C8B-B14F-4D97-AF65-F5344CB8AC3E}">
        <p14:creationId xmlns:p14="http://schemas.microsoft.com/office/powerpoint/2010/main" val="370542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F135-B000-4D6D-9A8C-FDDB0ECF45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823" y="618136"/>
            <a:ext cx="7420131" cy="95583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Standard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96C8-BFE1-4951-BC7B-3C69F68FED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9823" y="1813810"/>
            <a:ext cx="8424472" cy="46019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Predictive accuracy (estimate of the true predictive accuracy) is calculated from sample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predictive accuracy could be calculated if we can use </a:t>
            </a:r>
            <a:r>
              <a:rPr lang="en-US" b="1" i="1" dirty="0"/>
              <a:t>ALL</a:t>
            </a:r>
            <a:r>
              <a:rPr lang="en-US" dirty="0"/>
              <a:t> unseen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Which is impossible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use statistical method to find a range of values within which the true value of the predictive accuracy lies with a specific probability of “</a:t>
            </a:r>
            <a:r>
              <a:rPr lang="en-US" b="1" i="1" dirty="0"/>
              <a:t>confidence level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 how can we predict/range of the true predictive accuracy?</a:t>
            </a:r>
          </a:p>
        </p:txBody>
      </p:sp>
    </p:spTree>
    <p:extLst>
      <p:ext uri="{BB962C8B-B14F-4D97-AF65-F5344CB8AC3E}">
        <p14:creationId xmlns:p14="http://schemas.microsoft.com/office/powerpoint/2010/main" val="391177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96C8-BFE1-4951-BC7B-3C69F68FED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9823" y="1505240"/>
            <a:ext cx="8664315" cy="50997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statistical methods to find a range of values within which the true value of the predictive accuracy lies, with a given probability or </a:t>
            </a:r>
            <a:r>
              <a:rPr lang="en-US" b="1" i="1" dirty="0"/>
              <a:t>‘confidence level</a:t>
            </a:r>
            <a:r>
              <a:rPr lang="en-US" dirty="0"/>
              <a:t>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do this we use the standard error associated with the estimated value p</a:t>
            </a:r>
            <a:endParaRPr lang="en-US" sz="1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B411F2-1A9D-4110-9E31-2245E254F621}"/>
              </a:ext>
            </a:extLst>
          </p:cNvPr>
          <p:cNvSpPr txBox="1">
            <a:spLocks/>
          </p:cNvSpPr>
          <p:nvPr/>
        </p:nvSpPr>
        <p:spPr>
          <a:xfrm>
            <a:off x="269823" y="618136"/>
            <a:ext cx="7420131" cy="8059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Standard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35124-A33F-4552-9B93-E0AB7ACD6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2851" y="4055119"/>
            <a:ext cx="2518401" cy="6250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679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0CFC-1754-414F-A160-860DF201D52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9101" y="1424067"/>
            <a:ext cx="8450085" cy="44706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Confidence Level (CL)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 Error (</a:t>
            </a:r>
            <a:r>
              <a:rPr lang="en-US" dirty="0" err="1"/>
              <a:t>Z</a:t>
            </a:r>
            <a:r>
              <a:rPr lang="en-US" baseline="-25000" dirty="0" err="1"/>
              <a:t>CL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true predictive accuracy lies in the interval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N=100, and C=80, so P=80/100=0.8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 Error =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Now we can say </a:t>
            </a:r>
            <a:r>
              <a:rPr lang="en-US" dirty="0">
                <a:solidFill>
                  <a:schemeClr val="tx1"/>
                </a:solidFill>
              </a:rPr>
              <a:t>with probability </a:t>
            </a:r>
            <a:r>
              <a:rPr lang="en-US" u="sng" dirty="0">
                <a:solidFill>
                  <a:schemeClr val="tx1"/>
                </a:solidFill>
              </a:rPr>
              <a:t>0.95</a:t>
            </a:r>
            <a:r>
              <a:rPr lang="en-US" dirty="0">
                <a:solidFill>
                  <a:schemeClr val="tx1"/>
                </a:solidFill>
              </a:rPr>
              <a:t> (confidence level) </a:t>
            </a:r>
            <a:r>
              <a:rPr lang="en-US" dirty="0"/>
              <a:t>the true predictive accuracy lies in the interval </a:t>
            </a:r>
            <a:r>
              <a:rPr lang="en-US" b="1" dirty="0"/>
              <a:t>0.8 ± 1.96 × 0.04 </a:t>
            </a:r>
            <a:r>
              <a:rPr lang="en-US" dirty="0"/>
              <a:t>i.e. between 0.7216 and 0.8784.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BA570C-8454-41CB-8D42-4831FD6E1CAC}"/>
              </a:ext>
            </a:extLst>
          </p:cNvPr>
          <p:cNvSpPr txBox="1">
            <a:spLocks/>
          </p:cNvSpPr>
          <p:nvPr/>
        </p:nvSpPr>
        <p:spPr>
          <a:xfrm>
            <a:off x="269823" y="618136"/>
            <a:ext cx="7420131" cy="8059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Standard Error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611991-6D7A-472B-B694-C2D1A0EA5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9148" y="5898652"/>
            <a:ext cx="4467225" cy="676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B6CD7C-51BA-402B-BF71-1DE720CB6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7762" y="2774461"/>
            <a:ext cx="1536652" cy="3300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0B9C08-6C77-427B-842D-68B1DC0870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9242" y="3965258"/>
            <a:ext cx="3397131" cy="377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683248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808</TotalTime>
  <Words>1636</Words>
  <Application>Microsoft Office PowerPoint</Application>
  <PresentationFormat>On-screen Show (4:3)</PresentationFormat>
  <Paragraphs>243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CMMI10</vt:lpstr>
      <vt:lpstr>CMR10</vt:lpstr>
      <vt:lpstr>Arial</vt:lpstr>
      <vt:lpstr>Calibri</vt:lpstr>
      <vt:lpstr>Corbel</vt:lpstr>
      <vt:lpstr>Wingdings</vt:lpstr>
      <vt:lpstr>Spectrum</vt:lpstr>
      <vt:lpstr>Estimating the  Predictive Accuracy of a Classifier</vt:lpstr>
      <vt:lpstr>Estimating the  Predictive Accuracy of a Classifier</vt:lpstr>
      <vt:lpstr>Estimating the  Predictive Accuracy of a Classifier</vt:lpstr>
      <vt:lpstr>Introduction</vt:lpstr>
      <vt:lpstr>PowerPoint Presentation</vt:lpstr>
      <vt:lpstr>PowerPoint Presentation</vt:lpstr>
      <vt:lpstr>Standard Error</vt:lpstr>
      <vt:lpstr>PowerPoint Presentation</vt:lpstr>
      <vt:lpstr>PowerPoint Presentation</vt:lpstr>
      <vt:lpstr>PowerPoint Presentation</vt:lpstr>
      <vt:lpstr>Repeated Train and Test</vt:lpstr>
      <vt:lpstr>K-fold Cross Validation</vt:lpstr>
      <vt:lpstr>N-fold Cross Validation</vt:lpstr>
      <vt:lpstr>Experimental Results - I</vt:lpstr>
      <vt:lpstr>PowerPoint Presentation</vt:lpstr>
      <vt:lpstr>PowerPoint Presentation</vt:lpstr>
      <vt:lpstr>PowerPoint Presentation</vt:lpstr>
      <vt:lpstr>Datasets with Missing Value</vt:lpstr>
      <vt:lpstr>Discard Instances</vt:lpstr>
      <vt:lpstr>Replace by Most Frequent/Average Value</vt:lpstr>
      <vt:lpstr>Confusion Matrix</vt:lpstr>
      <vt:lpstr>Confusion Matrix</vt:lpstr>
      <vt:lpstr>Metrics based on Confusion Matrix Data</vt:lpstr>
      <vt:lpstr>Metrics based on Confusion Matrix Data</vt:lpstr>
      <vt:lpstr>Metrics based on Confusion Matrix Data</vt:lpstr>
      <vt:lpstr>Metrics based on Confusion Matrix Data</vt:lpstr>
      <vt:lpstr>Confusion Matrix</vt:lpstr>
      <vt:lpstr>Confusion Matrix: Example</vt:lpstr>
      <vt:lpstr>Confusion Matrix: Example</vt:lpstr>
      <vt:lpstr>Confusion Matrix: Example</vt:lpstr>
      <vt:lpstr>Confusion Matrix: Matrices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Decision Trees for Classification</dc:title>
  <dc:creator>A. G. M. Zaman</dc:creator>
  <cp:lastModifiedBy>Sharfuddin Mahmood</cp:lastModifiedBy>
  <cp:revision>96</cp:revision>
  <dcterms:created xsi:type="dcterms:W3CDTF">2018-12-10T17:20:29Z</dcterms:created>
  <dcterms:modified xsi:type="dcterms:W3CDTF">2024-11-25T07:23:14Z</dcterms:modified>
</cp:coreProperties>
</file>