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0"/>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96" r:id="rId24"/>
    <p:sldId id="297" r:id="rId25"/>
    <p:sldId id="298" r:id="rId26"/>
    <p:sldId id="299" r:id="rId27"/>
    <p:sldId id="300" r:id="rId28"/>
    <p:sldId id="301" r:id="rId29"/>
    <p:sldId id="302" r:id="rId30"/>
    <p:sldId id="303" r:id="rId31"/>
    <p:sldId id="304" r:id="rId32"/>
    <p:sldId id="305" r:id="rId33"/>
    <p:sldId id="306" r:id="rId34"/>
    <p:sldId id="279" r:id="rId35"/>
    <p:sldId id="282" r:id="rId36"/>
    <p:sldId id="280" r:id="rId37"/>
    <p:sldId id="283" r:id="rId38"/>
    <p:sldId id="281" r:id="rId39"/>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Rockwell" panose="02060603020205020403" pitchFamily="18" charset="0"/>
        <a:ea typeface="+mn-ea"/>
        <a:cs typeface="+mn-cs"/>
      </a:defRPr>
    </a:lvl1pPr>
    <a:lvl2pPr marL="457200" algn="l" rtl="0" eaLnBrk="0" fontAlgn="base" hangingPunct="0">
      <a:spcBef>
        <a:spcPct val="0"/>
      </a:spcBef>
      <a:spcAft>
        <a:spcPct val="0"/>
      </a:spcAft>
      <a:defRPr kern="1200">
        <a:solidFill>
          <a:schemeClr val="tx1"/>
        </a:solidFill>
        <a:latin typeface="Rockwell" panose="02060603020205020403" pitchFamily="18" charset="0"/>
        <a:ea typeface="+mn-ea"/>
        <a:cs typeface="+mn-cs"/>
      </a:defRPr>
    </a:lvl2pPr>
    <a:lvl3pPr marL="914400" algn="l" rtl="0" eaLnBrk="0" fontAlgn="base" hangingPunct="0">
      <a:spcBef>
        <a:spcPct val="0"/>
      </a:spcBef>
      <a:spcAft>
        <a:spcPct val="0"/>
      </a:spcAft>
      <a:defRPr kern="1200">
        <a:solidFill>
          <a:schemeClr val="tx1"/>
        </a:solidFill>
        <a:latin typeface="Rockwell" panose="02060603020205020403" pitchFamily="18" charset="0"/>
        <a:ea typeface="+mn-ea"/>
        <a:cs typeface="+mn-cs"/>
      </a:defRPr>
    </a:lvl3pPr>
    <a:lvl4pPr marL="1371600" algn="l" rtl="0" eaLnBrk="0" fontAlgn="base" hangingPunct="0">
      <a:spcBef>
        <a:spcPct val="0"/>
      </a:spcBef>
      <a:spcAft>
        <a:spcPct val="0"/>
      </a:spcAft>
      <a:defRPr kern="1200">
        <a:solidFill>
          <a:schemeClr val="tx1"/>
        </a:solidFill>
        <a:latin typeface="Rockwell" panose="02060603020205020403" pitchFamily="18" charset="0"/>
        <a:ea typeface="+mn-ea"/>
        <a:cs typeface="+mn-cs"/>
      </a:defRPr>
    </a:lvl4pPr>
    <a:lvl5pPr marL="1828800" algn="l" rtl="0" eaLnBrk="0" fontAlgn="base" hangingPunct="0">
      <a:spcBef>
        <a:spcPct val="0"/>
      </a:spcBef>
      <a:spcAft>
        <a:spcPct val="0"/>
      </a:spcAft>
      <a:defRPr kern="1200">
        <a:solidFill>
          <a:schemeClr val="tx1"/>
        </a:solidFill>
        <a:latin typeface="Rockwell" panose="02060603020205020403" pitchFamily="18" charset="0"/>
        <a:ea typeface="+mn-ea"/>
        <a:cs typeface="+mn-cs"/>
      </a:defRPr>
    </a:lvl5pPr>
    <a:lvl6pPr marL="2286000" algn="l" defTabSz="914400" rtl="0" eaLnBrk="1" latinLnBrk="0" hangingPunct="1">
      <a:defRPr kern="1200">
        <a:solidFill>
          <a:schemeClr val="tx1"/>
        </a:solidFill>
        <a:latin typeface="Rockwell" panose="02060603020205020403" pitchFamily="18" charset="0"/>
        <a:ea typeface="+mn-ea"/>
        <a:cs typeface="+mn-cs"/>
      </a:defRPr>
    </a:lvl6pPr>
    <a:lvl7pPr marL="2743200" algn="l" defTabSz="914400" rtl="0" eaLnBrk="1" latinLnBrk="0" hangingPunct="1">
      <a:defRPr kern="1200">
        <a:solidFill>
          <a:schemeClr val="tx1"/>
        </a:solidFill>
        <a:latin typeface="Rockwell" panose="02060603020205020403" pitchFamily="18" charset="0"/>
        <a:ea typeface="+mn-ea"/>
        <a:cs typeface="+mn-cs"/>
      </a:defRPr>
    </a:lvl7pPr>
    <a:lvl8pPr marL="3200400" algn="l" defTabSz="914400" rtl="0" eaLnBrk="1" latinLnBrk="0" hangingPunct="1">
      <a:defRPr kern="1200">
        <a:solidFill>
          <a:schemeClr val="tx1"/>
        </a:solidFill>
        <a:latin typeface="Rockwell" panose="02060603020205020403" pitchFamily="18" charset="0"/>
        <a:ea typeface="+mn-ea"/>
        <a:cs typeface="+mn-cs"/>
      </a:defRPr>
    </a:lvl8pPr>
    <a:lvl9pPr marL="3657600" algn="l" defTabSz="914400" rtl="0" eaLnBrk="1" latinLnBrk="0" hangingPunct="1">
      <a:defRPr kern="1200">
        <a:solidFill>
          <a:schemeClr val="tx1"/>
        </a:solidFill>
        <a:latin typeface="Rockwell" panose="02060603020205020403" pitchFamily="18"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5" d="100"/>
          <a:sy n="65" d="100"/>
        </p:scale>
        <p:origin x="93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ctor Stany Rozario" userId="dbb37ec6-3e12-44d7-b04d-09b867830cae" providerId="ADAL" clId="{4453B528-954D-4396-B0AE-8A117A25F18F}"/>
    <pc:docChg chg="modSld">
      <pc:chgData name="Victor Stany Rozario" userId="dbb37ec6-3e12-44d7-b04d-09b867830cae" providerId="ADAL" clId="{4453B528-954D-4396-B0AE-8A117A25F18F}" dt="2025-07-20T05:15:52.845" v="0" actId="6549"/>
      <pc:docMkLst>
        <pc:docMk/>
      </pc:docMkLst>
      <pc:sldChg chg="modSp mod">
        <pc:chgData name="Victor Stany Rozario" userId="dbb37ec6-3e12-44d7-b04d-09b867830cae" providerId="ADAL" clId="{4453B528-954D-4396-B0AE-8A117A25F18F}" dt="2025-07-20T05:15:52.845" v="0" actId="6549"/>
        <pc:sldMkLst>
          <pc:docMk/>
          <pc:sldMk cId="0" sldId="275"/>
        </pc:sldMkLst>
        <pc:spChg chg="mod">
          <ac:chgData name="Victor Stany Rozario" userId="dbb37ec6-3e12-44d7-b04d-09b867830cae" providerId="ADAL" clId="{4453B528-954D-4396-B0AE-8A117A25F18F}" dt="2025-07-20T05:15:52.845" v="0" actId="6549"/>
          <ac:spMkLst>
            <pc:docMk/>
            <pc:sldMk cId="0" sldId="275"/>
            <ac:spMk id="23555" creationId="{F79AAEBD-49BB-3AED-57E8-0DD5E8B83714}"/>
          </ac:spMkLst>
        </pc:spChg>
      </pc:sldChg>
    </pc:docChg>
  </pc:docChgLst>
  <pc:docChgLst>
    <pc:chgData name="Victor Stany Rozario" userId="dbb37ec6-3e12-44d7-b04d-09b867830cae" providerId="ADAL" clId="{790A7C64-4634-4900-8E19-B6D385617C95}"/>
    <pc:docChg chg="modSld">
      <pc:chgData name="Victor Stany Rozario" userId="dbb37ec6-3e12-44d7-b04d-09b867830cae" providerId="ADAL" clId="{790A7C64-4634-4900-8E19-B6D385617C95}" dt="2025-03-09T07:07:12.739" v="5" actId="1035"/>
      <pc:docMkLst>
        <pc:docMk/>
      </pc:docMkLst>
      <pc:sldChg chg="modSp mod">
        <pc:chgData name="Victor Stany Rozario" userId="dbb37ec6-3e12-44d7-b04d-09b867830cae" providerId="ADAL" clId="{790A7C64-4634-4900-8E19-B6D385617C95}" dt="2025-03-09T07:07:12.739" v="5" actId="1035"/>
        <pc:sldMkLst>
          <pc:docMk/>
          <pc:sldMk cId="0" sldId="279"/>
        </pc:sldMkLst>
      </pc:sldChg>
      <pc:sldChg chg="delSp modSp">
        <pc:chgData name="Victor Stany Rozario" userId="dbb37ec6-3e12-44d7-b04d-09b867830cae" providerId="ADAL" clId="{790A7C64-4634-4900-8E19-B6D385617C95}" dt="2025-03-09T07:04:28.362" v="2" actId="478"/>
        <pc:sldMkLst>
          <pc:docMk/>
          <pc:sldMk cId="0" sldId="28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8DE540D-E500-2E5C-106E-8B4B903585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a:extLst>
              <a:ext uri="{FF2B5EF4-FFF2-40B4-BE49-F238E27FC236}">
                <a16:creationId xmlns:a16="http://schemas.microsoft.com/office/drawing/2014/main" id="{FA68E95C-0A92-29D2-F6F4-AB05BCF8AD49}"/>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D15122DD-2DBB-465A-921D-4D41B2E414F8}" type="datetimeFigureOut">
              <a:rPr lang="en-US"/>
              <a:pPr>
                <a:defRPr/>
              </a:pPr>
              <a:t>07/20/2025</a:t>
            </a:fld>
            <a:endParaRPr lang="en-US"/>
          </a:p>
        </p:txBody>
      </p:sp>
      <p:sp>
        <p:nvSpPr>
          <p:cNvPr id="4" name="Slide Image Placeholder 3">
            <a:extLst>
              <a:ext uri="{FF2B5EF4-FFF2-40B4-BE49-F238E27FC236}">
                <a16:creationId xmlns:a16="http://schemas.microsoft.com/office/drawing/2014/main" id="{00564557-8849-15D5-6A60-41CEC5CFE775}"/>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3688FE9F-D67B-3DEA-48DF-19E9802BF8DE}"/>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62304860-DF0E-705E-15BB-E985DCC32235}"/>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a:extLst>
              <a:ext uri="{FF2B5EF4-FFF2-40B4-BE49-F238E27FC236}">
                <a16:creationId xmlns:a16="http://schemas.microsoft.com/office/drawing/2014/main" id="{05E6C670-7BAD-E6D9-7CFA-69F66CA30EAB}"/>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087626B0-3381-40D4-AE78-E79AE50AB96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a:extLst>
              <a:ext uri="{FF2B5EF4-FFF2-40B4-BE49-F238E27FC236}">
                <a16:creationId xmlns:a16="http://schemas.microsoft.com/office/drawing/2014/main" id="{DF776685-39C6-E571-CC52-E472E6AA6D5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a:extLst>
              <a:ext uri="{FF2B5EF4-FFF2-40B4-BE49-F238E27FC236}">
                <a16:creationId xmlns:a16="http://schemas.microsoft.com/office/drawing/2014/main" id="{CF8AAEC6-541D-363F-0B29-76B6C6E66E0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How can we use this dataset to apply Naïve Bayes and KNN??</a:t>
            </a:r>
          </a:p>
        </p:txBody>
      </p:sp>
      <p:sp>
        <p:nvSpPr>
          <p:cNvPr id="44036" name="Slide Number Placeholder 3">
            <a:extLst>
              <a:ext uri="{FF2B5EF4-FFF2-40B4-BE49-F238E27FC236}">
                <a16:creationId xmlns:a16="http://schemas.microsoft.com/office/drawing/2014/main" id="{E38A02AA-A5C6-7765-320E-BCE522AB3D8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eaLnBrk="0" fontAlgn="base" hangingPunct="0">
              <a:spcBef>
                <a:spcPct val="0"/>
              </a:spcBef>
              <a:spcAft>
                <a:spcPct val="0"/>
              </a:spcAft>
              <a:defRPr>
                <a:solidFill>
                  <a:schemeClr val="tx1"/>
                </a:solidFill>
                <a:latin typeface="Rockwell" panose="02060603020205020403" pitchFamily="18" charset="0"/>
              </a:defRPr>
            </a:lvl6pPr>
            <a:lvl7pPr marL="2971800" indent="-228600" eaLnBrk="0" fontAlgn="base" hangingPunct="0">
              <a:spcBef>
                <a:spcPct val="0"/>
              </a:spcBef>
              <a:spcAft>
                <a:spcPct val="0"/>
              </a:spcAft>
              <a:defRPr>
                <a:solidFill>
                  <a:schemeClr val="tx1"/>
                </a:solidFill>
                <a:latin typeface="Rockwell" panose="02060603020205020403" pitchFamily="18" charset="0"/>
              </a:defRPr>
            </a:lvl7pPr>
            <a:lvl8pPr marL="3429000" indent="-228600" eaLnBrk="0" fontAlgn="base" hangingPunct="0">
              <a:spcBef>
                <a:spcPct val="0"/>
              </a:spcBef>
              <a:spcAft>
                <a:spcPct val="0"/>
              </a:spcAft>
              <a:defRPr>
                <a:solidFill>
                  <a:schemeClr val="tx1"/>
                </a:solidFill>
                <a:latin typeface="Rockwell" panose="02060603020205020403" pitchFamily="18" charset="0"/>
              </a:defRPr>
            </a:lvl8pPr>
            <a:lvl9pPr marL="3886200" indent="-228600" eaLnBrk="0" fontAlgn="base" hangingPunct="0">
              <a:spcBef>
                <a:spcPct val="0"/>
              </a:spcBef>
              <a:spcAft>
                <a:spcPct val="0"/>
              </a:spcAft>
              <a:defRPr>
                <a:solidFill>
                  <a:schemeClr val="tx1"/>
                </a:solidFill>
                <a:latin typeface="Rockwell" panose="02060603020205020403" pitchFamily="18" charset="0"/>
              </a:defRPr>
            </a:lvl9pPr>
          </a:lstStyle>
          <a:p>
            <a:fld id="{7803B783-200D-491C-B8F0-B8BA6D93E9F3}" type="slidenum">
              <a:rPr lang="en-US" altLang="en-US" smtClean="0"/>
              <a:pPr/>
              <a:t>38</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97B1C0-8556-57F9-D207-5A2FE6C9AAA8}"/>
              </a:ext>
            </a:extLst>
          </p:cNvPr>
          <p:cNvSpPr>
            <a:spLocks noChangeAspect="1"/>
          </p:cNvSpPr>
          <p:nvPr/>
        </p:nvSpPr>
        <p:spPr>
          <a:xfrm>
            <a:off x="231775" y="244475"/>
            <a:ext cx="11723688" cy="637698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cxnSp>
        <p:nvCxnSpPr>
          <p:cNvPr id="5" name="Straight Connector 4">
            <a:extLst>
              <a:ext uri="{FF2B5EF4-FFF2-40B4-BE49-F238E27FC236}">
                <a16:creationId xmlns:a16="http://schemas.microsoft.com/office/drawing/2014/main" id="{258E38C6-25C6-D494-660B-5B1455E729B3}"/>
              </a:ext>
            </a:extLst>
          </p:cNvPr>
          <p:cNvCxnSpPr/>
          <p:nvPr/>
        </p:nvCxnSpPr>
        <p:spPr>
          <a:xfrm>
            <a:off x="1978025" y="37338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6" name="Date Placeholder 3">
            <a:extLst>
              <a:ext uri="{FF2B5EF4-FFF2-40B4-BE49-F238E27FC236}">
                <a16:creationId xmlns:a16="http://schemas.microsoft.com/office/drawing/2014/main" id="{12F00A50-628C-506C-ED1A-F1D881C34FAB}"/>
              </a:ext>
            </a:extLst>
          </p:cNvPr>
          <p:cNvSpPr>
            <a:spLocks noGrp="1"/>
          </p:cNvSpPr>
          <p:nvPr>
            <p:ph type="dt" sz="half" idx="10"/>
          </p:nvPr>
        </p:nvSpPr>
        <p:spPr/>
        <p:txBody>
          <a:bodyPr/>
          <a:lstStyle>
            <a:lvl1pPr>
              <a:defRPr>
                <a:solidFill>
                  <a:schemeClr val="tx1"/>
                </a:solidFill>
              </a:defRPr>
            </a:lvl1pPr>
          </a:lstStyle>
          <a:p>
            <a:pPr>
              <a:defRPr/>
            </a:pPr>
            <a:fld id="{ACF59C08-0AC1-47E4-AD1C-1A7276E276CF}" type="datetimeFigureOut">
              <a:rPr lang="en-US"/>
              <a:pPr>
                <a:defRPr/>
              </a:pPr>
              <a:t>07/20/2025</a:t>
            </a:fld>
            <a:endParaRPr lang="en-US"/>
          </a:p>
        </p:txBody>
      </p:sp>
      <p:sp>
        <p:nvSpPr>
          <p:cNvPr id="7" name="Footer Placeholder 4">
            <a:extLst>
              <a:ext uri="{FF2B5EF4-FFF2-40B4-BE49-F238E27FC236}">
                <a16:creationId xmlns:a16="http://schemas.microsoft.com/office/drawing/2014/main" id="{62F052F5-B37C-534C-EB21-A7299DFC2B34}"/>
              </a:ext>
            </a:extLst>
          </p:cNvPr>
          <p:cNvSpPr>
            <a:spLocks noGrp="1"/>
          </p:cNvSpPr>
          <p:nvPr>
            <p:ph type="ftr" sz="quarter" idx="11"/>
          </p:nvPr>
        </p:nvSpPr>
        <p:spPr/>
        <p:txBody>
          <a:bodyPr/>
          <a:lstStyle>
            <a:lvl1pPr>
              <a:defRPr>
                <a:solidFill>
                  <a:schemeClr val="tx1"/>
                </a:solidFill>
              </a:defRPr>
            </a:lvl1pPr>
          </a:lstStyle>
          <a:p>
            <a:pPr>
              <a:defRPr/>
            </a:pPr>
            <a:endParaRPr lang="en-US"/>
          </a:p>
        </p:txBody>
      </p:sp>
      <p:sp>
        <p:nvSpPr>
          <p:cNvPr id="8" name="Slide Number Placeholder 5">
            <a:extLst>
              <a:ext uri="{FF2B5EF4-FFF2-40B4-BE49-F238E27FC236}">
                <a16:creationId xmlns:a16="http://schemas.microsoft.com/office/drawing/2014/main" id="{9AFD3DC7-11A0-0684-2B40-674BA55CA8AB}"/>
              </a:ext>
            </a:extLst>
          </p:cNvPr>
          <p:cNvSpPr>
            <a:spLocks noGrp="1"/>
          </p:cNvSpPr>
          <p:nvPr>
            <p:ph type="sldNum" sz="quarter" idx="12"/>
          </p:nvPr>
        </p:nvSpPr>
        <p:spPr/>
        <p:txBody>
          <a:bodyPr/>
          <a:lstStyle>
            <a:lvl1pPr>
              <a:defRPr/>
            </a:lvl1pPr>
          </a:lstStyle>
          <a:p>
            <a:pPr>
              <a:defRPr/>
            </a:pPr>
            <a:fld id="{3F73B38A-5058-459C-A7C0-EFB38B123358}" type="slidenum">
              <a:rPr lang="en-US" altLang="en-US"/>
              <a:pPr>
                <a:defRPr/>
              </a:pPr>
              <a:t>‹#›</a:t>
            </a:fld>
            <a:endParaRPr lang="en-US" altLang="en-US"/>
          </a:p>
        </p:txBody>
      </p:sp>
    </p:spTree>
    <p:extLst>
      <p:ext uri="{BB962C8B-B14F-4D97-AF65-F5344CB8AC3E}">
        <p14:creationId xmlns:p14="http://schemas.microsoft.com/office/powerpoint/2010/main" val="870388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8579A1B-0180-72C1-C46D-D4BCEFC1906C}"/>
              </a:ext>
            </a:extLst>
          </p:cNvPr>
          <p:cNvSpPr>
            <a:spLocks noGrp="1"/>
          </p:cNvSpPr>
          <p:nvPr>
            <p:ph type="dt" sz="half" idx="10"/>
          </p:nvPr>
        </p:nvSpPr>
        <p:spPr/>
        <p:txBody>
          <a:bodyPr/>
          <a:lstStyle>
            <a:lvl1pPr>
              <a:defRPr/>
            </a:lvl1pPr>
          </a:lstStyle>
          <a:p>
            <a:pPr>
              <a:defRPr/>
            </a:pPr>
            <a:fld id="{A9C75310-B21F-4777-A6AB-A417878BD5F0}" type="datetimeFigureOut">
              <a:rPr lang="en-US"/>
              <a:pPr>
                <a:defRPr/>
              </a:pPr>
              <a:t>07/20/2025</a:t>
            </a:fld>
            <a:endParaRPr lang="en-US"/>
          </a:p>
        </p:txBody>
      </p:sp>
      <p:sp>
        <p:nvSpPr>
          <p:cNvPr id="5" name="Footer Placeholder 4">
            <a:extLst>
              <a:ext uri="{FF2B5EF4-FFF2-40B4-BE49-F238E27FC236}">
                <a16:creationId xmlns:a16="http://schemas.microsoft.com/office/drawing/2014/main" id="{4F105AE8-84F7-A8ED-9267-51417E7FAA2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E27AC65-81B4-503E-4CEC-BF861ACF4928}"/>
              </a:ext>
            </a:extLst>
          </p:cNvPr>
          <p:cNvSpPr>
            <a:spLocks noGrp="1"/>
          </p:cNvSpPr>
          <p:nvPr>
            <p:ph type="sldNum" sz="quarter" idx="12"/>
          </p:nvPr>
        </p:nvSpPr>
        <p:spPr/>
        <p:txBody>
          <a:bodyPr/>
          <a:lstStyle>
            <a:lvl1pPr>
              <a:defRPr/>
            </a:lvl1pPr>
          </a:lstStyle>
          <a:p>
            <a:pPr>
              <a:defRPr/>
            </a:pPr>
            <a:fld id="{3F36662B-147A-4165-A1F5-2131CB7389C2}" type="slidenum">
              <a:rPr lang="en-US" altLang="en-US"/>
              <a:pPr>
                <a:defRPr/>
              </a:pPr>
              <a:t>‹#›</a:t>
            </a:fld>
            <a:endParaRPr lang="en-US" altLang="en-US"/>
          </a:p>
        </p:txBody>
      </p:sp>
    </p:spTree>
    <p:extLst>
      <p:ext uri="{BB962C8B-B14F-4D97-AF65-F5344CB8AC3E}">
        <p14:creationId xmlns:p14="http://schemas.microsoft.com/office/powerpoint/2010/main" val="3739199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820021-D551-B46E-D5D2-0A0C438AFD5D}"/>
              </a:ext>
            </a:extLst>
          </p:cNvPr>
          <p:cNvSpPr>
            <a:spLocks noGrp="1"/>
          </p:cNvSpPr>
          <p:nvPr>
            <p:ph type="dt" sz="half" idx="10"/>
          </p:nvPr>
        </p:nvSpPr>
        <p:spPr/>
        <p:txBody>
          <a:bodyPr/>
          <a:lstStyle>
            <a:lvl1pPr>
              <a:defRPr/>
            </a:lvl1pPr>
          </a:lstStyle>
          <a:p>
            <a:pPr>
              <a:defRPr/>
            </a:pPr>
            <a:fld id="{20049177-E332-4C4C-80EF-A80771E40B57}" type="datetimeFigureOut">
              <a:rPr lang="en-US"/>
              <a:pPr>
                <a:defRPr/>
              </a:pPr>
              <a:t>07/20/2025</a:t>
            </a:fld>
            <a:endParaRPr lang="en-US"/>
          </a:p>
        </p:txBody>
      </p:sp>
      <p:sp>
        <p:nvSpPr>
          <p:cNvPr id="5" name="Footer Placeholder 4">
            <a:extLst>
              <a:ext uri="{FF2B5EF4-FFF2-40B4-BE49-F238E27FC236}">
                <a16:creationId xmlns:a16="http://schemas.microsoft.com/office/drawing/2014/main" id="{8182BCFB-8115-AAE1-9A09-893ABF404FE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D0FC975-3E2F-A26D-AA8A-4AED3C4F23FB}"/>
              </a:ext>
            </a:extLst>
          </p:cNvPr>
          <p:cNvSpPr>
            <a:spLocks noGrp="1"/>
          </p:cNvSpPr>
          <p:nvPr>
            <p:ph type="sldNum" sz="quarter" idx="12"/>
          </p:nvPr>
        </p:nvSpPr>
        <p:spPr/>
        <p:txBody>
          <a:bodyPr/>
          <a:lstStyle>
            <a:lvl1pPr>
              <a:defRPr/>
            </a:lvl1pPr>
          </a:lstStyle>
          <a:p>
            <a:pPr>
              <a:defRPr/>
            </a:pPr>
            <a:fld id="{61F65D82-E3EA-45DF-B4CE-73A2AD3BDF3B}" type="slidenum">
              <a:rPr lang="en-US" altLang="en-US"/>
              <a:pPr>
                <a:defRPr/>
              </a:pPr>
              <a:t>‹#›</a:t>
            </a:fld>
            <a:endParaRPr lang="en-US" altLang="en-US"/>
          </a:p>
        </p:txBody>
      </p:sp>
    </p:spTree>
    <p:extLst>
      <p:ext uri="{BB962C8B-B14F-4D97-AF65-F5344CB8AC3E}">
        <p14:creationId xmlns:p14="http://schemas.microsoft.com/office/powerpoint/2010/main" val="165511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67E2846-BE3E-B97F-0FBC-39E58FE69634}"/>
              </a:ext>
            </a:extLst>
          </p:cNvPr>
          <p:cNvSpPr>
            <a:spLocks noGrp="1"/>
          </p:cNvSpPr>
          <p:nvPr>
            <p:ph type="dt" sz="half" idx="10"/>
          </p:nvPr>
        </p:nvSpPr>
        <p:spPr/>
        <p:txBody>
          <a:bodyPr/>
          <a:lstStyle>
            <a:lvl1pPr>
              <a:defRPr/>
            </a:lvl1pPr>
          </a:lstStyle>
          <a:p>
            <a:pPr>
              <a:defRPr/>
            </a:pPr>
            <a:fld id="{FB793D1D-A2DE-451B-B719-312D70C38157}" type="datetimeFigureOut">
              <a:rPr lang="en-US"/>
              <a:pPr>
                <a:defRPr/>
              </a:pPr>
              <a:t>07/20/2025</a:t>
            </a:fld>
            <a:endParaRPr lang="en-US"/>
          </a:p>
        </p:txBody>
      </p:sp>
      <p:sp>
        <p:nvSpPr>
          <p:cNvPr id="5" name="Footer Placeholder 4">
            <a:extLst>
              <a:ext uri="{FF2B5EF4-FFF2-40B4-BE49-F238E27FC236}">
                <a16:creationId xmlns:a16="http://schemas.microsoft.com/office/drawing/2014/main" id="{992A3919-67EF-B99D-39BE-7E224F4FAA9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83D6DD8-92C4-433B-A064-371227581C84}"/>
              </a:ext>
            </a:extLst>
          </p:cNvPr>
          <p:cNvSpPr>
            <a:spLocks noGrp="1"/>
          </p:cNvSpPr>
          <p:nvPr>
            <p:ph type="sldNum" sz="quarter" idx="12"/>
          </p:nvPr>
        </p:nvSpPr>
        <p:spPr/>
        <p:txBody>
          <a:bodyPr/>
          <a:lstStyle>
            <a:lvl1pPr>
              <a:defRPr/>
            </a:lvl1pPr>
          </a:lstStyle>
          <a:p>
            <a:pPr>
              <a:defRPr/>
            </a:pPr>
            <a:fld id="{3DFC38D1-3611-40FB-9B07-6A075E29BF61}" type="slidenum">
              <a:rPr lang="en-US" altLang="en-US"/>
              <a:pPr>
                <a:defRPr/>
              </a:pPr>
              <a:t>‹#›</a:t>
            </a:fld>
            <a:endParaRPr lang="en-US" altLang="en-US"/>
          </a:p>
        </p:txBody>
      </p:sp>
    </p:spTree>
    <p:extLst>
      <p:ext uri="{BB962C8B-B14F-4D97-AF65-F5344CB8AC3E}">
        <p14:creationId xmlns:p14="http://schemas.microsoft.com/office/powerpoint/2010/main" val="412106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509ED377-375A-0D0B-C6C5-14CA84596608}"/>
              </a:ext>
            </a:extLst>
          </p:cNvPr>
          <p:cNvCxnSpPr/>
          <p:nvPr/>
        </p:nvCxnSpPr>
        <p:spPr>
          <a:xfrm>
            <a:off x="1981200" y="4021138"/>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ormAutofit/>
          </a:bodyPr>
          <a:lstStyle>
            <a:lvl1pPr marL="0" indent="0" algn="ctr">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Date Placeholder 3">
            <a:extLst>
              <a:ext uri="{FF2B5EF4-FFF2-40B4-BE49-F238E27FC236}">
                <a16:creationId xmlns:a16="http://schemas.microsoft.com/office/drawing/2014/main" id="{69FCB1D2-41ED-A9A7-76C2-85F45925DB48}"/>
              </a:ext>
            </a:extLst>
          </p:cNvPr>
          <p:cNvSpPr>
            <a:spLocks noGrp="1"/>
          </p:cNvSpPr>
          <p:nvPr>
            <p:ph type="dt" sz="half" idx="10"/>
          </p:nvPr>
        </p:nvSpPr>
        <p:spPr/>
        <p:txBody>
          <a:bodyPr/>
          <a:lstStyle>
            <a:lvl1pPr>
              <a:defRPr/>
            </a:lvl1pPr>
          </a:lstStyle>
          <a:p>
            <a:pPr>
              <a:defRPr/>
            </a:pPr>
            <a:fld id="{4550CF2D-E165-4951-9935-A793212E90C7}" type="datetimeFigureOut">
              <a:rPr lang="en-US"/>
              <a:pPr>
                <a:defRPr/>
              </a:pPr>
              <a:t>07/20/2025</a:t>
            </a:fld>
            <a:endParaRPr lang="en-US"/>
          </a:p>
        </p:txBody>
      </p:sp>
      <p:sp>
        <p:nvSpPr>
          <p:cNvPr id="6" name="Footer Placeholder 4">
            <a:extLst>
              <a:ext uri="{FF2B5EF4-FFF2-40B4-BE49-F238E27FC236}">
                <a16:creationId xmlns:a16="http://schemas.microsoft.com/office/drawing/2014/main" id="{D168FF80-0211-D511-1215-F7595CE87839}"/>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711B37C7-5180-9632-E87C-BDD4F7EA7FA0}"/>
              </a:ext>
            </a:extLst>
          </p:cNvPr>
          <p:cNvSpPr>
            <a:spLocks noGrp="1"/>
          </p:cNvSpPr>
          <p:nvPr>
            <p:ph type="sldNum" sz="quarter" idx="12"/>
          </p:nvPr>
        </p:nvSpPr>
        <p:spPr/>
        <p:txBody>
          <a:bodyPr/>
          <a:lstStyle>
            <a:lvl1pPr>
              <a:defRPr/>
            </a:lvl1pPr>
          </a:lstStyle>
          <a:p>
            <a:pPr>
              <a:defRPr/>
            </a:pPr>
            <a:fld id="{FCEAF928-7C0F-4030-9B23-D66FAE178F49}" type="slidenum">
              <a:rPr lang="en-US" altLang="en-US"/>
              <a:pPr>
                <a:defRPr/>
              </a:pPr>
              <a:t>‹#›</a:t>
            </a:fld>
            <a:endParaRPr lang="en-US" altLang="en-US"/>
          </a:p>
        </p:txBody>
      </p:sp>
    </p:spTree>
    <p:extLst>
      <p:ext uri="{BB962C8B-B14F-4D97-AF65-F5344CB8AC3E}">
        <p14:creationId xmlns:p14="http://schemas.microsoft.com/office/powerpoint/2010/main" val="3078652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3">
            <a:extLst>
              <a:ext uri="{FF2B5EF4-FFF2-40B4-BE49-F238E27FC236}">
                <a16:creationId xmlns:a16="http://schemas.microsoft.com/office/drawing/2014/main" id="{2C88A6B1-C314-D558-7FF1-DA372860B418}"/>
              </a:ext>
            </a:extLst>
          </p:cNvPr>
          <p:cNvSpPr>
            <a:spLocks noGrp="1"/>
          </p:cNvSpPr>
          <p:nvPr>
            <p:ph type="dt" sz="half" idx="10"/>
          </p:nvPr>
        </p:nvSpPr>
        <p:spPr/>
        <p:txBody>
          <a:bodyPr/>
          <a:lstStyle>
            <a:lvl1pPr>
              <a:defRPr/>
            </a:lvl1pPr>
          </a:lstStyle>
          <a:p>
            <a:pPr>
              <a:defRPr/>
            </a:pPr>
            <a:fld id="{AF08FE4B-7AAE-4BB8-8103-18D59034B622}" type="datetimeFigureOut">
              <a:rPr lang="en-US"/>
              <a:pPr>
                <a:defRPr/>
              </a:pPr>
              <a:t>07/20/2025</a:t>
            </a:fld>
            <a:endParaRPr lang="en-US"/>
          </a:p>
        </p:txBody>
      </p:sp>
      <p:sp>
        <p:nvSpPr>
          <p:cNvPr id="5" name="Footer Placeholder 4">
            <a:extLst>
              <a:ext uri="{FF2B5EF4-FFF2-40B4-BE49-F238E27FC236}">
                <a16:creationId xmlns:a16="http://schemas.microsoft.com/office/drawing/2014/main" id="{5C4CCC73-5F7A-AA67-DE5B-A1D4ADF0E39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E53D6BF-453B-D536-DC89-DD93F4C7386D}"/>
              </a:ext>
            </a:extLst>
          </p:cNvPr>
          <p:cNvSpPr>
            <a:spLocks noGrp="1"/>
          </p:cNvSpPr>
          <p:nvPr>
            <p:ph type="sldNum" sz="quarter" idx="12"/>
          </p:nvPr>
        </p:nvSpPr>
        <p:spPr/>
        <p:txBody>
          <a:bodyPr/>
          <a:lstStyle>
            <a:lvl1pPr>
              <a:defRPr/>
            </a:lvl1pPr>
          </a:lstStyle>
          <a:p>
            <a:pPr>
              <a:defRPr/>
            </a:pPr>
            <a:fld id="{DDCEC32F-FFE5-4675-A201-EB639E4D4108}" type="slidenum">
              <a:rPr lang="en-US" altLang="en-US"/>
              <a:pPr>
                <a:defRPr/>
              </a:pPr>
              <a:t>‹#›</a:t>
            </a:fld>
            <a:endParaRPr lang="en-US" altLang="en-US"/>
          </a:p>
        </p:txBody>
      </p:sp>
    </p:spTree>
    <p:extLst>
      <p:ext uri="{BB962C8B-B14F-4D97-AF65-F5344CB8AC3E}">
        <p14:creationId xmlns:p14="http://schemas.microsoft.com/office/powerpoint/2010/main" val="3351839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3">
            <a:extLst>
              <a:ext uri="{FF2B5EF4-FFF2-40B4-BE49-F238E27FC236}">
                <a16:creationId xmlns:a16="http://schemas.microsoft.com/office/drawing/2014/main" id="{50BD6EA5-C21E-908E-E04B-7A0436D13A37}"/>
              </a:ext>
            </a:extLst>
          </p:cNvPr>
          <p:cNvSpPr>
            <a:spLocks noGrp="1"/>
          </p:cNvSpPr>
          <p:nvPr>
            <p:ph type="dt" sz="half" idx="10"/>
          </p:nvPr>
        </p:nvSpPr>
        <p:spPr/>
        <p:txBody>
          <a:bodyPr/>
          <a:lstStyle>
            <a:lvl1pPr>
              <a:defRPr/>
            </a:lvl1pPr>
          </a:lstStyle>
          <a:p>
            <a:pPr>
              <a:defRPr/>
            </a:pPr>
            <a:fld id="{C37BF520-3FA5-47E7-8B74-1196EA45E88C}" type="datetimeFigureOut">
              <a:rPr lang="en-US"/>
              <a:pPr>
                <a:defRPr/>
              </a:pPr>
              <a:t>07/20/2025</a:t>
            </a:fld>
            <a:endParaRPr lang="en-US"/>
          </a:p>
        </p:txBody>
      </p:sp>
      <p:sp>
        <p:nvSpPr>
          <p:cNvPr id="7" name="Footer Placeholder 4">
            <a:extLst>
              <a:ext uri="{FF2B5EF4-FFF2-40B4-BE49-F238E27FC236}">
                <a16:creationId xmlns:a16="http://schemas.microsoft.com/office/drawing/2014/main" id="{B07A39A7-16FC-3F52-75BB-E9D4EAB7436D}"/>
              </a:ext>
            </a:extLst>
          </p:cNvPr>
          <p:cNvSpPr>
            <a:spLocks noGrp="1"/>
          </p:cNvSpPr>
          <p:nvPr>
            <p:ph type="ftr" sz="quarter" idx="11"/>
          </p:nvPr>
        </p:nvSpPr>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AE0CEAA1-1AC4-55B2-79FA-805931A8F333}"/>
              </a:ext>
            </a:extLst>
          </p:cNvPr>
          <p:cNvSpPr>
            <a:spLocks noGrp="1"/>
          </p:cNvSpPr>
          <p:nvPr>
            <p:ph type="sldNum" sz="quarter" idx="12"/>
          </p:nvPr>
        </p:nvSpPr>
        <p:spPr/>
        <p:txBody>
          <a:bodyPr/>
          <a:lstStyle>
            <a:lvl1pPr>
              <a:defRPr/>
            </a:lvl1pPr>
          </a:lstStyle>
          <a:p>
            <a:pPr>
              <a:defRPr/>
            </a:pPr>
            <a:fld id="{2904589C-5C10-4638-8AD7-A508C33AE925}" type="slidenum">
              <a:rPr lang="en-US" altLang="en-US"/>
              <a:pPr>
                <a:defRPr/>
              </a:pPr>
              <a:t>‹#›</a:t>
            </a:fld>
            <a:endParaRPr lang="en-US" altLang="en-US"/>
          </a:p>
        </p:txBody>
      </p:sp>
    </p:spTree>
    <p:extLst>
      <p:ext uri="{BB962C8B-B14F-4D97-AF65-F5344CB8AC3E}">
        <p14:creationId xmlns:p14="http://schemas.microsoft.com/office/powerpoint/2010/main" val="2522995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4143E7B9-D56B-A646-9410-4B25B809B969}"/>
              </a:ext>
            </a:extLst>
          </p:cNvPr>
          <p:cNvSpPr>
            <a:spLocks noGrp="1"/>
          </p:cNvSpPr>
          <p:nvPr>
            <p:ph type="dt" sz="half" idx="10"/>
          </p:nvPr>
        </p:nvSpPr>
        <p:spPr/>
        <p:txBody>
          <a:bodyPr/>
          <a:lstStyle>
            <a:lvl1pPr>
              <a:defRPr/>
            </a:lvl1pPr>
          </a:lstStyle>
          <a:p>
            <a:pPr>
              <a:defRPr/>
            </a:pPr>
            <a:fld id="{2C30BA1D-6B71-4596-9094-8C738B5858DD}" type="datetimeFigureOut">
              <a:rPr lang="en-US"/>
              <a:pPr>
                <a:defRPr/>
              </a:pPr>
              <a:t>07/20/2025</a:t>
            </a:fld>
            <a:endParaRPr lang="en-US"/>
          </a:p>
        </p:txBody>
      </p:sp>
      <p:sp>
        <p:nvSpPr>
          <p:cNvPr id="4" name="Footer Placeholder 4">
            <a:extLst>
              <a:ext uri="{FF2B5EF4-FFF2-40B4-BE49-F238E27FC236}">
                <a16:creationId xmlns:a16="http://schemas.microsoft.com/office/drawing/2014/main" id="{5BAE6EDA-E219-0F2F-5A33-9DE22A9F899E}"/>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20DC7C72-A5FC-F4D2-095D-397AD657A911}"/>
              </a:ext>
            </a:extLst>
          </p:cNvPr>
          <p:cNvSpPr>
            <a:spLocks noGrp="1"/>
          </p:cNvSpPr>
          <p:nvPr>
            <p:ph type="sldNum" sz="quarter" idx="12"/>
          </p:nvPr>
        </p:nvSpPr>
        <p:spPr/>
        <p:txBody>
          <a:bodyPr/>
          <a:lstStyle>
            <a:lvl1pPr>
              <a:defRPr/>
            </a:lvl1pPr>
          </a:lstStyle>
          <a:p>
            <a:pPr>
              <a:defRPr/>
            </a:pPr>
            <a:fld id="{CC680F8D-D823-47AF-9EFE-5348EB952260}" type="slidenum">
              <a:rPr lang="en-US" altLang="en-US"/>
              <a:pPr>
                <a:defRPr/>
              </a:pPr>
              <a:t>‹#›</a:t>
            </a:fld>
            <a:endParaRPr lang="en-US" altLang="en-US"/>
          </a:p>
        </p:txBody>
      </p:sp>
    </p:spTree>
    <p:extLst>
      <p:ext uri="{BB962C8B-B14F-4D97-AF65-F5344CB8AC3E}">
        <p14:creationId xmlns:p14="http://schemas.microsoft.com/office/powerpoint/2010/main" val="733272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D1703DBF-E341-2827-8EF9-B41AA2EC5D3D}"/>
              </a:ext>
            </a:extLst>
          </p:cNvPr>
          <p:cNvSpPr>
            <a:spLocks noGrp="1"/>
          </p:cNvSpPr>
          <p:nvPr>
            <p:ph type="dt" sz="half" idx="10"/>
          </p:nvPr>
        </p:nvSpPr>
        <p:spPr/>
        <p:txBody>
          <a:bodyPr/>
          <a:lstStyle>
            <a:lvl1pPr>
              <a:defRPr/>
            </a:lvl1pPr>
          </a:lstStyle>
          <a:p>
            <a:pPr>
              <a:defRPr/>
            </a:pPr>
            <a:fld id="{D5EAA7F7-E926-4AA2-AC43-5B6CCCA6CB66}" type="datetimeFigureOut">
              <a:rPr lang="en-US"/>
              <a:pPr>
                <a:defRPr/>
              </a:pPr>
              <a:t>07/20/2025</a:t>
            </a:fld>
            <a:endParaRPr lang="en-US"/>
          </a:p>
        </p:txBody>
      </p:sp>
      <p:sp>
        <p:nvSpPr>
          <p:cNvPr id="3" name="Footer Placeholder 4">
            <a:extLst>
              <a:ext uri="{FF2B5EF4-FFF2-40B4-BE49-F238E27FC236}">
                <a16:creationId xmlns:a16="http://schemas.microsoft.com/office/drawing/2014/main" id="{DB757E0D-C2B5-84BD-2A5C-2387DE52AD72}"/>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AA8F8596-9262-62AE-2E07-9B11EFF8E223}"/>
              </a:ext>
            </a:extLst>
          </p:cNvPr>
          <p:cNvSpPr>
            <a:spLocks noGrp="1"/>
          </p:cNvSpPr>
          <p:nvPr>
            <p:ph type="sldNum" sz="quarter" idx="12"/>
          </p:nvPr>
        </p:nvSpPr>
        <p:spPr/>
        <p:txBody>
          <a:bodyPr/>
          <a:lstStyle>
            <a:lvl1pPr>
              <a:defRPr/>
            </a:lvl1pPr>
          </a:lstStyle>
          <a:p>
            <a:pPr>
              <a:defRPr/>
            </a:pPr>
            <a:fld id="{4540759A-F593-44DB-B2BF-7EF6E092A73E}" type="slidenum">
              <a:rPr lang="en-US" altLang="en-US"/>
              <a:pPr>
                <a:defRPr/>
              </a:pPr>
              <a:t>‹#›</a:t>
            </a:fld>
            <a:endParaRPr lang="en-US" altLang="en-US"/>
          </a:p>
        </p:txBody>
      </p:sp>
    </p:spTree>
    <p:extLst>
      <p:ext uri="{BB962C8B-B14F-4D97-AF65-F5344CB8AC3E}">
        <p14:creationId xmlns:p14="http://schemas.microsoft.com/office/powerpoint/2010/main" val="3308304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B8B47D51-9A16-F9F7-8E2F-A5DC1ADD8731}"/>
              </a:ext>
            </a:extLst>
          </p:cNvPr>
          <p:cNvSpPr>
            <a:spLocks noGrp="1"/>
          </p:cNvSpPr>
          <p:nvPr>
            <p:ph type="dt" sz="half" idx="10"/>
          </p:nvPr>
        </p:nvSpPr>
        <p:spPr/>
        <p:txBody>
          <a:bodyPr/>
          <a:lstStyle>
            <a:lvl1pPr>
              <a:defRPr/>
            </a:lvl1pPr>
          </a:lstStyle>
          <a:p>
            <a:pPr>
              <a:defRPr/>
            </a:pPr>
            <a:fld id="{DB814E70-DB7A-474B-96A2-6AABE05D33D2}" type="datetimeFigureOut">
              <a:rPr lang="en-US"/>
              <a:pPr>
                <a:defRPr/>
              </a:pPr>
              <a:t>07/20/2025</a:t>
            </a:fld>
            <a:endParaRPr lang="en-US"/>
          </a:p>
        </p:txBody>
      </p:sp>
      <p:sp>
        <p:nvSpPr>
          <p:cNvPr id="6" name="Footer Placeholder 4">
            <a:extLst>
              <a:ext uri="{FF2B5EF4-FFF2-40B4-BE49-F238E27FC236}">
                <a16:creationId xmlns:a16="http://schemas.microsoft.com/office/drawing/2014/main" id="{B4D8F14E-8D7F-FD97-6EC6-F0D9A0AAF736}"/>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9DFFF92C-FD11-CC8D-A2A9-6C10F716258C}"/>
              </a:ext>
            </a:extLst>
          </p:cNvPr>
          <p:cNvSpPr>
            <a:spLocks noGrp="1"/>
          </p:cNvSpPr>
          <p:nvPr>
            <p:ph type="sldNum" sz="quarter" idx="12"/>
          </p:nvPr>
        </p:nvSpPr>
        <p:spPr/>
        <p:txBody>
          <a:bodyPr/>
          <a:lstStyle>
            <a:lvl1pPr>
              <a:defRPr/>
            </a:lvl1pPr>
          </a:lstStyle>
          <a:p>
            <a:pPr>
              <a:defRPr/>
            </a:pPr>
            <a:fld id="{282901AE-3A38-42B3-B3FF-C676D1D00E86}" type="slidenum">
              <a:rPr lang="en-US" altLang="en-US"/>
              <a:pPr>
                <a:defRPr/>
              </a:pPr>
              <a:t>‹#›</a:t>
            </a:fld>
            <a:endParaRPr lang="en-US" altLang="en-US"/>
          </a:p>
        </p:txBody>
      </p:sp>
    </p:spTree>
    <p:extLst>
      <p:ext uri="{BB962C8B-B14F-4D97-AF65-F5344CB8AC3E}">
        <p14:creationId xmlns:p14="http://schemas.microsoft.com/office/powerpoint/2010/main" val="1819827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rtlCol="0">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7FB8A0C6-1AD7-1DE1-26CA-6E4F3F751437}"/>
              </a:ext>
            </a:extLst>
          </p:cNvPr>
          <p:cNvSpPr>
            <a:spLocks noGrp="1"/>
          </p:cNvSpPr>
          <p:nvPr>
            <p:ph type="dt" sz="half" idx="10"/>
          </p:nvPr>
        </p:nvSpPr>
        <p:spPr/>
        <p:txBody>
          <a:bodyPr/>
          <a:lstStyle>
            <a:lvl1pPr>
              <a:defRPr/>
            </a:lvl1pPr>
          </a:lstStyle>
          <a:p>
            <a:pPr>
              <a:defRPr/>
            </a:pPr>
            <a:fld id="{0ECF801F-17A8-4492-A028-245F6A801817}" type="datetimeFigureOut">
              <a:rPr lang="en-US"/>
              <a:pPr>
                <a:defRPr/>
              </a:pPr>
              <a:t>07/20/2025</a:t>
            </a:fld>
            <a:endParaRPr lang="en-US"/>
          </a:p>
        </p:txBody>
      </p:sp>
      <p:sp>
        <p:nvSpPr>
          <p:cNvPr id="6" name="Footer Placeholder 4">
            <a:extLst>
              <a:ext uri="{FF2B5EF4-FFF2-40B4-BE49-F238E27FC236}">
                <a16:creationId xmlns:a16="http://schemas.microsoft.com/office/drawing/2014/main" id="{6949396F-60AF-405B-A2D5-6DE6C5D1D734}"/>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074D48A-987F-DA15-B5A1-5A9E34EE01A5}"/>
              </a:ext>
            </a:extLst>
          </p:cNvPr>
          <p:cNvSpPr>
            <a:spLocks noGrp="1"/>
          </p:cNvSpPr>
          <p:nvPr>
            <p:ph type="sldNum" sz="quarter" idx="12"/>
          </p:nvPr>
        </p:nvSpPr>
        <p:spPr/>
        <p:txBody>
          <a:bodyPr/>
          <a:lstStyle>
            <a:lvl1pPr>
              <a:defRPr/>
            </a:lvl1pPr>
          </a:lstStyle>
          <a:p>
            <a:pPr>
              <a:defRPr/>
            </a:pPr>
            <a:fld id="{31AF0248-5E3D-430F-9C23-AF807C584C47}" type="slidenum">
              <a:rPr lang="en-US" altLang="en-US"/>
              <a:pPr>
                <a:defRPr/>
              </a:pPr>
              <a:t>‹#›</a:t>
            </a:fld>
            <a:endParaRPr lang="en-US" altLang="en-US"/>
          </a:p>
        </p:txBody>
      </p:sp>
    </p:spTree>
    <p:extLst>
      <p:ext uri="{BB962C8B-B14F-4D97-AF65-F5344CB8AC3E}">
        <p14:creationId xmlns:p14="http://schemas.microsoft.com/office/powerpoint/2010/main" val="3030312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CF69E89-EDBE-01FC-4EEB-8267AB9156EF}"/>
              </a:ext>
            </a:extLst>
          </p:cNvPr>
          <p:cNvSpPr>
            <a:spLocks noChangeAspect="1"/>
          </p:cNvSpPr>
          <p:nvPr/>
        </p:nvSpPr>
        <p:spPr>
          <a:xfrm>
            <a:off x="231775" y="244475"/>
            <a:ext cx="11723688" cy="637698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1027" name="Title Placeholder 1">
            <a:extLst>
              <a:ext uri="{FF2B5EF4-FFF2-40B4-BE49-F238E27FC236}">
                <a16:creationId xmlns:a16="http://schemas.microsoft.com/office/drawing/2014/main" id="{8269FD6B-8E98-4B22-AE3B-95FAB4AB5945}"/>
              </a:ext>
            </a:extLst>
          </p:cNvPr>
          <p:cNvSpPr>
            <a:spLocks noGrp="1"/>
          </p:cNvSpPr>
          <p:nvPr>
            <p:ph type="title"/>
          </p:nvPr>
        </p:nvSpPr>
        <p:spPr bwMode="auto">
          <a:xfrm>
            <a:off x="1143000" y="609600"/>
            <a:ext cx="9875838" cy="135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Text Placeholder 2">
            <a:extLst>
              <a:ext uri="{FF2B5EF4-FFF2-40B4-BE49-F238E27FC236}">
                <a16:creationId xmlns:a16="http://schemas.microsoft.com/office/drawing/2014/main" id="{2BD1E9CC-CC02-A896-FD40-3CADB1729A95}"/>
              </a:ext>
            </a:extLst>
          </p:cNvPr>
          <p:cNvSpPr>
            <a:spLocks noGrp="1"/>
          </p:cNvSpPr>
          <p:nvPr>
            <p:ph type="body" idx="1"/>
          </p:nvPr>
        </p:nvSpPr>
        <p:spPr bwMode="auto">
          <a:xfrm>
            <a:off x="1143000" y="2057400"/>
            <a:ext cx="9872663"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6CA733E8-356D-FE53-A068-AA3710C0EA8F}"/>
              </a:ext>
            </a:extLst>
          </p:cNvPr>
          <p:cNvSpPr>
            <a:spLocks noGrp="1"/>
          </p:cNvSpPr>
          <p:nvPr>
            <p:ph type="dt" sz="half" idx="2"/>
          </p:nvPr>
        </p:nvSpPr>
        <p:spPr>
          <a:xfrm>
            <a:off x="1143000" y="6224588"/>
            <a:ext cx="2328863"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solidFill>
                <a:latin typeface="+mn-lt"/>
              </a:defRPr>
            </a:lvl1pPr>
          </a:lstStyle>
          <a:p>
            <a:pPr>
              <a:defRPr/>
            </a:pPr>
            <a:fld id="{15705404-A210-4F06-B3E5-5C5972BB9E16}" type="datetimeFigureOut">
              <a:rPr lang="en-US"/>
              <a:pPr>
                <a:defRPr/>
              </a:pPr>
              <a:t>07/20/2025</a:t>
            </a:fld>
            <a:endParaRPr lang="en-US"/>
          </a:p>
        </p:txBody>
      </p:sp>
      <p:sp>
        <p:nvSpPr>
          <p:cNvPr id="5" name="Footer Placeholder 4">
            <a:extLst>
              <a:ext uri="{FF2B5EF4-FFF2-40B4-BE49-F238E27FC236}">
                <a16:creationId xmlns:a16="http://schemas.microsoft.com/office/drawing/2014/main" id="{59066121-DC34-D37B-AA4E-C6528749A973}"/>
              </a:ext>
            </a:extLst>
          </p:cNvPr>
          <p:cNvSpPr>
            <a:spLocks noGrp="1"/>
          </p:cNvSpPr>
          <p:nvPr>
            <p:ph type="ftr" sz="quarter" idx="3"/>
          </p:nvPr>
        </p:nvSpPr>
        <p:spPr>
          <a:xfrm>
            <a:off x="3949700" y="6224588"/>
            <a:ext cx="4716463"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68CD9E0A-ED64-D3EF-76BC-29B7FAAF8557}"/>
              </a:ext>
            </a:extLst>
          </p:cNvPr>
          <p:cNvSpPr>
            <a:spLocks noGrp="1"/>
          </p:cNvSpPr>
          <p:nvPr>
            <p:ph type="sldNum" sz="quarter" idx="4"/>
          </p:nvPr>
        </p:nvSpPr>
        <p:spPr>
          <a:xfrm>
            <a:off x="9329738" y="6224588"/>
            <a:ext cx="1706562"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lvl1pPr>
          </a:lstStyle>
          <a:p>
            <a:pPr>
              <a:defRPr/>
            </a:pPr>
            <a:fld id="{34FC6EB5-E30A-4192-A812-686E9C2E2B6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88" r:id="rId1"/>
    <p:sldLayoutId id="2147483779" r:id="rId2"/>
    <p:sldLayoutId id="214748378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Tw Cen MT" panose="020B0602020104020603" pitchFamily="34" charset="0"/>
        </a:defRPr>
      </a:lvl2pPr>
      <a:lvl3pPr algn="l" rtl="0" eaLnBrk="0" fontAlgn="base" hangingPunct="0">
        <a:lnSpc>
          <a:spcPct val="90000"/>
        </a:lnSpc>
        <a:spcBef>
          <a:spcPct val="0"/>
        </a:spcBef>
        <a:spcAft>
          <a:spcPct val="0"/>
        </a:spcAft>
        <a:defRPr sz="4400">
          <a:solidFill>
            <a:schemeClr val="tx1"/>
          </a:solidFill>
          <a:latin typeface="Tw Cen MT" panose="020B0602020104020603" pitchFamily="34" charset="0"/>
        </a:defRPr>
      </a:lvl3pPr>
      <a:lvl4pPr algn="l" rtl="0" eaLnBrk="0" fontAlgn="base" hangingPunct="0">
        <a:lnSpc>
          <a:spcPct val="90000"/>
        </a:lnSpc>
        <a:spcBef>
          <a:spcPct val="0"/>
        </a:spcBef>
        <a:spcAft>
          <a:spcPct val="0"/>
        </a:spcAft>
        <a:defRPr sz="4400">
          <a:solidFill>
            <a:schemeClr val="tx1"/>
          </a:solidFill>
          <a:latin typeface="Tw Cen MT" panose="020B0602020104020603" pitchFamily="34" charset="0"/>
        </a:defRPr>
      </a:lvl4pPr>
      <a:lvl5pPr algn="l" rtl="0" eaLnBrk="0" fontAlgn="base" hangingPunct="0">
        <a:lnSpc>
          <a:spcPct val="90000"/>
        </a:lnSpc>
        <a:spcBef>
          <a:spcPct val="0"/>
        </a:spcBef>
        <a:spcAft>
          <a:spcPct val="0"/>
        </a:spcAft>
        <a:defRPr sz="4400">
          <a:solidFill>
            <a:schemeClr val="tx1"/>
          </a:solidFill>
          <a:latin typeface="Tw Cen MT" panose="020B0602020104020603" pitchFamily="34" charset="0"/>
        </a:defRPr>
      </a:lvl5pPr>
      <a:lvl6pPr marL="457200" algn="l" rtl="0" fontAlgn="base">
        <a:lnSpc>
          <a:spcPct val="90000"/>
        </a:lnSpc>
        <a:spcBef>
          <a:spcPct val="0"/>
        </a:spcBef>
        <a:spcAft>
          <a:spcPct val="0"/>
        </a:spcAft>
        <a:defRPr sz="4400">
          <a:solidFill>
            <a:schemeClr val="tx1"/>
          </a:solidFill>
          <a:latin typeface="Tw Cen MT" panose="020B0602020104020603" pitchFamily="34" charset="0"/>
        </a:defRPr>
      </a:lvl6pPr>
      <a:lvl7pPr marL="914400" algn="l" rtl="0" fontAlgn="base">
        <a:lnSpc>
          <a:spcPct val="90000"/>
        </a:lnSpc>
        <a:spcBef>
          <a:spcPct val="0"/>
        </a:spcBef>
        <a:spcAft>
          <a:spcPct val="0"/>
        </a:spcAft>
        <a:defRPr sz="4400">
          <a:solidFill>
            <a:schemeClr val="tx1"/>
          </a:solidFill>
          <a:latin typeface="Tw Cen MT" panose="020B0602020104020603" pitchFamily="34" charset="0"/>
        </a:defRPr>
      </a:lvl7pPr>
      <a:lvl8pPr marL="1371600" algn="l" rtl="0" fontAlgn="base">
        <a:lnSpc>
          <a:spcPct val="90000"/>
        </a:lnSpc>
        <a:spcBef>
          <a:spcPct val="0"/>
        </a:spcBef>
        <a:spcAft>
          <a:spcPct val="0"/>
        </a:spcAft>
        <a:defRPr sz="4400">
          <a:solidFill>
            <a:schemeClr val="tx1"/>
          </a:solidFill>
          <a:latin typeface="Tw Cen MT" panose="020B0602020104020603" pitchFamily="34" charset="0"/>
        </a:defRPr>
      </a:lvl8pPr>
      <a:lvl9pPr marL="1828800" algn="l" rtl="0" fontAlgn="base">
        <a:lnSpc>
          <a:spcPct val="90000"/>
        </a:lnSpc>
        <a:spcBef>
          <a:spcPct val="0"/>
        </a:spcBef>
        <a:spcAft>
          <a:spcPct val="0"/>
        </a:spcAft>
        <a:defRPr sz="4400">
          <a:solidFill>
            <a:schemeClr val="tx1"/>
          </a:solidFill>
          <a:latin typeface="Tw Cen MT" panose="020B0602020104020603" pitchFamily="34" charset="0"/>
        </a:defRPr>
      </a:lvl9pPr>
    </p:titleStyle>
    <p:bodyStyle>
      <a:lvl1pPr marL="228600" indent="-182563" algn="l" rtl="0" eaLnBrk="0" fontAlgn="base" hangingPunct="0">
        <a:lnSpc>
          <a:spcPct val="90000"/>
        </a:lnSpc>
        <a:spcBef>
          <a:spcPts val="1400"/>
        </a:spcBef>
        <a:spcAft>
          <a:spcPct val="0"/>
        </a:spcAft>
        <a:buClr>
          <a:schemeClr val="tx1"/>
        </a:buClr>
        <a:buSzPct val="80000"/>
        <a:buFont typeface="Corbel" panose="020B0503020204020204" pitchFamily="34" charset="0"/>
        <a:buChar char="•"/>
        <a:defRPr sz="2200" kern="1200">
          <a:solidFill>
            <a:schemeClr val="tx1"/>
          </a:solidFill>
          <a:latin typeface="+mn-lt"/>
          <a:ea typeface="+mn-ea"/>
          <a:cs typeface="+mn-cs"/>
        </a:defRPr>
      </a:lvl1pPr>
      <a:lvl2pPr marL="45720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2000" kern="1200">
          <a:solidFill>
            <a:schemeClr val="tx1"/>
          </a:solidFill>
          <a:latin typeface="+mn-lt"/>
          <a:ea typeface="+mn-ea"/>
          <a:cs typeface="+mn-cs"/>
        </a:defRPr>
      </a:lvl2pPr>
      <a:lvl3pPr marL="73025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kern="1200">
          <a:solidFill>
            <a:schemeClr val="tx1"/>
          </a:solidFill>
          <a:latin typeface="+mn-lt"/>
          <a:ea typeface="+mn-ea"/>
          <a:cs typeface="+mn-cs"/>
        </a:defRPr>
      </a:lvl3pPr>
      <a:lvl4pPr marL="1004888"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4pPr>
      <a:lvl5pPr marL="1279525"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71584-B092-1741-822D-E8708E5DE787}"/>
              </a:ext>
            </a:extLst>
          </p:cNvPr>
          <p:cNvSpPr>
            <a:spLocks noGrp="1"/>
          </p:cNvSpPr>
          <p:nvPr>
            <p:ph type="ctrTitle"/>
          </p:nvPr>
        </p:nvSpPr>
        <p:spPr>
          <a:xfrm>
            <a:off x="660400" y="882650"/>
            <a:ext cx="10871200" cy="2925763"/>
          </a:xfrm>
        </p:spPr>
        <p:txBody>
          <a:bodyPr rtlCol="0"/>
          <a:lstStyle/>
          <a:p>
            <a:pPr eaLnBrk="1" fontAlgn="auto" hangingPunct="1">
              <a:spcAft>
                <a:spcPts val="0"/>
              </a:spcAft>
              <a:defRPr/>
            </a:pPr>
            <a:r>
              <a:rPr lang="en-US" sz="4400" dirty="0"/>
              <a:t>Introduction to classification</a:t>
            </a:r>
            <a:br>
              <a:rPr lang="en-US" sz="4400" dirty="0"/>
            </a:br>
            <a:r>
              <a:rPr lang="en-US" sz="4400" dirty="0"/>
              <a:t>k - Nearest </a:t>
            </a:r>
            <a:r>
              <a:rPr lang="en-US" sz="4400" dirty="0" err="1"/>
              <a:t>Neighbour</a:t>
            </a:r>
            <a:endParaRPr lang="en-US" sz="4400" dirty="0"/>
          </a:p>
        </p:txBody>
      </p:sp>
      <p:sp>
        <p:nvSpPr>
          <p:cNvPr id="5123" name="Subtitle 2">
            <a:extLst>
              <a:ext uri="{FF2B5EF4-FFF2-40B4-BE49-F238E27FC236}">
                <a16:creationId xmlns:a16="http://schemas.microsoft.com/office/drawing/2014/main" id="{E7E1A4B3-072C-7F2E-776B-7F20B89273CA}"/>
              </a:ext>
            </a:extLst>
          </p:cNvPr>
          <p:cNvSpPr>
            <a:spLocks noGrp="1"/>
          </p:cNvSpPr>
          <p:nvPr>
            <p:ph type="subTitle" idx="1"/>
          </p:nvPr>
        </p:nvSpPr>
        <p:spPr>
          <a:xfrm>
            <a:off x="1709738" y="3870325"/>
            <a:ext cx="8767762" cy="1387475"/>
          </a:xfrm>
        </p:spPr>
        <p:txBody>
          <a:bodyPr/>
          <a:lstStyle/>
          <a:p>
            <a:pPr eaLnBrk="1" hangingPunct="1"/>
            <a:r>
              <a:rPr lang="en-US" altLang="en-US"/>
              <a:t>Chapter 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B9228E06-96C0-9EAD-DFA7-A2CEA8ACCB82}"/>
              </a:ext>
            </a:extLst>
          </p:cNvPr>
          <p:cNvSpPr>
            <a:spLocks noGrp="1"/>
          </p:cNvSpPr>
          <p:nvPr>
            <p:ph type="title"/>
          </p:nvPr>
        </p:nvSpPr>
        <p:spPr/>
        <p:txBody>
          <a:bodyPr/>
          <a:lstStyle/>
          <a:p>
            <a:pPr eaLnBrk="1" hangingPunct="1"/>
            <a:r>
              <a:rPr lang="en-US" altLang="en-US"/>
              <a:t>KNN</a:t>
            </a:r>
          </a:p>
        </p:txBody>
      </p:sp>
      <p:sp>
        <p:nvSpPr>
          <p:cNvPr id="14339" name="Content Placeholder 2">
            <a:extLst>
              <a:ext uri="{FF2B5EF4-FFF2-40B4-BE49-F238E27FC236}">
                <a16:creationId xmlns:a16="http://schemas.microsoft.com/office/drawing/2014/main" id="{C1314254-8A95-5125-F3DF-44C823FC088F}"/>
              </a:ext>
            </a:extLst>
          </p:cNvPr>
          <p:cNvSpPr>
            <a:spLocks noGrp="1"/>
          </p:cNvSpPr>
          <p:nvPr>
            <p:ph idx="1"/>
          </p:nvPr>
        </p:nvSpPr>
        <p:spPr/>
        <p:txBody>
          <a:bodyPr/>
          <a:lstStyle/>
          <a:p>
            <a:pPr algn="just" eaLnBrk="1" hangingPunct="1"/>
            <a:r>
              <a:rPr lang="en-US" altLang="en-US"/>
              <a:t>We can represent two points in two dimensions (‘in two-dimensional space’ is the usual term) as (</a:t>
            </a:r>
            <a:r>
              <a:rPr lang="en-US" altLang="en-US" i="1"/>
              <a:t>a</a:t>
            </a:r>
            <a:r>
              <a:rPr lang="en-US" altLang="en-US"/>
              <a:t>1</a:t>
            </a:r>
            <a:r>
              <a:rPr lang="en-US" altLang="en-US" i="1"/>
              <a:t>, a</a:t>
            </a:r>
            <a:r>
              <a:rPr lang="en-US" altLang="en-US"/>
              <a:t>2) and (</a:t>
            </a:r>
            <a:r>
              <a:rPr lang="en-US" altLang="en-US" i="1"/>
              <a:t>b</a:t>
            </a:r>
            <a:r>
              <a:rPr lang="en-US" altLang="en-US"/>
              <a:t>1</a:t>
            </a:r>
            <a:r>
              <a:rPr lang="en-US" altLang="en-US" i="1"/>
              <a:t>, b</a:t>
            </a:r>
            <a:r>
              <a:rPr lang="en-US" altLang="en-US"/>
              <a:t>2)</a:t>
            </a:r>
          </a:p>
          <a:p>
            <a:pPr eaLnBrk="1" hangingPunct="1"/>
            <a:r>
              <a:rPr lang="en-US" altLang="en-US"/>
              <a:t>When there are three attributes we can represent the points by (</a:t>
            </a:r>
            <a:r>
              <a:rPr lang="en-US" altLang="en-US" i="1"/>
              <a:t>a</a:t>
            </a:r>
            <a:r>
              <a:rPr lang="en-US" altLang="en-US"/>
              <a:t>1</a:t>
            </a:r>
            <a:r>
              <a:rPr lang="en-US" altLang="en-US" i="1"/>
              <a:t>, a</a:t>
            </a:r>
            <a:r>
              <a:rPr lang="en-US" altLang="en-US"/>
              <a:t>2</a:t>
            </a:r>
            <a:r>
              <a:rPr lang="en-US" altLang="en-US" i="1"/>
              <a:t>, a</a:t>
            </a:r>
            <a:r>
              <a:rPr lang="en-US" altLang="en-US"/>
              <a:t>3) and (</a:t>
            </a:r>
            <a:r>
              <a:rPr lang="en-US" altLang="en-US" i="1"/>
              <a:t>b</a:t>
            </a:r>
            <a:r>
              <a:rPr lang="en-US" altLang="en-US"/>
              <a:t>1</a:t>
            </a:r>
            <a:r>
              <a:rPr lang="en-US" altLang="en-US" i="1"/>
              <a:t>, b</a:t>
            </a:r>
            <a:r>
              <a:rPr lang="en-US" altLang="en-US"/>
              <a:t>2</a:t>
            </a:r>
            <a:r>
              <a:rPr lang="en-US" altLang="en-US" i="1"/>
              <a:t>, b</a:t>
            </a:r>
            <a:r>
              <a:rPr lang="en-US" altLang="en-US"/>
              <a:t>3)</a:t>
            </a:r>
          </a:p>
          <a:p>
            <a:pPr eaLnBrk="1" hangingPunct="1"/>
            <a:r>
              <a:rPr lang="en-US" altLang="en-US"/>
              <a:t>When there are </a:t>
            </a:r>
            <a:r>
              <a:rPr lang="en-US" altLang="en-US" i="1"/>
              <a:t>n </a:t>
            </a:r>
            <a:r>
              <a:rPr lang="en-US" altLang="en-US"/>
              <a:t>attributes, we can represent the instances by the points (</a:t>
            </a:r>
            <a:r>
              <a:rPr lang="en-US" altLang="en-US" i="1"/>
              <a:t>a</a:t>
            </a:r>
            <a:r>
              <a:rPr lang="en-US" altLang="en-US"/>
              <a:t>1</a:t>
            </a:r>
            <a:r>
              <a:rPr lang="en-US" altLang="en-US" i="1"/>
              <a:t>, a</a:t>
            </a:r>
            <a:r>
              <a:rPr lang="en-US" altLang="en-US"/>
              <a:t>2</a:t>
            </a:r>
            <a:r>
              <a:rPr lang="en-US" altLang="en-US" i="1"/>
              <a:t>, . . . , an</a:t>
            </a:r>
            <a:r>
              <a:rPr lang="en-US" altLang="en-US"/>
              <a:t>) and (</a:t>
            </a:r>
            <a:r>
              <a:rPr lang="en-US" altLang="en-US" i="1"/>
              <a:t>b</a:t>
            </a:r>
            <a:r>
              <a:rPr lang="en-US" altLang="en-US"/>
              <a:t>1</a:t>
            </a:r>
            <a:r>
              <a:rPr lang="en-US" altLang="en-US" i="1"/>
              <a:t>, b</a:t>
            </a:r>
            <a:r>
              <a:rPr lang="en-US" altLang="en-US"/>
              <a:t>2</a:t>
            </a:r>
            <a:r>
              <a:rPr lang="en-US" altLang="en-US" i="1"/>
              <a:t>, . . . , bn</a:t>
            </a:r>
            <a:r>
              <a:rPr lang="en-US" altLang="en-US"/>
              <a:t>) in ‘</a:t>
            </a:r>
            <a:r>
              <a:rPr lang="en-US" altLang="en-US" i="1"/>
              <a:t>n</a:t>
            </a:r>
            <a:r>
              <a:rPr lang="en-US" altLang="en-US"/>
              <a:t>-dimensional space’</a:t>
            </a:r>
          </a:p>
          <a:p>
            <a:pPr algn="just" eaLnBrk="1" hangingPunct="1"/>
            <a:endParaRPr lang="en-US" altLang="en-US"/>
          </a:p>
          <a:p>
            <a:pPr algn="just" eaLnBrk="1" hangingPunct="1"/>
            <a:endParaRPr lang="en-US" altLang="en-US"/>
          </a:p>
          <a:p>
            <a:pPr algn="just" eaLnBrk="1" hangingPunct="1"/>
            <a:endParaRPr lang="en-US" altLang="en-US"/>
          </a:p>
          <a:p>
            <a:pPr algn="just" eaLnBrk="1" hangingPunct="1"/>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1651B7D4-DA6A-08B2-382E-6FD74F03EB64}"/>
              </a:ext>
            </a:extLst>
          </p:cNvPr>
          <p:cNvSpPr>
            <a:spLocks noGrp="1"/>
          </p:cNvSpPr>
          <p:nvPr>
            <p:ph type="title"/>
          </p:nvPr>
        </p:nvSpPr>
        <p:spPr/>
        <p:txBody>
          <a:bodyPr/>
          <a:lstStyle/>
          <a:p>
            <a:pPr eaLnBrk="1" hangingPunct="1"/>
            <a:r>
              <a:rPr lang="en-US" altLang="en-US"/>
              <a:t>Distance Measures</a:t>
            </a:r>
          </a:p>
        </p:txBody>
      </p:sp>
      <p:sp>
        <p:nvSpPr>
          <p:cNvPr id="7171" name="Content Placeholder 2">
            <a:extLst>
              <a:ext uri="{FF2B5EF4-FFF2-40B4-BE49-F238E27FC236}">
                <a16:creationId xmlns:a16="http://schemas.microsoft.com/office/drawing/2014/main" id="{085B397C-13DF-A61D-D83C-ED7A4E845E2D}"/>
              </a:ext>
            </a:extLst>
          </p:cNvPr>
          <p:cNvSpPr>
            <a:spLocks noGrp="1"/>
          </p:cNvSpPr>
          <p:nvPr>
            <p:ph idx="1"/>
          </p:nvPr>
        </p:nvSpPr>
        <p:spPr/>
        <p:txBody>
          <a:bodyPr/>
          <a:lstStyle/>
          <a:p>
            <a:pPr algn="just" eaLnBrk="1" hangingPunct="1">
              <a:defRPr/>
            </a:pPr>
            <a:r>
              <a:rPr lang="en-US" dirty="0"/>
              <a:t>There are many possible ways of measuring the distance between two instances with </a:t>
            </a:r>
            <a:r>
              <a:rPr lang="en-US" i="1" dirty="0"/>
              <a:t>n </a:t>
            </a:r>
            <a:r>
              <a:rPr lang="en-US" dirty="0"/>
              <a:t>attribute values, or equivalently between two points in </a:t>
            </a:r>
            <a:r>
              <a:rPr lang="en-US" i="1" dirty="0"/>
              <a:t>n</a:t>
            </a:r>
            <a:r>
              <a:rPr lang="en-US" dirty="0"/>
              <a:t>-dimensional space.</a:t>
            </a:r>
          </a:p>
          <a:p>
            <a:pPr algn="just" eaLnBrk="1" hangingPunct="1">
              <a:defRPr/>
            </a:pPr>
            <a:r>
              <a:rPr lang="en-US" dirty="0"/>
              <a:t>But here distance measurement usually imposes three requirements (let, </a:t>
            </a:r>
            <a:r>
              <a:rPr lang="en-US" b="1" dirty="0" err="1"/>
              <a:t>dist</a:t>
            </a:r>
            <a:r>
              <a:rPr lang="en-US" dirty="0"/>
              <a:t>(</a:t>
            </a:r>
            <a:r>
              <a:rPr lang="en-US" i="1" dirty="0"/>
              <a:t>X, Y</a:t>
            </a:r>
            <a:r>
              <a:rPr lang="en-US" dirty="0"/>
              <a:t>) denotes the distance between two points </a:t>
            </a:r>
            <a:r>
              <a:rPr lang="en-US" i="1" dirty="0"/>
              <a:t>X </a:t>
            </a:r>
            <a:r>
              <a:rPr lang="en-US" dirty="0"/>
              <a:t>and </a:t>
            </a:r>
            <a:r>
              <a:rPr lang="en-US" i="1" dirty="0"/>
              <a:t>Y</a:t>
            </a:r>
            <a:r>
              <a:rPr lang="en-US" dirty="0"/>
              <a:t>)</a:t>
            </a:r>
          </a:p>
          <a:p>
            <a:pPr lvl="1" algn="just" eaLnBrk="1" hangingPunct="1">
              <a:defRPr/>
            </a:pPr>
            <a:r>
              <a:rPr lang="en-US" dirty="0"/>
              <a:t>The distance of any point </a:t>
            </a:r>
            <a:r>
              <a:rPr lang="en-US" i="1" dirty="0"/>
              <a:t>A </a:t>
            </a:r>
            <a:r>
              <a:rPr lang="en-US" dirty="0"/>
              <a:t>from itself is zero, i.e. </a:t>
            </a:r>
            <a:r>
              <a:rPr lang="en-US" b="1" dirty="0" err="1">
                <a:solidFill>
                  <a:srgbClr val="7030A0"/>
                </a:solidFill>
              </a:rPr>
              <a:t>dist</a:t>
            </a:r>
            <a:r>
              <a:rPr lang="en-US" dirty="0">
                <a:solidFill>
                  <a:srgbClr val="7030A0"/>
                </a:solidFill>
              </a:rPr>
              <a:t>(</a:t>
            </a:r>
            <a:r>
              <a:rPr lang="en-US" i="1" dirty="0">
                <a:solidFill>
                  <a:srgbClr val="7030A0"/>
                </a:solidFill>
              </a:rPr>
              <a:t>A, A</a:t>
            </a:r>
            <a:r>
              <a:rPr lang="en-US" dirty="0">
                <a:solidFill>
                  <a:srgbClr val="7030A0"/>
                </a:solidFill>
              </a:rPr>
              <a:t>) = 0</a:t>
            </a:r>
            <a:endParaRPr lang="en-US" dirty="0"/>
          </a:p>
          <a:p>
            <a:pPr lvl="1" algn="just" eaLnBrk="1" hangingPunct="1">
              <a:defRPr/>
            </a:pPr>
            <a:r>
              <a:rPr lang="en-US" dirty="0"/>
              <a:t>The distance from </a:t>
            </a:r>
            <a:r>
              <a:rPr lang="en-US" i="1" dirty="0"/>
              <a:t>A </a:t>
            </a:r>
            <a:r>
              <a:rPr lang="en-US" dirty="0"/>
              <a:t>to </a:t>
            </a:r>
            <a:r>
              <a:rPr lang="en-US" i="1" dirty="0"/>
              <a:t>B </a:t>
            </a:r>
            <a:r>
              <a:rPr lang="en-US" dirty="0"/>
              <a:t>is the same as the distance from </a:t>
            </a:r>
            <a:r>
              <a:rPr lang="en-US" i="1" dirty="0"/>
              <a:t>B </a:t>
            </a:r>
            <a:r>
              <a:rPr lang="en-US" dirty="0"/>
              <a:t>to </a:t>
            </a:r>
            <a:r>
              <a:rPr lang="en-US" i="1" dirty="0"/>
              <a:t>A</a:t>
            </a:r>
            <a:r>
              <a:rPr lang="en-US" dirty="0"/>
              <a:t>, i.e. </a:t>
            </a:r>
          </a:p>
          <a:p>
            <a:pPr marL="274637" lvl="1" indent="0" algn="ctr" eaLnBrk="1" hangingPunct="1">
              <a:buFont typeface="Corbel" panose="020B0503020204020204" pitchFamily="34" charset="0"/>
              <a:buNone/>
              <a:defRPr/>
            </a:pPr>
            <a:r>
              <a:rPr lang="en-US" b="1" dirty="0" err="1">
                <a:solidFill>
                  <a:srgbClr val="7030A0"/>
                </a:solidFill>
              </a:rPr>
              <a:t>dist</a:t>
            </a:r>
            <a:r>
              <a:rPr lang="en-US" dirty="0">
                <a:solidFill>
                  <a:srgbClr val="7030A0"/>
                </a:solidFill>
              </a:rPr>
              <a:t>(</a:t>
            </a:r>
            <a:r>
              <a:rPr lang="en-US" i="1" dirty="0">
                <a:solidFill>
                  <a:srgbClr val="7030A0"/>
                </a:solidFill>
              </a:rPr>
              <a:t>A, B</a:t>
            </a:r>
            <a:r>
              <a:rPr lang="en-US" dirty="0">
                <a:solidFill>
                  <a:srgbClr val="7030A0"/>
                </a:solidFill>
              </a:rPr>
              <a:t>) = </a:t>
            </a:r>
            <a:r>
              <a:rPr lang="en-US" b="1" dirty="0" err="1">
                <a:solidFill>
                  <a:srgbClr val="7030A0"/>
                </a:solidFill>
              </a:rPr>
              <a:t>dist</a:t>
            </a:r>
            <a:r>
              <a:rPr lang="en-US" dirty="0">
                <a:solidFill>
                  <a:srgbClr val="7030A0"/>
                </a:solidFill>
              </a:rPr>
              <a:t>(</a:t>
            </a:r>
            <a:r>
              <a:rPr lang="en-US" i="1" dirty="0">
                <a:solidFill>
                  <a:srgbClr val="7030A0"/>
                </a:solidFill>
              </a:rPr>
              <a:t>B, A</a:t>
            </a:r>
            <a:r>
              <a:rPr lang="en-US" dirty="0">
                <a:solidFill>
                  <a:srgbClr val="7030A0"/>
                </a:solidFill>
              </a:rPr>
              <a:t>)</a:t>
            </a:r>
            <a:r>
              <a:rPr lang="en-US" dirty="0"/>
              <a:t> (the </a:t>
            </a:r>
            <a:r>
              <a:rPr lang="en-US" i="1" dirty="0"/>
              <a:t>symmetry condition</a:t>
            </a:r>
            <a:r>
              <a:rPr lang="en-US" dirty="0"/>
              <a:t>)</a:t>
            </a:r>
          </a:p>
          <a:p>
            <a:pPr lvl="1" algn="just" eaLnBrk="1" hangingPunct="1">
              <a:defRPr/>
            </a:pPr>
            <a:r>
              <a:rPr lang="en-US" dirty="0"/>
              <a:t>The third condition is called the </a:t>
            </a:r>
            <a:r>
              <a:rPr lang="en-US" i="1" dirty="0"/>
              <a:t>triangle inequality </a:t>
            </a:r>
            <a:r>
              <a:rPr lang="en-US" dirty="0"/>
              <a:t>(Figure 2.7). It corresponds to the intuitive idea that ‘the shortest distance between any two points is a straight line’. The condition says that for any points </a:t>
            </a:r>
            <a:r>
              <a:rPr lang="en-US" i="1" dirty="0"/>
              <a:t>A</a:t>
            </a:r>
            <a:r>
              <a:rPr lang="en-US" dirty="0"/>
              <a:t>, </a:t>
            </a:r>
            <a:r>
              <a:rPr lang="en-US" i="1" dirty="0"/>
              <a:t>B </a:t>
            </a:r>
            <a:r>
              <a:rPr lang="en-US" dirty="0"/>
              <a:t>and </a:t>
            </a:r>
            <a:r>
              <a:rPr lang="en-US" i="1" dirty="0"/>
              <a:t>Z</a:t>
            </a:r>
            <a:r>
              <a:rPr lang="en-US" dirty="0"/>
              <a:t>: </a:t>
            </a:r>
          </a:p>
          <a:p>
            <a:pPr marL="274637" lvl="1" indent="0" algn="ctr" eaLnBrk="1" hangingPunct="1">
              <a:buFont typeface="Corbel" panose="020B0503020204020204" pitchFamily="34" charset="0"/>
              <a:buNone/>
              <a:defRPr/>
            </a:pPr>
            <a:r>
              <a:rPr lang="en-US" b="1" dirty="0" err="1">
                <a:solidFill>
                  <a:srgbClr val="7030A0"/>
                </a:solidFill>
              </a:rPr>
              <a:t>dist</a:t>
            </a:r>
            <a:r>
              <a:rPr lang="en-US" dirty="0">
                <a:solidFill>
                  <a:srgbClr val="7030A0"/>
                </a:solidFill>
              </a:rPr>
              <a:t>(</a:t>
            </a:r>
            <a:r>
              <a:rPr lang="en-US" i="1" dirty="0">
                <a:solidFill>
                  <a:srgbClr val="7030A0"/>
                </a:solidFill>
              </a:rPr>
              <a:t>A, B</a:t>
            </a:r>
            <a:r>
              <a:rPr lang="en-US" dirty="0">
                <a:solidFill>
                  <a:srgbClr val="7030A0"/>
                </a:solidFill>
              </a:rPr>
              <a:t>) </a:t>
            </a:r>
            <a:r>
              <a:rPr lang="en-US" i="1" dirty="0">
                <a:solidFill>
                  <a:srgbClr val="7030A0"/>
                </a:solidFill>
              </a:rPr>
              <a:t>≤ </a:t>
            </a:r>
            <a:r>
              <a:rPr lang="en-US" b="1" dirty="0" err="1">
                <a:solidFill>
                  <a:srgbClr val="7030A0"/>
                </a:solidFill>
              </a:rPr>
              <a:t>dist</a:t>
            </a:r>
            <a:r>
              <a:rPr lang="en-US" dirty="0">
                <a:solidFill>
                  <a:srgbClr val="7030A0"/>
                </a:solidFill>
              </a:rPr>
              <a:t>(</a:t>
            </a:r>
            <a:r>
              <a:rPr lang="en-US" i="1" dirty="0">
                <a:solidFill>
                  <a:srgbClr val="7030A0"/>
                </a:solidFill>
              </a:rPr>
              <a:t>A, Z</a:t>
            </a:r>
            <a:r>
              <a:rPr lang="en-US" dirty="0">
                <a:solidFill>
                  <a:srgbClr val="7030A0"/>
                </a:solidFill>
              </a:rPr>
              <a:t>) + </a:t>
            </a:r>
            <a:r>
              <a:rPr lang="en-US" b="1" dirty="0" err="1">
                <a:solidFill>
                  <a:srgbClr val="7030A0"/>
                </a:solidFill>
              </a:rPr>
              <a:t>dist</a:t>
            </a:r>
            <a:r>
              <a:rPr lang="en-US" dirty="0">
                <a:solidFill>
                  <a:srgbClr val="7030A0"/>
                </a:solidFill>
              </a:rPr>
              <a:t>(</a:t>
            </a:r>
            <a:r>
              <a:rPr lang="en-US" i="1" dirty="0">
                <a:solidFill>
                  <a:srgbClr val="7030A0"/>
                </a:solidFill>
              </a:rPr>
              <a:t>Z, B</a:t>
            </a:r>
            <a:r>
              <a:rPr lang="en-US" dirty="0">
                <a:solidFill>
                  <a:srgbClr val="7030A0"/>
                </a:solidFill>
              </a:rPr>
              <a:t>)</a:t>
            </a:r>
            <a:endParaRPr lang="en-US" dirty="0"/>
          </a:p>
          <a:p>
            <a:pPr lvl="1" algn="just" eaLnBrk="1" hangingPunct="1">
              <a:defRPr/>
            </a:pPr>
            <a:endParaRPr lang="en-US" dirty="0"/>
          </a:p>
          <a:p>
            <a:pPr algn="just" eaLnBrk="1" hangingPunct="1">
              <a:defRPr/>
            </a:pPr>
            <a:endParaRPr lang="en-US" dirty="0"/>
          </a:p>
          <a:p>
            <a:pPr algn="just" eaLnBrk="1" hangingPunct="1">
              <a:defRPr/>
            </a:pPr>
            <a:endParaRPr lang="en-US" dirty="0"/>
          </a:p>
          <a:p>
            <a:pPr algn="just" eaLnBrk="1" hangingPunct="1">
              <a:defRPr/>
            </a:pPr>
            <a:endParaRPr lang="en-US" dirty="0"/>
          </a:p>
          <a:p>
            <a:pPr algn="just" eaLnBrk="1" hangingPunct="1">
              <a:defRPr/>
            </a:pPr>
            <a:endParaRPr lang="en-US"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4C9FAFCE-F396-1F56-891C-2EEC4713118C}"/>
              </a:ext>
            </a:extLst>
          </p:cNvPr>
          <p:cNvSpPr>
            <a:spLocks noGrp="1"/>
          </p:cNvSpPr>
          <p:nvPr>
            <p:ph type="title"/>
          </p:nvPr>
        </p:nvSpPr>
        <p:spPr/>
        <p:txBody>
          <a:bodyPr/>
          <a:lstStyle/>
          <a:p>
            <a:pPr eaLnBrk="1" hangingPunct="1"/>
            <a:r>
              <a:rPr lang="en-US" altLang="en-US"/>
              <a:t>Distance Measures</a:t>
            </a:r>
          </a:p>
        </p:txBody>
      </p:sp>
      <p:sp>
        <p:nvSpPr>
          <p:cNvPr id="16387" name="Content Placeholder 2">
            <a:extLst>
              <a:ext uri="{FF2B5EF4-FFF2-40B4-BE49-F238E27FC236}">
                <a16:creationId xmlns:a16="http://schemas.microsoft.com/office/drawing/2014/main" id="{5BF981A3-1778-6AB3-FAD6-0010AFD84E94}"/>
              </a:ext>
            </a:extLst>
          </p:cNvPr>
          <p:cNvSpPr>
            <a:spLocks noGrp="1"/>
          </p:cNvSpPr>
          <p:nvPr>
            <p:ph idx="1"/>
          </p:nvPr>
        </p:nvSpPr>
        <p:spPr/>
        <p:txBody>
          <a:bodyPr/>
          <a:lstStyle/>
          <a:p>
            <a:pPr eaLnBrk="1" hangingPunct="1"/>
            <a:r>
              <a:rPr lang="en-US" altLang="en-US"/>
              <a:t>There are many possible distance measures </a:t>
            </a:r>
          </a:p>
          <a:p>
            <a:pPr lvl="1" eaLnBrk="1" hangingPunct="1"/>
            <a:r>
              <a:rPr lang="en-US" altLang="en-US"/>
              <a:t>Euclidean Distance</a:t>
            </a:r>
          </a:p>
          <a:p>
            <a:pPr lvl="1" eaLnBrk="1" hangingPunct="1"/>
            <a:endParaRPr lang="en-US" altLang="en-US"/>
          </a:p>
          <a:p>
            <a:pPr lvl="1" eaLnBrk="1" hangingPunct="1"/>
            <a:endParaRPr lang="en-US" altLang="en-US"/>
          </a:p>
          <a:p>
            <a:pPr lvl="1" eaLnBrk="1" hangingPunct="1"/>
            <a:r>
              <a:rPr lang="en-US" altLang="en-US"/>
              <a:t>Manhattan Distance or City Block Distance </a:t>
            </a:r>
          </a:p>
          <a:p>
            <a:pPr eaLnBrk="1" hangingPunct="1"/>
            <a:endParaRPr lang="en-US" altLang="en-US"/>
          </a:p>
          <a:p>
            <a:pPr lvl="1" algn="just" eaLnBrk="1" hangingPunct="1"/>
            <a:endParaRPr lang="en-US" altLang="en-US"/>
          </a:p>
          <a:p>
            <a:pPr algn="just" eaLnBrk="1" hangingPunct="1"/>
            <a:r>
              <a:rPr lang="en-US" altLang="en-US"/>
              <a:t>Hamming Distance …</a:t>
            </a:r>
          </a:p>
          <a:p>
            <a:pPr algn="just" eaLnBrk="1" hangingPunct="1"/>
            <a:endParaRPr lang="en-US" altLang="en-US"/>
          </a:p>
          <a:p>
            <a:pPr algn="just" eaLnBrk="1" hangingPunct="1"/>
            <a:endParaRPr lang="en-US" altLang="en-US"/>
          </a:p>
          <a:p>
            <a:pPr algn="just" eaLnBrk="1" hangingPunct="1"/>
            <a:endParaRPr lang="en-US" altLang="en-US"/>
          </a:p>
        </p:txBody>
      </p:sp>
      <p:pic>
        <p:nvPicPr>
          <p:cNvPr id="16388" name="Picture 4">
            <a:extLst>
              <a:ext uri="{FF2B5EF4-FFF2-40B4-BE49-F238E27FC236}">
                <a16:creationId xmlns:a16="http://schemas.microsoft.com/office/drawing/2014/main" id="{D27A2047-22E8-0CB5-60EB-3334A570E2F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37038" y="2433638"/>
            <a:ext cx="1676400" cy="84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9" name="Picture 2">
            <a:extLst>
              <a:ext uri="{FF2B5EF4-FFF2-40B4-BE49-F238E27FC236}">
                <a16:creationId xmlns:a16="http://schemas.microsoft.com/office/drawing/2014/main" id="{DD4E08B6-8242-CF6A-D56B-AF114B5D617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37038" y="3840163"/>
            <a:ext cx="1493837" cy="84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0" name="Picture 3">
            <a:extLst>
              <a:ext uri="{FF2B5EF4-FFF2-40B4-BE49-F238E27FC236}">
                <a16:creationId xmlns:a16="http://schemas.microsoft.com/office/drawing/2014/main" id="{A29297C5-31AE-FA26-F43F-C8FA5081015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237038" y="4967288"/>
            <a:ext cx="1879600" cy="163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2DFAC098-5F52-2009-AAAD-F4A73C7F6233}"/>
              </a:ext>
            </a:extLst>
          </p:cNvPr>
          <p:cNvSpPr>
            <a:spLocks noGrp="1"/>
          </p:cNvSpPr>
          <p:nvPr>
            <p:ph type="title"/>
          </p:nvPr>
        </p:nvSpPr>
        <p:spPr/>
        <p:txBody>
          <a:bodyPr/>
          <a:lstStyle/>
          <a:p>
            <a:pPr eaLnBrk="1" hangingPunct="1"/>
            <a:r>
              <a:rPr lang="en-US" altLang="en-US"/>
              <a:t>Distance Measures: Euclidean Distance</a:t>
            </a:r>
          </a:p>
        </p:txBody>
      </p:sp>
      <p:sp>
        <p:nvSpPr>
          <p:cNvPr id="17411" name="Content Placeholder 2">
            <a:extLst>
              <a:ext uri="{FF2B5EF4-FFF2-40B4-BE49-F238E27FC236}">
                <a16:creationId xmlns:a16="http://schemas.microsoft.com/office/drawing/2014/main" id="{94E9AEF9-AEC6-C5E9-585C-62442CF195F6}"/>
              </a:ext>
            </a:extLst>
          </p:cNvPr>
          <p:cNvSpPr>
            <a:spLocks noGrp="1"/>
          </p:cNvSpPr>
          <p:nvPr>
            <p:ph idx="1"/>
          </p:nvPr>
        </p:nvSpPr>
        <p:spPr/>
        <p:txBody>
          <a:bodyPr/>
          <a:lstStyle/>
          <a:p>
            <a:pPr algn="just" eaLnBrk="1" hangingPunct="1"/>
            <a:r>
              <a:rPr lang="en-US" altLang="en-US"/>
              <a:t>If we denote an instance in the training set by </a:t>
            </a:r>
            <a:r>
              <a:rPr lang="en-US" altLang="en-US" i="1"/>
              <a:t>(a1, a2) </a:t>
            </a:r>
            <a:r>
              <a:rPr lang="en-US" altLang="en-US"/>
              <a:t>and the unseen instance by </a:t>
            </a:r>
            <a:r>
              <a:rPr lang="en-US" altLang="en-US" i="1"/>
              <a:t>(b1, b2) </a:t>
            </a:r>
            <a:r>
              <a:rPr lang="en-US" altLang="en-US"/>
              <a:t>the length of the straight line joining the points is</a:t>
            </a:r>
          </a:p>
          <a:p>
            <a:pPr algn="just" eaLnBrk="1" hangingPunct="1"/>
            <a:endParaRPr lang="en-US" altLang="en-US"/>
          </a:p>
          <a:p>
            <a:pPr algn="just" eaLnBrk="1" hangingPunct="1"/>
            <a:r>
              <a:rPr lang="en-US" altLang="en-US"/>
              <a:t>If there are two points </a:t>
            </a:r>
            <a:r>
              <a:rPr lang="en-US" altLang="en-US" i="1"/>
              <a:t>(a1, a2, a3) </a:t>
            </a:r>
            <a:r>
              <a:rPr lang="en-US" altLang="en-US"/>
              <a:t>and </a:t>
            </a:r>
            <a:r>
              <a:rPr lang="en-US" altLang="en-US" i="1"/>
              <a:t>(b1, b2, b3) </a:t>
            </a:r>
            <a:r>
              <a:rPr lang="en-US" altLang="en-US"/>
              <a:t>in a three-dimensional space the corresponding formula is</a:t>
            </a:r>
          </a:p>
          <a:p>
            <a:pPr algn="just" eaLnBrk="1" hangingPunct="1"/>
            <a:endParaRPr lang="en-US" altLang="en-US"/>
          </a:p>
          <a:p>
            <a:pPr algn="just" eaLnBrk="1" hangingPunct="1"/>
            <a:r>
              <a:rPr lang="en-US" altLang="en-US"/>
              <a:t>The formula for Euclidean distance between points </a:t>
            </a:r>
            <a:r>
              <a:rPr lang="en-US" altLang="en-US" i="1"/>
              <a:t>(a1, a2, . . . , an) </a:t>
            </a:r>
            <a:r>
              <a:rPr lang="en-US" altLang="en-US"/>
              <a:t>and </a:t>
            </a:r>
            <a:r>
              <a:rPr lang="en-US" altLang="en-US" i="1"/>
              <a:t>(b1, b2, . . . , bn)</a:t>
            </a:r>
            <a:r>
              <a:rPr lang="en-US" altLang="en-US"/>
              <a:t> in n-dimensional space is a generalisation of these two results. The </a:t>
            </a:r>
            <a:r>
              <a:rPr lang="en-US" altLang="en-US">
                <a:solidFill>
                  <a:srgbClr val="0070C0"/>
                </a:solidFill>
              </a:rPr>
              <a:t>Euclidean distance </a:t>
            </a:r>
            <a:r>
              <a:rPr lang="en-US" altLang="en-US"/>
              <a:t>is given by the formula</a:t>
            </a:r>
          </a:p>
          <a:p>
            <a:pPr algn="just" eaLnBrk="1" hangingPunct="1"/>
            <a:endParaRPr lang="en-US" altLang="en-US"/>
          </a:p>
        </p:txBody>
      </p:sp>
      <p:pic>
        <p:nvPicPr>
          <p:cNvPr id="17412" name="Picture 1">
            <a:extLst>
              <a:ext uri="{FF2B5EF4-FFF2-40B4-BE49-F238E27FC236}">
                <a16:creationId xmlns:a16="http://schemas.microsoft.com/office/drawing/2014/main" id="{C357152B-540C-12C1-28F9-EF385918F26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10088" y="2784475"/>
            <a:ext cx="3171825"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3" name="Picture 2">
            <a:extLst>
              <a:ext uri="{FF2B5EF4-FFF2-40B4-BE49-F238E27FC236}">
                <a16:creationId xmlns:a16="http://schemas.microsoft.com/office/drawing/2014/main" id="{4D9F2BE5-4111-7272-19B4-EDFCA76BF53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19500" y="4092575"/>
            <a:ext cx="491966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4" name="Picture 3">
            <a:extLst>
              <a:ext uri="{FF2B5EF4-FFF2-40B4-BE49-F238E27FC236}">
                <a16:creationId xmlns:a16="http://schemas.microsoft.com/office/drawing/2014/main" id="{5E71557B-1D41-6733-27E7-ACD901EF68F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219450" y="5634038"/>
            <a:ext cx="57531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D9D6F593-3010-C581-3208-8534C6F97BE7}"/>
              </a:ext>
            </a:extLst>
          </p:cNvPr>
          <p:cNvSpPr>
            <a:spLocks noGrp="1"/>
          </p:cNvSpPr>
          <p:nvPr>
            <p:ph type="title"/>
          </p:nvPr>
        </p:nvSpPr>
        <p:spPr/>
        <p:txBody>
          <a:bodyPr/>
          <a:lstStyle/>
          <a:p>
            <a:pPr eaLnBrk="1" hangingPunct="1"/>
            <a:r>
              <a:rPr lang="en-US" altLang="en-US"/>
              <a:t>Distance Measures: Manhattan Distance </a:t>
            </a:r>
          </a:p>
        </p:txBody>
      </p:sp>
      <p:sp>
        <p:nvSpPr>
          <p:cNvPr id="18435" name="Content Placeholder 2">
            <a:extLst>
              <a:ext uri="{FF2B5EF4-FFF2-40B4-BE49-F238E27FC236}">
                <a16:creationId xmlns:a16="http://schemas.microsoft.com/office/drawing/2014/main" id="{A2979691-ABC7-6F10-185B-3A4EE55F3C2B}"/>
              </a:ext>
            </a:extLst>
          </p:cNvPr>
          <p:cNvSpPr>
            <a:spLocks noGrp="1"/>
          </p:cNvSpPr>
          <p:nvPr>
            <p:ph idx="1"/>
          </p:nvPr>
        </p:nvSpPr>
        <p:spPr/>
        <p:txBody>
          <a:bodyPr/>
          <a:lstStyle/>
          <a:p>
            <a:pPr algn="just" eaLnBrk="1" hangingPunct="1"/>
            <a:r>
              <a:rPr lang="en-US" altLang="en-US"/>
              <a:t>The City Block distance between the points (4</a:t>
            </a:r>
            <a:r>
              <a:rPr lang="en-US" altLang="en-US" i="1"/>
              <a:t>, </a:t>
            </a:r>
            <a:r>
              <a:rPr lang="en-US" altLang="en-US"/>
              <a:t>2) and (12</a:t>
            </a:r>
            <a:r>
              <a:rPr lang="en-US" altLang="en-US" i="1"/>
              <a:t>, </a:t>
            </a:r>
            <a:r>
              <a:rPr lang="en-US" altLang="en-US"/>
              <a:t>9) </a:t>
            </a:r>
            <a:r>
              <a:rPr lang="nl-NL" altLang="en-US"/>
              <a:t>is </a:t>
            </a:r>
            <a:r>
              <a:rPr lang="nl-NL" altLang="en-US">
                <a:solidFill>
                  <a:srgbClr val="7030A0"/>
                </a:solidFill>
              </a:rPr>
              <a:t>(12 </a:t>
            </a:r>
            <a:r>
              <a:rPr lang="nl-NL" altLang="en-US" i="1">
                <a:solidFill>
                  <a:srgbClr val="7030A0"/>
                </a:solidFill>
              </a:rPr>
              <a:t>− </a:t>
            </a:r>
            <a:r>
              <a:rPr lang="nl-NL" altLang="en-US">
                <a:solidFill>
                  <a:srgbClr val="7030A0"/>
                </a:solidFill>
              </a:rPr>
              <a:t>4) + (9 </a:t>
            </a:r>
            <a:r>
              <a:rPr lang="nl-NL" altLang="en-US" i="1">
                <a:solidFill>
                  <a:srgbClr val="7030A0"/>
                </a:solidFill>
              </a:rPr>
              <a:t>− </a:t>
            </a:r>
            <a:r>
              <a:rPr lang="nl-NL" altLang="en-US">
                <a:solidFill>
                  <a:srgbClr val="7030A0"/>
                </a:solidFill>
              </a:rPr>
              <a:t>2) = 8 + 7 = 15</a:t>
            </a:r>
          </a:p>
          <a:p>
            <a:pPr eaLnBrk="1" hangingPunct="1"/>
            <a:endParaRPr lang="en-US" altLang="en-US"/>
          </a:p>
          <a:p>
            <a:pPr lvl="1" algn="just" eaLnBrk="1" hangingPunct="1"/>
            <a:endParaRPr lang="en-US" altLang="en-US"/>
          </a:p>
          <a:p>
            <a:pPr algn="just" eaLnBrk="1" hangingPunct="1"/>
            <a:endParaRPr lang="en-US" altLang="en-US"/>
          </a:p>
          <a:p>
            <a:pPr algn="just" eaLnBrk="1" hangingPunct="1"/>
            <a:endParaRPr lang="en-US" altLang="en-US"/>
          </a:p>
          <a:p>
            <a:pPr algn="just" eaLnBrk="1" hangingPunct="1"/>
            <a:endParaRPr lang="en-US" altLang="en-US"/>
          </a:p>
          <a:p>
            <a:pPr algn="just" eaLnBrk="1" hangingPunct="1"/>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F4EE37DC-A867-AC4E-576D-F6E421F0F76E}"/>
              </a:ext>
            </a:extLst>
          </p:cNvPr>
          <p:cNvSpPr>
            <a:spLocks noGrp="1"/>
          </p:cNvSpPr>
          <p:nvPr>
            <p:ph type="title"/>
          </p:nvPr>
        </p:nvSpPr>
        <p:spPr/>
        <p:txBody>
          <a:bodyPr/>
          <a:lstStyle/>
          <a:p>
            <a:pPr eaLnBrk="1" hangingPunct="1"/>
            <a:r>
              <a:rPr lang="en-US" altLang="en-US"/>
              <a:t>KNN</a:t>
            </a:r>
          </a:p>
        </p:txBody>
      </p:sp>
      <p:sp>
        <p:nvSpPr>
          <p:cNvPr id="19459" name="Content Placeholder 2">
            <a:extLst>
              <a:ext uri="{FF2B5EF4-FFF2-40B4-BE49-F238E27FC236}">
                <a16:creationId xmlns:a16="http://schemas.microsoft.com/office/drawing/2014/main" id="{7F4C1249-0085-7003-9A43-2AACF2036AD6}"/>
              </a:ext>
            </a:extLst>
          </p:cNvPr>
          <p:cNvSpPr>
            <a:spLocks noGrp="1"/>
          </p:cNvSpPr>
          <p:nvPr>
            <p:ph idx="1"/>
          </p:nvPr>
        </p:nvSpPr>
        <p:spPr>
          <a:xfrm>
            <a:off x="1143000" y="2057400"/>
            <a:ext cx="7086600" cy="4038600"/>
          </a:xfrm>
        </p:spPr>
        <p:txBody>
          <a:bodyPr/>
          <a:lstStyle/>
          <a:p>
            <a:pPr algn="just" eaLnBrk="1" hangingPunct="1"/>
            <a:r>
              <a:rPr lang="en-US" altLang="en-US"/>
              <a:t>A training set with 20 instances, each giving the values of two attributes and an associated classification</a:t>
            </a:r>
          </a:p>
          <a:p>
            <a:pPr algn="just" eaLnBrk="1" hangingPunct="1"/>
            <a:r>
              <a:rPr lang="en-US" altLang="en-US"/>
              <a:t>How can we estimate the classification for an ‘unseen’ instance where the first and second attributes are 9.1 and 11.0, respectively?</a:t>
            </a:r>
          </a:p>
          <a:p>
            <a:pPr algn="just" eaLnBrk="1" hangingPunct="1"/>
            <a:r>
              <a:rPr lang="en-US" altLang="en-US"/>
              <a:t>Use Euclidean Distance</a:t>
            </a:r>
          </a:p>
          <a:p>
            <a:pPr algn="just" eaLnBrk="1" hangingPunct="1"/>
            <a:endParaRPr lang="en-US" altLang="en-US"/>
          </a:p>
          <a:p>
            <a:pPr algn="just" eaLnBrk="1" hangingPunct="1"/>
            <a:endParaRPr lang="en-US" altLang="en-US"/>
          </a:p>
        </p:txBody>
      </p:sp>
      <p:pic>
        <p:nvPicPr>
          <p:cNvPr id="19460" name="Picture 1">
            <a:extLst>
              <a:ext uri="{FF2B5EF4-FFF2-40B4-BE49-F238E27FC236}">
                <a16:creationId xmlns:a16="http://schemas.microsoft.com/office/drawing/2014/main" id="{B85EF164-2462-4D2C-9AB3-D233E9015D7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31200" y="274638"/>
            <a:ext cx="3606800" cy="634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77DF62DD-628C-C5B1-3458-012150D56337}"/>
              </a:ext>
            </a:extLst>
          </p:cNvPr>
          <p:cNvSpPr>
            <a:spLocks noGrp="1"/>
          </p:cNvSpPr>
          <p:nvPr>
            <p:ph type="title"/>
          </p:nvPr>
        </p:nvSpPr>
        <p:spPr/>
        <p:txBody>
          <a:bodyPr/>
          <a:lstStyle/>
          <a:p>
            <a:r>
              <a:rPr lang="en-US" altLang="en-US"/>
              <a:t>Normalisation</a:t>
            </a:r>
          </a:p>
        </p:txBody>
      </p:sp>
      <p:sp>
        <p:nvSpPr>
          <p:cNvPr id="20483" name="Content Placeholder 2">
            <a:extLst>
              <a:ext uri="{FF2B5EF4-FFF2-40B4-BE49-F238E27FC236}">
                <a16:creationId xmlns:a16="http://schemas.microsoft.com/office/drawing/2014/main" id="{D49A8792-8DB7-52AF-D5B7-809D05EF04DB}"/>
              </a:ext>
            </a:extLst>
          </p:cNvPr>
          <p:cNvSpPr>
            <a:spLocks noGrp="1"/>
          </p:cNvSpPr>
          <p:nvPr>
            <p:ph idx="1"/>
          </p:nvPr>
        </p:nvSpPr>
        <p:spPr/>
        <p:txBody>
          <a:bodyPr/>
          <a:lstStyle/>
          <a:p>
            <a:pPr algn="just"/>
            <a:r>
              <a:rPr lang="en-US" altLang="en-US"/>
              <a:t>A major problem when using the Euclidean distance formula (and many other distance measures) is that the large values frequently swamp the small ones.</a:t>
            </a:r>
          </a:p>
          <a:p>
            <a:pPr algn="just"/>
            <a:endParaRPr lang="en-US" altLang="en-US"/>
          </a:p>
          <a:p>
            <a:pPr algn="just"/>
            <a:endParaRPr lang="en-US" altLang="en-US"/>
          </a:p>
          <a:p>
            <a:pPr algn="just"/>
            <a:endParaRPr lang="en-US" altLang="en-US"/>
          </a:p>
          <a:p>
            <a:pPr algn="just"/>
            <a:r>
              <a:rPr lang="en-US" altLang="en-US"/>
              <a:t>When the distance of these instances from an unseen one is calculated, the </a:t>
            </a:r>
            <a:r>
              <a:rPr lang="en-US" altLang="en-US" i="1"/>
              <a:t>mileage </a:t>
            </a:r>
            <a:r>
              <a:rPr lang="en-US" altLang="en-US"/>
              <a:t>attribute will almost certainly contribute a value of several thousands squared, i.e. several millions, to the sum of squares total.</a:t>
            </a:r>
          </a:p>
        </p:txBody>
      </p:sp>
      <p:pic>
        <p:nvPicPr>
          <p:cNvPr id="20484" name="Picture 3">
            <a:extLst>
              <a:ext uri="{FF2B5EF4-FFF2-40B4-BE49-F238E27FC236}">
                <a16:creationId xmlns:a16="http://schemas.microsoft.com/office/drawing/2014/main" id="{4727396A-BB0B-12FB-D050-74342A599BE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41475" y="3209925"/>
            <a:ext cx="8874125"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E1079FD1-75A0-6454-A237-BD9D7E81845C}"/>
              </a:ext>
            </a:extLst>
          </p:cNvPr>
          <p:cNvSpPr>
            <a:spLocks noGrp="1"/>
          </p:cNvSpPr>
          <p:nvPr>
            <p:ph type="title"/>
          </p:nvPr>
        </p:nvSpPr>
        <p:spPr/>
        <p:txBody>
          <a:bodyPr/>
          <a:lstStyle/>
          <a:p>
            <a:r>
              <a:rPr lang="en-US" altLang="en-US"/>
              <a:t>Normalisation</a:t>
            </a:r>
          </a:p>
        </p:txBody>
      </p:sp>
      <p:sp>
        <p:nvSpPr>
          <p:cNvPr id="21507" name="Content Placeholder 2">
            <a:extLst>
              <a:ext uri="{FF2B5EF4-FFF2-40B4-BE49-F238E27FC236}">
                <a16:creationId xmlns:a16="http://schemas.microsoft.com/office/drawing/2014/main" id="{A045F065-87E2-B9ED-F3BD-FBC779D5DE56}"/>
              </a:ext>
            </a:extLst>
          </p:cNvPr>
          <p:cNvSpPr>
            <a:spLocks noGrp="1"/>
          </p:cNvSpPr>
          <p:nvPr>
            <p:ph idx="1"/>
          </p:nvPr>
        </p:nvSpPr>
        <p:spPr/>
        <p:txBody>
          <a:bodyPr/>
          <a:lstStyle/>
          <a:p>
            <a:pPr algn="just"/>
            <a:r>
              <a:rPr lang="en-US" altLang="en-US"/>
              <a:t>It is clear that in practice the only attribute that will matter when deciding which neighbours are the nearest using the Euclidean distance formula is the mileage.</a:t>
            </a:r>
          </a:p>
          <a:p>
            <a:pPr algn="just"/>
            <a:r>
              <a:rPr lang="en-US" altLang="en-US"/>
              <a:t>We could have chosen an alternative measure of distance travelled such as millimetres or perhaps light years. Similarly we might have measured age in some other unit such as milliseconds or millennia. The units chosen should not affect the decision on which are the nearest neighbours.</a:t>
            </a:r>
          </a:p>
        </p:txBody>
      </p:sp>
      <p:pic>
        <p:nvPicPr>
          <p:cNvPr id="21508" name="Picture 3">
            <a:extLst>
              <a:ext uri="{FF2B5EF4-FFF2-40B4-BE49-F238E27FC236}">
                <a16:creationId xmlns:a16="http://schemas.microsoft.com/office/drawing/2014/main" id="{F0B40A96-4897-8205-93FE-3B3566D0C64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41475" y="4833938"/>
            <a:ext cx="8874125"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875C8C50-6F13-0C0A-74BF-3C0FF99FC162}"/>
              </a:ext>
            </a:extLst>
          </p:cNvPr>
          <p:cNvSpPr>
            <a:spLocks noGrp="1"/>
          </p:cNvSpPr>
          <p:nvPr>
            <p:ph type="title"/>
          </p:nvPr>
        </p:nvSpPr>
        <p:spPr/>
        <p:txBody>
          <a:bodyPr/>
          <a:lstStyle/>
          <a:p>
            <a:r>
              <a:rPr lang="en-US" altLang="en-US"/>
              <a:t>Normalisation</a:t>
            </a:r>
          </a:p>
        </p:txBody>
      </p:sp>
      <p:sp>
        <p:nvSpPr>
          <p:cNvPr id="22531" name="Content Placeholder 2">
            <a:extLst>
              <a:ext uri="{FF2B5EF4-FFF2-40B4-BE49-F238E27FC236}">
                <a16:creationId xmlns:a16="http://schemas.microsoft.com/office/drawing/2014/main" id="{2FB7BAEB-1FB7-9AD0-CA99-C0D8CA210E1C}"/>
              </a:ext>
            </a:extLst>
          </p:cNvPr>
          <p:cNvSpPr>
            <a:spLocks noGrp="1"/>
          </p:cNvSpPr>
          <p:nvPr>
            <p:ph idx="1"/>
          </p:nvPr>
        </p:nvSpPr>
        <p:spPr/>
        <p:txBody>
          <a:bodyPr/>
          <a:lstStyle/>
          <a:p>
            <a:pPr algn="just"/>
            <a:r>
              <a:rPr lang="en-US" altLang="en-US"/>
              <a:t>To overcome this problem we generally </a:t>
            </a:r>
            <a:r>
              <a:rPr lang="en-US" altLang="en-US" i="1"/>
              <a:t>normalise </a:t>
            </a:r>
            <a:r>
              <a:rPr lang="en-US" altLang="en-US"/>
              <a:t>the values of continuous attributes.</a:t>
            </a:r>
          </a:p>
          <a:p>
            <a:pPr algn="just"/>
            <a:r>
              <a:rPr lang="en-US" altLang="en-US"/>
              <a:t>The idea is to make the values of each attribute run from 0 to 1.</a:t>
            </a:r>
          </a:p>
          <a:p>
            <a:pPr algn="just"/>
            <a:r>
              <a:rPr lang="en-US" altLang="en-US"/>
              <a:t>In general if the lowest value of attribute </a:t>
            </a:r>
            <a:r>
              <a:rPr lang="en-US" altLang="en-US" i="1"/>
              <a:t>A </a:t>
            </a:r>
            <a:r>
              <a:rPr lang="en-US" altLang="en-US"/>
              <a:t>is </a:t>
            </a:r>
            <a:r>
              <a:rPr lang="en-US" altLang="en-US" i="1"/>
              <a:t>min </a:t>
            </a:r>
            <a:r>
              <a:rPr lang="en-US" altLang="en-US"/>
              <a:t>and the highest value is </a:t>
            </a:r>
            <a:r>
              <a:rPr lang="en-US" altLang="en-US" i="1"/>
              <a:t>max</a:t>
            </a:r>
            <a:r>
              <a:rPr lang="en-US" altLang="en-US"/>
              <a:t>, we convert each value of </a:t>
            </a:r>
            <a:r>
              <a:rPr lang="en-US" altLang="en-US" i="1"/>
              <a:t>A</a:t>
            </a:r>
            <a:r>
              <a:rPr lang="en-US" altLang="en-US"/>
              <a:t>, say </a:t>
            </a:r>
            <a:r>
              <a:rPr lang="en-US" altLang="en-US" i="1"/>
              <a:t>a</a:t>
            </a:r>
            <a:r>
              <a:rPr lang="en-US" altLang="en-US"/>
              <a:t>, to (</a:t>
            </a:r>
            <a:r>
              <a:rPr lang="en-US" altLang="en-US" i="1"/>
              <a:t>a − min</a:t>
            </a:r>
            <a:r>
              <a:rPr lang="en-US" altLang="en-US"/>
              <a:t>)</a:t>
            </a:r>
            <a:r>
              <a:rPr lang="en-US" altLang="en-US" i="1"/>
              <a:t>/</a:t>
            </a:r>
            <a:r>
              <a:rPr lang="en-US" altLang="en-US"/>
              <a:t>(</a:t>
            </a:r>
            <a:r>
              <a:rPr lang="en-US" altLang="en-US" i="1"/>
              <a:t>max − min</a:t>
            </a:r>
            <a:r>
              <a:rPr lang="en-US" altLang="en-US"/>
              <a:t>).</a:t>
            </a:r>
          </a:p>
          <a:p>
            <a:pPr algn="just"/>
            <a:r>
              <a:rPr lang="en-US" altLang="en-US"/>
              <a:t>Using this approach all continuous attributes are converted to small numbers from 0 to 1, so the effect of the choice of unit of measurement on the outcome is greatly reduced.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1F5B6A2B-B172-5183-6A6D-53972FAEDE44}"/>
              </a:ext>
            </a:extLst>
          </p:cNvPr>
          <p:cNvSpPr>
            <a:spLocks noGrp="1"/>
          </p:cNvSpPr>
          <p:nvPr>
            <p:ph type="title"/>
          </p:nvPr>
        </p:nvSpPr>
        <p:spPr/>
        <p:txBody>
          <a:bodyPr/>
          <a:lstStyle/>
          <a:p>
            <a:r>
              <a:rPr lang="en-US" altLang="en-US"/>
              <a:t>Normalisation</a:t>
            </a:r>
          </a:p>
        </p:txBody>
      </p:sp>
      <p:sp>
        <p:nvSpPr>
          <p:cNvPr id="23555" name="Content Placeholder 2">
            <a:extLst>
              <a:ext uri="{FF2B5EF4-FFF2-40B4-BE49-F238E27FC236}">
                <a16:creationId xmlns:a16="http://schemas.microsoft.com/office/drawing/2014/main" id="{F79AAEBD-49BB-3AED-57E8-0DD5E8B83714}"/>
              </a:ext>
            </a:extLst>
          </p:cNvPr>
          <p:cNvSpPr>
            <a:spLocks noGrp="1"/>
          </p:cNvSpPr>
          <p:nvPr>
            <p:ph idx="1"/>
          </p:nvPr>
        </p:nvSpPr>
        <p:spPr/>
        <p:txBody>
          <a:bodyPr/>
          <a:lstStyle/>
          <a:p>
            <a:pPr algn="just"/>
            <a:r>
              <a:rPr lang="en-US" altLang="en-US" dirty="0"/>
              <a:t>Note that it is possible that an unseen instance may have a value of </a:t>
            </a:r>
            <a:r>
              <a:rPr lang="en-US" altLang="en-US" i="1" dirty="0"/>
              <a:t>A </a:t>
            </a:r>
            <a:r>
              <a:rPr lang="en-US" altLang="en-US" dirty="0"/>
              <a:t>that is less than </a:t>
            </a:r>
            <a:r>
              <a:rPr lang="en-US" altLang="en-US" i="1" dirty="0"/>
              <a:t>min </a:t>
            </a:r>
            <a:r>
              <a:rPr lang="en-US" altLang="en-US" dirty="0"/>
              <a:t>or greater than </a:t>
            </a:r>
            <a:r>
              <a:rPr lang="en-US" altLang="en-US" i="1" dirty="0"/>
              <a:t>max</a:t>
            </a:r>
            <a:r>
              <a:rPr lang="en-US" altLang="en-US" dirty="0"/>
              <a:t>. If we want to keep the adjusted </a:t>
            </a:r>
            <a:r>
              <a:rPr lang="en-US" altLang="en-US"/>
              <a:t>numbers in </a:t>
            </a:r>
            <a:r>
              <a:rPr lang="en-US" altLang="en-US" dirty="0"/>
              <a:t>the range from 0 to 1 we can just convert any values of </a:t>
            </a:r>
            <a:r>
              <a:rPr lang="en-US" altLang="en-US" i="1" dirty="0"/>
              <a:t>A </a:t>
            </a:r>
            <a:r>
              <a:rPr lang="en-US" altLang="en-US" dirty="0"/>
              <a:t>that are less than </a:t>
            </a:r>
            <a:r>
              <a:rPr lang="en-US" altLang="en-US" i="1" dirty="0"/>
              <a:t>min </a:t>
            </a:r>
            <a:r>
              <a:rPr lang="en-US" altLang="en-US" dirty="0"/>
              <a:t>or greater than </a:t>
            </a:r>
            <a:r>
              <a:rPr lang="en-US" altLang="en-US" i="1" dirty="0"/>
              <a:t>max </a:t>
            </a:r>
            <a:r>
              <a:rPr lang="en-US" altLang="en-US" dirty="0"/>
              <a:t>to 0 or 1, respectively.</a:t>
            </a:r>
          </a:p>
          <a:p>
            <a:pPr algn="just"/>
            <a:endParaRPr lang="en-US"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F91389FE-683A-0A39-D39B-7C017D79B154}"/>
              </a:ext>
            </a:extLst>
          </p:cNvPr>
          <p:cNvSpPr>
            <a:spLocks noGrp="1"/>
          </p:cNvSpPr>
          <p:nvPr>
            <p:ph type="title"/>
          </p:nvPr>
        </p:nvSpPr>
        <p:spPr/>
        <p:txBody>
          <a:bodyPr/>
          <a:lstStyle/>
          <a:p>
            <a:pPr eaLnBrk="1" hangingPunct="1"/>
            <a:r>
              <a:rPr lang="en-US" altLang="en-US"/>
              <a:t>Nearest Neighbour</a:t>
            </a:r>
          </a:p>
        </p:txBody>
      </p:sp>
      <p:sp>
        <p:nvSpPr>
          <p:cNvPr id="6147" name="Content Placeholder 2">
            <a:extLst>
              <a:ext uri="{FF2B5EF4-FFF2-40B4-BE49-F238E27FC236}">
                <a16:creationId xmlns:a16="http://schemas.microsoft.com/office/drawing/2014/main" id="{6DBA7B09-3C48-E91E-0C5E-EECE115B2218}"/>
              </a:ext>
            </a:extLst>
          </p:cNvPr>
          <p:cNvSpPr>
            <a:spLocks noGrp="1"/>
          </p:cNvSpPr>
          <p:nvPr>
            <p:ph idx="1"/>
          </p:nvPr>
        </p:nvSpPr>
        <p:spPr/>
        <p:txBody>
          <a:bodyPr/>
          <a:lstStyle/>
          <a:p>
            <a:pPr algn="just" eaLnBrk="1" hangingPunct="1"/>
            <a:r>
              <a:rPr lang="en-US" altLang="en-US"/>
              <a:t>Mainly used when all attribute values are continuous</a:t>
            </a:r>
          </a:p>
          <a:p>
            <a:pPr algn="just" eaLnBrk="1" hangingPunct="1"/>
            <a:r>
              <a:rPr lang="en-US" altLang="en-US"/>
              <a:t>It can be modified to deal with categorical attributes</a:t>
            </a:r>
          </a:p>
          <a:p>
            <a:pPr algn="just" eaLnBrk="1" hangingPunct="1"/>
            <a:r>
              <a:rPr lang="en-US" altLang="en-US"/>
              <a:t>The idea is to estimate the classification of an unseen instance using the classification of the instance or instances that are </a:t>
            </a:r>
            <a:r>
              <a:rPr lang="en-US" altLang="en-US" i="1"/>
              <a:t>closest </a:t>
            </a:r>
            <a:r>
              <a:rPr lang="en-US" altLang="en-US"/>
              <a:t>to it, in some sense that we need to define (</a:t>
            </a:r>
            <a:r>
              <a:rPr lang="en-US" altLang="en-US">
                <a:solidFill>
                  <a:srgbClr val="0070C0"/>
                </a:solidFill>
              </a:rPr>
              <a:t>classifies new cases based on a similarity measure</a:t>
            </a:r>
            <a:r>
              <a:rPr lang="en-US" altLang="en-US"/>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FE2A9892-01EF-A795-EF45-D0E56DCF4A45}"/>
              </a:ext>
            </a:extLst>
          </p:cNvPr>
          <p:cNvSpPr>
            <a:spLocks noGrp="1"/>
          </p:cNvSpPr>
          <p:nvPr>
            <p:ph type="title"/>
          </p:nvPr>
        </p:nvSpPr>
        <p:spPr/>
        <p:txBody>
          <a:bodyPr/>
          <a:lstStyle/>
          <a:p>
            <a:r>
              <a:rPr lang="en-US" altLang="en-US"/>
              <a:t>Normalisation</a:t>
            </a:r>
          </a:p>
        </p:txBody>
      </p:sp>
      <p:sp>
        <p:nvSpPr>
          <p:cNvPr id="24579" name="Content Placeholder 2">
            <a:extLst>
              <a:ext uri="{FF2B5EF4-FFF2-40B4-BE49-F238E27FC236}">
                <a16:creationId xmlns:a16="http://schemas.microsoft.com/office/drawing/2014/main" id="{C619A5CB-128F-BC43-0D33-F678C581FB16}"/>
              </a:ext>
            </a:extLst>
          </p:cNvPr>
          <p:cNvSpPr>
            <a:spLocks noGrp="1"/>
          </p:cNvSpPr>
          <p:nvPr>
            <p:ph idx="1"/>
          </p:nvPr>
        </p:nvSpPr>
        <p:spPr/>
        <p:txBody>
          <a:bodyPr/>
          <a:lstStyle/>
          <a:p>
            <a:pPr algn="just"/>
            <a:r>
              <a:rPr lang="en-US" altLang="en-US"/>
              <a:t>Another issue that occurs with measuring the distance between two points is the </a:t>
            </a:r>
            <a:r>
              <a:rPr lang="en-US" altLang="en-US" i="1"/>
              <a:t>weighting </a:t>
            </a:r>
            <a:r>
              <a:rPr lang="en-US" altLang="en-US"/>
              <a:t>of the contributions of the different attributes.</a:t>
            </a:r>
          </a:p>
          <a:p>
            <a:pPr algn="just"/>
            <a:r>
              <a:rPr lang="en-US" altLang="en-US"/>
              <a:t>We may believe that the mileage of a car is more important than the number of doors it has.</a:t>
            </a:r>
          </a:p>
          <a:p>
            <a:pPr algn="just"/>
            <a:r>
              <a:rPr lang="en-US" altLang="en-US"/>
              <a:t>To achieve this we can adjust the formula for Euclidean distance to</a:t>
            </a:r>
          </a:p>
          <a:p>
            <a:pPr algn="just"/>
            <a:endParaRPr lang="en-US" altLang="en-US"/>
          </a:p>
          <a:p>
            <a:pPr algn="just"/>
            <a:endParaRPr lang="en-US" altLang="en-US"/>
          </a:p>
          <a:p>
            <a:pPr marL="228600" lvl="1" indent="0" algn="just">
              <a:spcAft>
                <a:spcPct val="0"/>
              </a:spcAft>
              <a:buFont typeface="Arial" panose="020B0604020202020204" pitchFamily="34" charset="0"/>
              <a:buNone/>
            </a:pPr>
            <a:r>
              <a:rPr lang="en-US" altLang="en-US" sz="2200"/>
              <a:t>where </a:t>
            </a:r>
            <a:r>
              <a:rPr lang="en-US" altLang="en-US" sz="2200" i="1"/>
              <a:t>w</a:t>
            </a:r>
            <a:r>
              <a:rPr lang="en-US" altLang="en-US" sz="2200" baseline="-25000"/>
              <a:t>1</a:t>
            </a:r>
            <a:r>
              <a:rPr lang="en-US" altLang="en-US" sz="2200" i="1"/>
              <a:t>, w</a:t>
            </a:r>
            <a:r>
              <a:rPr lang="en-US" altLang="en-US" sz="2200" baseline="-25000"/>
              <a:t>2</a:t>
            </a:r>
            <a:r>
              <a:rPr lang="en-US" altLang="en-US" sz="2200" i="1"/>
              <a:t>, . . . , w</a:t>
            </a:r>
            <a:r>
              <a:rPr lang="en-US" altLang="en-US" sz="2200" i="1" baseline="-25000"/>
              <a:t>n</a:t>
            </a:r>
            <a:r>
              <a:rPr lang="en-US" altLang="en-US" sz="2200" i="1"/>
              <a:t> </a:t>
            </a:r>
            <a:r>
              <a:rPr lang="en-US" altLang="en-US" sz="2200"/>
              <a:t>are the weights. It is customary to scale the weight values so that the sum of all the weights is one.</a:t>
            </a:r>
          </a:p>
          <a:p>
            <a:pPr algn="just"/>
            <a:endParaRPr lang="en-US" altLang="en-US"/>
          </a:p>
        </p:txBody>
      </p:sp>
      <p:pic>
        <p:nvPicPr>
          <p:cNvPr id="24580" name="Picture 3">
            <a:extLst>
              <a:ext uri="{FF2B5EF4-FFF2-40B4-BE49-F238E27FC236}">
                <a16:creationId xmlns:a16="http://schemas.microsoft.com/office/drawing/2014/main" id="{563364C5-E954-A445-2C15-9D1FA93BB92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51088" y="4260850"/>
            <a:ext cx="748982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9E8F8490-BC78-92CD-9E97-FBCA968429C0}"/>
              </a:ext>
            </a:extLst>
          </p:cNvPr>
          <p:cNvSpPr>
            <a:spLocks noGrp="1"/>
          </p:cNvSpPr>
          <p:nvPr>
            <p:ph type="title"/>
          </p:nvPr>
        </p:nvSpPr>
        <p:spPr/>
        <p:txBody>
          <a:bodyPr/>
          <a:lstStyle/>
          <a:p>
            <a:r>
              <a:rPr lang="en-US" altLang="en-US"/>
              <a:t>Dealing with Categorical Attributes</a:t>
            </a:r>
          </a:p>
        </p:txBody>
      </p:sp>
      <p:sp>
        <p:nvSpPr>
          <p:cNvPr id="25603" name="Content Placeholder 2">
            <a:extLst>
              <a:ext uri="{FF2B5EF4-FFF2-40B4-BE49-F238E27FC236}">
                <a16:creationId xmlns:a16="http://schemas.microsoft.com/office/drawing/2014/main" id="{AB0FD5C4-AD5F-F6C1-0449-BCC54656A6A8}"/>
              </a:ext>
            </a:extLst>
          </p:cNvPr>
          <p:cNvSpPr>
            <a:spLocks noGrp="1"/>
          </p:cNvSpPr>
          <p:nvPr>
            <p:ph idx="1"/>
          </p:nvPr>
        </p:nvSpPr>
        <p:spPr/>
        <p:txBody>
          <a:bodyPr/>
          <a:lstStyle/>
          <a:p>
            <a:pPr algn="just"/>
            <a:r>
              <a:rPr lang="en-US" altLang="en-US"/>
              <a:t>One of the weaknesses of the nearest neighbour approach to classification is that there is no entirely satisfactory way of dealing with categorical attributes.</a:t>
            </a:r>
          </a:p>
          <a:p>
            <a:pPr algn="just"/>
            <a:r>
              <a:rPr lang="en-US" altLang="en-US"/>
              <a:t>One possibility is to say that the difference between any two identical values of the attribute is zero and that the difference between any two different values is 1. (Hamming Distance)</a:t>
            </a:r>
          </a:p>
          <a:p>
            <a:pPr algn="just"/>
            <a:r>
              <a:rPr lang="en-US" altLang="en-US"/>
              <a:t>Effectively this amounts to saying (for a colour attribute) red </a:t>
            </a:r>
            <a:r>
              <a:rPr lang="en-US" altLang="en-US" i="1"/>
              <a:t>− </a:t>
            </a:r>
            <a:r>
              <a:rPr lang="en-US" altLang="en-US"/>
              <a:t>red = 0, red </a:t>
            </a:r>
            <a:r>
              <a:rPr lang="en-US" altLang="en-US" i="1"/>
              <a:t>− </a:t>
            </a:r>
            <a:r>
              <a:rPr lang="en-US" altLang="en-US"/>
              <a:t>blue = 1, blue </a:t>
            </a:r>
            <a:r>
              <a:rPr lang="en-US" altLang="en-US" i="1"/>
              <a:t>− </a:t>
            </a:r>
            <a:r>
              <a:rPr lang="en-US" altLang="en-US"/>
              <a:t>green = 1, etc.</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35E0076E-456F-F714-E2C2-71AB7B239EA1}"/>
              </a:ext>
            </a:extLst>
          </p:cNvPr>
          <p:cNvSpPr>
            <a:spLocks noGrp="1"/>
          </p:cNvSpPr>
          <p:nvPr>
            <p:ph type="title"/>
          </p:nvPr>
        </p:nvSpPr>
        <p:spPr/>
        <p:txBody>
          <a:bodyPr/>
          <a:lstStyle/>
          <a:p>
            <a:r>
              <a:rPr lang="en-US" altLang="en-US"/>
              <a:t>Dealing with Categorical Attributes</a:t>
            </a:r>
          </a:p>
        </p:txBody>
      </p:sp>
      <p:sp>
        <p:nvSpPr>
          <p:cNvPr id="26627" name="Content Placeholder 2">
            <a:extLst>
              <a:ext uri="{FF2B5EF4-FFF2-40B4-BE49-F238E27FC236}">
                <a16:creationId xmlns:a16="http://schemas.microsoft.com/office/drawing/2014/main" id="{6042629D-00C8-49D1-F206-1E94DB5039A1}"/>
              </a:ext>
            </a:extLst>
          </p:cNvPr>
          <p:cNvSpPr>
            <a:spLocks noGrp="1"/>
          </p:cNvSpPr>
          <p:nvPr>
            <p:ph idx="1"/>
          </p:nvPr>
        </p:nvSpPr>
        <p:spPr/>
        <p:txBody>
          <a:bodyPr/>
          <a:lstStyle/>
          <a:p>
            <a:pPr algn="just"/>
            <a:r>
              <a:rPr lang="en-US" altLang="en-US"/>
              <a:t>Sometimes there is an ordering (or a partial ordering) of the values of an attribute (Ordinal Attribute), for example we might have values </a:t>
            </a:r>
            <a:r>
              <a:rPr lang="en-US" altLang="en-US" i="1"/>
              <a:t>good</a:t>
            </a:r>
            <a:r>
              <a:rPr lang="en-US" altLang="en-US"/>
              <a:t>, </a:t>
            </a:r>
            <a:r>
              <a:rPr lang="en-US" altLang="en-US" i="1"/>
              <a:t>average </a:t>
            </a:r>
            <a:r>
              <a:rPr lang="en-US" altLang="en-US"/>
              <a:t>and </a:t>
            </a:r>
            <a:r>
              <a:rPr lang="en-US" altLang="en-US" i="1"/>
              <a:t>bad</a:t>
            </a:r>
            <a:r>
              <a:rPr lang="en-US" altLang="en-US"/>
              <a:t>.</a:t>
            </a:r>
          </a:p>
          <a:p>
            <a:pPr algn="just"/>
            <a:r>
              <a:rPr lang="en-US" altLang="en-US"/>
              <a:t>We could treat the difference between </a:t>
            </a:r>
            <a:r>
              <a:rPr lang="en-US" altLang="en-US" i="1"/>
              <a:t>good </a:t>
            </a:r>
            <a:r>
              <a:rPr lang="en-US" altLang="en-US"/>
              <a:t>and </a:t>
            </a:r>
            <a:r>
              <a:rPr lang="en-US" altLang="en-US" i="1"/>
              <a:t>average </a:t>
            </a:r>
            <a:r>
              <a:rPr lang="en-US" altLang="en-US"/>
              <a:t>or between </a:t>
            </a:r>
            <a:r>
              <a:rPr lang="en-US" altLang="en-US" i="1"/>
              <a:t>average </a:t>
            </a:r>
            <a:r>
              <a:rPr lang="en-US" altLang="en-US"/>
              <a:t>and </a:t>
            </a:r>
            <a:r>
              <a:rPr lang="en-US" altLang="en-US" i="1"/>
              <a:t>bad </a:t>
            </a:r>
            <a:r>
              <a:rPr lang="en-US" altLang="en-US"/>
              <a:t>as 0.5 and the difference between </a:t>
            </a:r>
            <a:r>
              <a:rPr lang="en-US" altLang="en-US" i="1"/>
              <a:t>good </a:t>
            </a:r>
            <a:r>
              <a:rPr lang="en-US" altLang="en-US"/>
              <a:t>and </a:t>
            </a:r>
            <a:r>
              <a:rPr lang="en-US" altLang="en-US" i="1"/>
              <a:t>bad </a:t>
            </a:r>
            <a:r>
              <a:rPr lang="en-US" altLang="en-US"/>
              <a:t>as 1.</a:t>
            </a:r>
          </a:p>
          <a:p>
            <a:pPr algn="just"/>
            <a:r>
              <a:rPr lang="en-US" altLang="en-US"/>
              <a:t>This still does not seem completely right, but may be the best we can do in practice.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Placeholder 2">
            <a:extLst>
              <a:ext uri="{FF2B5EF4-FFF2-40B4-BE49-F238E27FC236}">
                <a16:creationId xmlns:a16="http://schemas.microsoft.com/office/drawing/2014/main" id="{5D9B0586-3514-7A39-99C7-7D631134D191}"/>
              </a:ext>
            </a:extLst>
          </p:cNvPr>
          <p:cNvSpPr txBox="1">
            <a:spLocks noChangeArrowheads="1"/>
          </p:cNvSpPr>
          <p:nvPr/>
        </p:nvSpPr>
        <p:spPr bwMode="auto">
          <a:xfrm>
            <a:off x="442913" y="98425"/>
            <a:ext cx="11099800"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400"/>
              </a:spcBef>
              <a:buClr>
                <a:schemeClr val="tx1"/>
              </a:buClr>
              <a:buSzPct val="80000"/>
              <a:buFont typeface="Corbel" panose="020B0503020204020204" pitchFamily="34" charset="0"/>
              <a:buChar char="•"/>
              <a:defRPr sz="2200">
                <a:solidFill>
                  <a:schemeClr val="tx1"/>
                </a:solidFill>
                <a:latin typeface="Rockwell" panose="02060603020205020403" pitchFamily="18" charset="0"/>
              </a:defRPr>
            </a:lvl1pPr>
            <a:lvl2pPr indent="-182563">
              <a:lnSpc>
                <a:spcPct val="90000"/>
              </a:lnSpc>
              <a:spcBef>
                <a:spcPts val="200"/>
              </a:spcBef>
              <a:spcAft>
                <a:spcPts val="400"/>
              </a:spcAft>
              <a:buClr>
                <a:schemeClr val="tx1"/>
              </a:buClr>
              <a:buSzPct val="80000"/>
              <a:buFont typeface="Corbel" panose="020B0503020204020204" pitchFamily="34" charset="0"/>
              <a:buChar char="•"/>
              <a:defRPr sz="2000">
                <a:solidFill>
                  <a:schemeClr val="tx1"/>
                </a:solidFill>
                <a:latin typeface="Rockwell" panose="02060603020205020403" pitchFamily="18" charset="0"/>
              </a:defRPr>
            </a:lvl2pPr>
            <a:lvl3pPr marL="730250" indent="-182563">
              <a:lnSpc>
                <a:spcPct val="90000"/>
              </a:lnSpc>
              <a:spcBef>
                <a:spcPts val="200"/>
              </a:spcBef>
              <a:spcAft>
                <a:spcPts val="400"/>
              </a:spcAft>
              <a:buClr>
                <a:schemeClr val="tx1"/>
              </a:buClr>
              <a:buSzPct val="80000"/>
              <a:buFont typeface="Corbel" panose="020B0503020204020204" pitchFamily="34" charset="0"/>
              <a:buChar char="•"/>
              <a:defRPr>
                <a:solidFill>
                  <a:schemeClr val="tx1"/>
                </a:solidFill>
                <a:latin typeface="Rockwell" panose="02060603020205020403" pitchFamily="18" charset="0"/>
              </a:defRPr>
            </a:lvl3pPr>
            <a:lvl4pPr marL="1004888" indent="-182563">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4pPr>
            <a:lvl5pPr marL="1279525" indent="-182563">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5pPr>
            <a:lvl6pPr marL="1736725" indent="-182563"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6pPr>
            <a:lvl7pPr marL="2193925" indent="-182563"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7pPr>
            <a:lvl8pPr marL="2651125" indent="-182563"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8pPr>
            <a:lvl9pPr marL="3108325" indent="-182563"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9pPr>
          </a:lstStyle>
          <a:p>
            <a:pPr eaLnBrk="1" hangingPunct="1">
              <a:lnSpc>
                <a:spcPct val="100000"/>
              </a:lnSpc>
              <a:spcBef>
                <a:spcPct val="0"/>
              </a:spcBef>
              <a:buClrTx/>
              <a:buSzTx/>
              <a:buFontTx/>
              <a:buNone/>
            </a:pPr>
            <a:r>
              <a:rPr lang="en-US" altLang="en-US" sz="3200" b="1"/>
              <a:t>K-Nearest Neighbour</a:t>
            </a:r>
          </a:p>
        </p:txBody>
      </p:sp>
      <p:sp>
        <p:nvSpPr>
          <p:cNvPr id="27651" name="Text Placeholder 3">
            <a:extLst>
              <a:ext uri="{FF2B5EF4-FFF2-40B4-BE49-F238E27FC236}">
                <a16:creationId xmlns:a16="http://schemas.microsoft.com/office/drawing/2014/main" id="{16E5C5A6-0BDF-C2C6-12DA-319E7B808EED}"/>
              </a:ext>
            </a:extLst>
          </p:cNvPr>
          <p:cNvSpPr txBox="1">
            <a:spLocks noChangeArrowheads="1"/>
          </p:cNvSpPr>
          <p:nvPr/>
        </p:nvSpPr>
        <p:spPr bwMode="auto">
          <a:xfrm>
            <a:off x="1543050" y="860425"/>
            <a:ext cx="9136063" cy="559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182563">
              <a:lnSpc>
                <a:spcPct val="90000"/>
              </a:lnSpc>
              <a:spcBef>
                <a:spcPts val="1400"/>
              </a:spcBef>
              <a:buClr>
                <a:schemeClr val="tx1"/>
              </a:buClr>
              <a:buSzPct val="80000"/>
              <a:buFont typeface="Corbel" panose="020B0503020204020204" pitchFamily="34" charset="0"/>
              <a:buChar char="•"/>
              <a:defRPr sz="2200">
                <a:solidFill>
                  <a:schemeClr val="tx1"/>
                </a:solidFill>
                <a:latin typeface="Rockwell" panose="02060603020205020403" pitchFamily="18" charset="0"/>
              </a:defRPr>
            </a:lvl1pPr>
            <a:lvl2pPr indent="-182563">
              <a:lnSpc>
                <a:spcPct val="90000"/>
              </a:lnSpc>
              <a:spcBef>
                <a:spcPts val="200"/>
              </a:spcBef>
              <a:spcAft>
                <a:spcPts val="400"/>
              </a:spcAft>
              <a:buClr>
                <a:schemeClr val="tx1"/>
              </a:buClr>
              <a:buSzPct val="80000"/>
              <a:buFont typeface="Corbel" panose="020B0503020204020204" pitchFamily="34" charset="0"/>
              <a:buChar char="•"/>
              <a:defRPr sz="2000">
                <a:solidFill>
                  <a:schemeClr val="tx1"/>
                </a:solidFill>
                <a:latin typeface="Rockwell" panose="02060603020205020403" pitchFamily="18" charset="0"/>
              </a:defRPr>
            </a:lvl2pPr>
            <a:lvl3pPr marL="730250" indent="-182563">
              <a:lnSpc>
                <a:spcPct val="90000"/>
              </a:lnSpc>
              <a:spcBef>
                <a:spcPts val="200"/>
              </a:spcBef>
              <a:spcAft>
                <a:spcPts val="400"/>
              </a:spcAft>
              <a:buClr>
                <a:schemeClr val="tx1"/>
              </a:buClr>
              <a:buSzPct val="80000"/>
              <a:buFont typeface="Corbel" panose="020B0503020204020204" pitchFamily="34" charset="0"/>
              <a:buChar char="•"/>
              <a:defRPr>
                <a:solidFill>
                  <a:schemeClr val="tx1"/>
                </a:solidFill>
                <a:latin typeface="Rockwell" panose="02060603020205020403" pitchFamily="18" charset="0"/>
              </a:defRPr>
            </a:lvl3pPr>
            <a:lvl4pPr marL="1004888" indent="-182563">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4pPr>
            <a:lvl5pPr marL="1279525" indent="-182563">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5pPr>
            <a:lvl6pPr marL="1736725" indent="-182563"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6pPr>
            <a:lvl7pPr marL="2193925" indent="-182563"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7pPr>
            <a:lvl8pPr marL="2651125" indent="-182563"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8pPr>
            <a:lvl9pPr marL="3108325" indent="-182563"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9pPr>
          </a:lstStyle>
          <a:p>
            <a:pPr algn="just" eaLnBrk="1" hangingPunct="1"/>
            <a:endParaRPr lang="en-US" altLang="en-US"/>
          </a:p>
          <a:p>
            <a:pPr algn="just"/>
            <a:endParaRPr lang="en-US" altLang="en-US"/>
          </a:p>
        </p:txBody>
      </p:sp>
      <p:sp>
        <p:nvSpPr>
          <p:cNvPr id="27652" name="TextBox 5">
            <a:extLst>
              <a:ext uri="{FF2B5EF4-FFF2-40B4-BE49-F238E27FC236}">
                <a16:creationId xmlns:a16="http://schemas.microsoft.com/office/drawing/2014/main" id="{6C3AD2E3-CA61-490F-1E88-C91270246305}"/>
              </a:ext>
            </a:extLst>
          </p:cNvPr>
          <p:cNvSpPr txBox="1">
            <a:spLocks noChangeArrowheads="1"/>
          </p:cNvSpPr>
          <p:nvPr/>
        </p:nvSpPr>
        <p:spPr bwMode="auto">
          <a:xfrm>
            <a:off x="1543050" y="860425"/>
            <a:ext cx="8305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eaLnBrk="0" fontAlgn="base" hangingPunct="0">
              <a:spcBef>
                <a:spcPct val="0"/>
              </a:spcBef>
              <a:spcAft>
                <a:spcPct val="0"/>
              </a:spcAft>
              <a:defRPr>
                <a:solidFill>
                  <a:schemeClr val="tx1"/>
                </a:solidFill>
                <a:latin typeface="Rockwell" panose="02060603020205020403" pitchFamily="18" charset="0"/>
              </a:defRPr>
            </a:lvl6pPr>
            <a:lvl7pPr marL="2971800" indent="-228600" eaLnBrk="0" fontAlgn="base" hangingPunct="0">
              <a:spcBef>
                <a:spcPct val="0"/>
              </a:spcBef>
              <a:spcAft>
                <a:spcPct val="0"/>
              </a:spcAft>
              <a:defRPr>
                <a:solidFill>
                  <a:schemeClr val="tx1"/>
                </a:solidFill>
                <a:latin typeface="Rockwell" panose="02060603020205020403" pitchFamily="18" charset="0"/>
              </a:defRPr>
            </a:lvl7pPr>
            <a:lvl8pPr marL="3429000" indent="-228600" eaLnBrk="0" fontAlgn="base" hangingPunct="0">
              <a:spcBef>
                <a:spcPct val="0"/>
              </a:spcBef>
              <a:spcAft>
                <a:spcPct val="0"/>
              </a:spcAft>
              <a:defRPr>
                <a:solidFill>
                  <a:schemeClr val="tx1"/>
                </a:solidFill>
                <a:latin typeface="Rockwell" panose="02060603020205020403" pitchFamily="18" charset="0"/>
              </a:defRPr>
            </a:lvl8pPr>
            <a:lvl9pPr marL="3886200" indent="-228600" eaLnBrk="0" fontAlgn="base" hangingPunct="0">
              <a:spcBef>
                <a:spcPct val="0"/>
              </a:spcBef>
              <a:spcAft>
                <a:spcPct val="0"/>
              </a:spcAft>
              <a:defRPr>
                <a:solidFill>
                  <a:schemeClr val="tx1"/>
                </a:solidFill>
                <a:latin typeface="Rockwell" panose="02060603020205020403" pitchFamily="18" charset="0"/>
              </a:defRPr>
            </a:lvl9pPr>
          </a:lstStyle>
          <a:p>
            <a:pPr algn="just"/>
            <a:r>
              <a:rPr lang="en-US" altLang="en-US" sz="2000" b="1"/>
              <a:t>How Does the K-Nearest Neighbors Algorithm Work?</a:t>
            </a:r>
          </a:p>
        </p:txBody>
      </p:sp>
      <p:sp>
        <p:nvSpPr>
          <p:cNvPr id="17" name="TextBox 16">
            <a:extLst>
              <a:ext uri="{FF2B5EF4-FFF2-40B4-BE49-F238E27FC236}">
                <a16:creationId xmlns:a16="http://schemas.microsoft.com/office/drawing/2014/main" id="{644594BB-0E87-F51A-466D-917C47CED59E}"/>
              </a:ext>
            </a:extLst>
          </p:cNvPr>
          <p:cNvSpPr txBox="1"/>
          <p:nvPr/>
        </p:nvSpPr>
        <p:spPr>
          <a:xfrm>
            <a:off x="1543050" y="1508125"/>
            <a:ext cx="8324850" cy="1874838"/>
          </a:xfrm>
          <a:prstGeom prst="rect">
            <a:avLst/>
          </a:prstGeom>
          <a:noFill/>
        </p:spPr>
        <p:txBody>
          <a:bodyPr>
            <a:spAutoFit/>
          </a:bodyPr>
          <a:lstStyle/>
          <a:p>
            <a:pPr>
              <a:lnSpc>
                <a:spcPct val="115000"/>
              </a:lnSpc>
              <a:spcBef>
                <a:spcPts val="0"/>
              </a:spcBef>
              <a:spcAft>
                <a:spcPts val="800"/>
              </a:spcAft>
              <a:defRPr/>
            </a:pPr>
            <a:r>
              <a:rPr lang="en-US" kern="100" dirty="0">
                <a:latin typeface="Aptos" panose="020B0004020202020204" pitchFamily="34" charset="0"/>
                <a:ea typeface="DengXian" panose="02010600030101010101" pitchFamily="2" charset="-122"/>
                <a:cs typeface="Times New Roman" panose="02020603050405020304" pitchFamily="18" charset="0"/>
              </a:rPr>
              <a:t>The K-NN algorithm compares a new data entry to the values in each data set (with different classes or categories). </a:t>
            </a:r>
          </a:p>
          <a:p>
            <a:pPr>
              <a:lnSpc>
                <a:spcPct val="115000"/>
              </a:lnSpc>
              <a:spcBef>
                <a:spcPts val="0"/>
              </a:spcBef>
              <a:spcAft>
                <a:spcPts val="800"/>
              </a:spcAft>
              <a:defRPr/>
            </a:pPr>
            <a:r>
              <a:rPr lang="en-US" kern="100" dirty="0">
                <a:latin typeface="Aptos" panose="020B0004020202020204" pitchFamily="34" charset="0"/>
                <a:ea typeface="DengXian" panose="02010600030101010101" pitchFamily="2" charset="-122"/>
                <a:cs typeface="Times New Roman" panose="02020603050405020304" pitchFamily="18" charset="0"/>
              </a:rPr>
              <a:t>Based on its closeness or similarities in a given range (</a:t>
            </a:r>
            <a:r>
              <a:rPr lang="en-US" b="1" kern="100" dirty="0">
                <a:latin typeface="Aptos" panose="020B0004020202020204" pitchFamily="34" charset="0"/>
                <a:ea typeface="DengXian" panose="02010600030101010101" pitchFamily="2" charset="-122"/>
                <a:cs typeface="Times New Roman" panose="02020603050405020304" pitchFamily="18" charset="0"/>
              </a:rPr>
              <a:t>K</a:t>
            </a:r>
            <a:r>
              <a:rPr lang="en-US" kern="100" dirty="0">
                <a:latin typeface="Aptos" panose="020B0004020202020204" pitchFamily="34" charset="0"/>
                <a:ea typeface="DengXian" panose="02010600030101010101" pitchFamily="2" charset="-122"/>
                <a:cs typeface="Times New Roman" panose="02020603050405020304" pitchFamily="18" charset="0"/>
              </a:rPr>
              <a:t>) of neighbors, the algorithm assigns the new data to a class or category in the data set (training data). </a:t>
            </a:r>
          </a:p>
          <a:p>
            <a:pPr>
              <a:lnSpc>
                <a:spcPct val="115000"/>
              </a:lnSpc>
              <a:spcBef>
                <a:spcPts val="0"/>
              </a:spcBef>
              <a:spcAft>
                <a:spcPts val="800"/>
              </a:spcAft>
              <a:defRPr/>
            </a:pPr>
            <a:r>
              <a:rPr lang="en-US" kern="100" dirty="0">
                <a:latin typeface="Aptos" panose="020B0004020202020204" pitchFamily="34" charset="0"/>
                <a:ea typeface="DengXian" panose="02010600030101010101" pitchFamily="2" charset="-122"/>
                <a:cs typeface="Times New Roman" panose="02020603050405020304" pitchFamily="18" charset="0"/>
              </a:rPr>
              <a:t>Let's break that down into steps:</a:t>
            </a:r>
          </a:p>
        </p:txBody>
      </p:sp>
      <p:sp>
        <p:nvSpPr>
          <p:cNvPr id="18" name="TextBox 17">
            <a:extLst>
              <a:ext uri="{FF2B5EF4-FFF2-40B4-BE49-F238E27FC236}">
                <a16:creationId xmlns:a16="http://schemas.microsoft.com/office/drawing/2014/main" id="{83EF1426-C7C8-84DB-7AB0-55FFC7F32D6B}"/>
              </a:ext>
            </a:extLst>
          </p:cNvPr>
          <p:cNvSpPr txBox="1"/>
          <p:nvPr/>
        </p:nvSpPr>
        <p:spPr>
          <a:xfrm>
            <a:off x="1512888" y="3729038"/>
            <a:ext cx="4159250" cy="646112"/>
          </a:xfrm>
          <a:prstGeom prst="rect">
            <a:avLst/>
          </a:prstGeom>
          <a:noFill/>
        </p:spPr>
        <p:txBody>
          <a:bodyPr>
            <a:spAutoFit/>
          </a:bodyPr>
          <a:lstStyle/>
          <a:p>
            <a:pPr>
              <a:defRPr/>
            </a:pPr>
            <a:r>
              <a:rPr lang="en-US" b="1" kern="100" dirty="0">
                <a:latin typeface="Aptos" panose="020B0004020202020204" pitchFamily="34" charset="0"/>
                <a:ea typeface="DengXian" panose="02010600030101010101" pitchFamily="2" charset="-122"/>
                <a:cs typeface="Times New Roman" panose="02020603050405020304" pitchFamily="18" charset="0"/>
              </a:rPr>
              <a:t>Step #1 -</a:t>
            </a:r>
            <a:r>
              <a:rPr lang="en-US" kern="100" dirty="0">
                <a:latin typeface="Aptos" panose="020B0004020202020204" pitchFamily="34" charset="0"/>
                <a:ea typeface="DengXian" panose="02010600030101010101" pitchFamily="2" charset="-122"/>
                <a:cs typeface="Times New Roman" panose="02020603050405020304" pitchFamily="18" charset="0"/>
              </a:rPr>
              <a:t> Assign a value to </a:t>
            </a:r>
            <a:r>
              <a:rPr lang="en-US" b="1" kern="100" dirty="0">
                <a:latin typeface="Aptos" panose="020B0004020202020204" pitchFamily="34" charset="0"/>
                <a:ea typeface="DengXian" panose="02010600030101010101" pitchFamily="2" charset="-122"/>
                <a:cs typeface="Times New Roman" panose="02020603050405020304" pitchFamily="18" charset="0"/>
              </a:rPr>
              <a:t>K</a:t>
            </a:r>
            <a:r>
              <a:rPr lang="en-US" kern="100" dirty="0">
                <a:latin typeface="Aptos" panose="020B0004020202020204" pitchFamily="34" charset="0"/>
                <a:ea typeface="DengXian" panose="02010600030101010101" pitchFamily="2" charset="-122"/>
                <a:cs typeface="Times New Roman" panose="02020603050405020304" pitchFamily="18" charset="0"/>
              </a:rPr>
              <a:t>.</a:t>
            </a:r>
          </a:p>
          <a:p>
            <a:pPr>
              <a:defRPr/>
            </a:pPr>
            <a:endParaRPr lang="en-US" dirty="0"/>
          </a:p>
        </p:txBody>
      </p:sp>
      <p:sp>
        <p:nvSpPr>
          <p:cNvPr id="19" name="TextBox 18">
            <a:extLst>
              <a:ext uri="{FF2B5EF4-FFF2-40B4-BE49-F238E27FC236}">
                <a16:creationId xmlns:a16="http://schemas.microsoft.com/office/drawing/2014/main" id="{8CB2BB83-D748-11DD-CBA9-3BCDA4D2E488}"/>
              </a:ext>
            </a:extLst>
          </p:cNvPr>
          <p:cNvSpPr txBox="1"/>
          <p:nvPr/>
        </p:nvSpPr>
        <p:spPr>
          <a:xfrm>
            <a:off x="2176463" y="4297363"/>
            <a:ext cx="6705600" cy="1200150"/>
          </a:xfrm>
          <a:prstGeom prst="rect">
            <a:avLst/>
          </a:prstGeom>
          <a:noFill/>
        </p:spPr>
        <p:txBody>
          <a:bodyPr>
            <a:spAutoFit/>
          </a:bodyPr>
          <a:lstStyle/>
          <a:p>
            <a:pPr>
              <a:defRPr/>
            </a:pPr>
            <a:r>
              <a:rPr lang="en-US" b="1" kern="100" dirty="0">
                <a:latin typeface="Aptos" panose="020B0004020202020204" pitchFamily="34" charset="0"/>
                <a:ea typeface="DengXian" panose="02010600030101010101" pitchFamily="2" charset="-122"/>
                <a:cs typeface="Times New Roman" panose="02020603050405020304" pitchFamily="18" charset="0"/>
              </a:rPr>
              <a:t>Step #2 -</a:t>
            </a:r>
            <a:r>
              <a:rPr lang="en-US" kern="100" dirty="0">
                <a:latin typeface="Aptos" panose="020B0004020202020204" pitchFamily="34" charset="0"/>
                <a:ea typeface="DengXian" panose="02010600030101010101" pitchFamily="2" charset="-122"/>
                <a:cs typeface="Times New Roman" panose="02020603050405020304" pitchFamily="18" charset="0"/>
              </a:rPr>
              <a:t> Calculate the distance between the new data entry and all other existing data entries . Arrange them in ascending order.</a:t>
            </a:r>
          </a:p>
          <a:p>
            <a:pPr>
              <a:defRPr/>
            </a:pPr>
            <a:endParaRPr lang="en-US" kern="100" dirty="0">
              <a:latin typeface="Aptos" panose="020B0004020202020204" pitchFamily="34" charset="0"/>
              <a:ea typeface="DengXian" panose="02010600030101010101" pitchFamily="2" charset="-122"/>
              <a:cs typeface="Times New Roman" panose="02020603050405020304" pitchFamily="18" charset="0"/>
            </a:endParaRPr>
          </a:p>
          <a:p>
            <a:pPr>
              <a:defRPr/>
            </a:pPr>
            <a:endParaRPr lang="en-US" dirty="0"/>
          </a:p>
        </p:txBody>
      </p:sp>
      <p:sp>
        <p:nvSpPr>
          <p:cNvPr id="20" name="TextBox 19">
            <a:extLst>
              <a:ext uri="{FF2B5EF4-FFF2-40B4-BE49-F238E27FC236}">
                <a16:creationId xmlns:a16="http://schemas.microsoft.com/office/drawing/2014/main" id="{BF7D3534-8E73-B391-9230-7D18EDAFD621}"/>
              </a:ext>
            </a:extLst>
          </p:cNvPr>
          <p:cNvSpPr txBox="1"/>
          <p:nvPr/>
        </p:nvSpPr>
        <p:spPr>
          <a:xfrm>
            <a:off x="3074988" y="5002213"/>
            <a:ext cx="6705600" cy="1200150"/>
          </a:xfrm>
          <a:prstGeom prst="rect">
            <a:avLst/>
          </a:prstGeom>
          <a:noFill/>
        </p:spPr>
        <p:txBody>
          <a:bodyPr>
            <a:spAutoFit/>
          </a:bodyPr>
          <a:lstStyle/>
          <a:p>
            <a:pPr>
              <a:defRPr/>
            </a:pPr>
            <a:r>
              <a:rPr lang="en-US" b="1" kern="100" dirty="0">
                <a:latin typeface="Aptos" panose="020B0004020202020204" pitchFamily="34" charset="0"/>
                <a:ea typeface="DengXian" panose="02010600030101010101" pitchFamily="2" charset="-122"/>
                <a:cs typeface="Times New Roman" panose="02020603050405020304" pitchFamily="18" charset="0"/>
              </a:rPr>
              <a:t>Step #3 -</a:t>
            </a:r>
            <a:r>
              <a:rPr lang="en-US" kern="100" dirty="0">
                <a:latin typeface="Aptos" panose="020B0004020202020204" pitchFamily="34" charset="0"/>
                <a:ea typeface="DengXian" panose="02010600030101010101" pitchFamily="2" charset="-122"/>
                <a:cs typeface="Times New Roman" panose="02020603050405020304" pitchFamily="18" charset="0"/>
              </a:rPr>
              <a:t> Find the </a:t>
            </a:r>
            <a:r>
              <a:rPr lang="en-US" b="1" kern="100" dirty="0">
                <a:latin typeface="Aptos" panose="020B0004020202020204" pitchFamily="34" charset="0"/>
                <a:ea typeface="DengXian" panose="02010600030101010101" pitchFamily="2" charset="-122"/>
                <a:cs typeface="Times New Roman" panose="02020603050405020304" pitchFamily="18" charset="0"/>
              </a:rPr>
              <a:t>K</a:t>
            </a:r>
            <a:r>
              <a:rPr lang="en-US" kern="100" dirty="0">
                <a:latin typeface="Aptos" panose="020B0004020202020204" pitchFamily="34" charset="0"/>
                <a:ea typeface="DengXian" panose="02010600030101010101" pitchFamily="2" charset="-122"/>
                <a:cs typeface="Times New Roman" panose="02020603050405020304" pitchFamily="18" charset="0"/>
              </a:rPr>
              <a:t> nearest neighbors to the new entry based on the calculated distances.</a:t>
            </a:r>
          </a:p>
          <a:p>
            <a:pPr>
              <a:defRPr/>
            </a:pPr>
            <a:endParaRPr lang="en-US" kern="100" dirty="0">
              <a:latin typeface="Aptos" panose="020B0004020202020204" pitchFamily="34" charset="0"/>
              <a:ea typeface="DengXian" panose="02010600030101010101" pitchFamily="2" charset="-122"/>
              <a:cs typeface="Times New Roman" panose="02020603050405020304" pitchFamily="18" charset="0"/>
            </a:endParaRPr>
          </a:p>
          <a:p>
            <a:pPr>
              <a:defRPr/>
            </a:pPr>
            <a:endParaRPr lang="en-US" dirty="0"/>
          </a:p>
        </p:txBody>
      </p:sp>
      <p:sp>
        <p:nvSpPr>
          <p:cNvPr id="21" name="TextBox 20">
            <a:extLst>
              <a:ext uri="{FF2B5EF4-FFF2-40B4-BE49-F238E27FC236}">
                <a16:creationId xmlns:a16="http://schemas.microsoft.com/office/drawing/2014/main" id="{D79F2EEA-A9DC-7170-6CF1-45A0C5DBF532}"/>
              </a:ext>
            </a:extLst>
          </p:cNvPr>
          <p:cNvSpPr txBox="1"/>
          <p:nvPr/>
        </p:nvSpPr>
        <p:spPr>
          <a:xfrm>
            <a:off x="3757613" y="5751513"/>
            <a:ext cx="6705600" cy="922337"/>
          </a:xfrm>
          <a:prstGeom prst="rect">
            <a:avLst/>
          </a:prstGeom>
          <a:noFill/>
        </p:spPr>
        <p:txBody>
          <a:bodyPr>
            <a:spAutoFit/>
          </a:bodyPr>
          <a:lstStyle/>
          <a:p>
            <a:pPr>
              <a:defRPr/>
            </a:pPr>
            <a:r>
              <a:rPr lang="en-US" b="1" kern="100" dirty="0">
                <a:latin typeface="Aptos" panose="020B0004020202020204" pitchFamily="34" charset="0"/>
                <a:ea typeface="DengXian" panose="02010600030101010101" pitchFamily="2" charset="-122"/>
                <a:cs typeface="Times New Roman" panose="02020603050405020304" pitchFamily="18" charset="0"/>
              </a:rPr>
              <a:t>Step #4 -</a:t>
            </a:r>
            <a:r>
              <a:rPr lang="en-US" kern="100" dirty="0">
                <a:latin typeface="Aptos" panose="020B0004020202020204" pitchFamily="34" charset="0"/>
                <a:ea typeface="DengXian" panose="02010600030101010101" pitchFamily="2" charset="-122"/>
                <a:cs typeface="Times New Roman" panose="02020603050405020304" pitchFamily="18" charset="0"/>
              </a:rPr>
              <a:t> Assign the new data entry to the majority class in the nearest neighbors</a:t>
            </a:r>
          </a:p>
          <a:p>
            <a:pPr>
              <a:defRP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1000"/>
                                        <p:tgtEl>
                                          <p:spTgt spid="19"/>
                                        </p:tgtEl>
                                      </p:cBhvr>
                                    </p:animEffect>
                                    <p:anim calcmode="lin" valueType="num">
                                      <p:cBhvr>
                                        <p:cTn id="15" dur="1000" fill="hold"/>
                                        <p:tgtEl>
                                          <p:spTgt spid="19"/>
                                        </p:tgtEl>
                                        <p:attrNameLst>
                                          <p:attrName>ppt_x</p:attrName>
                                        </p:attrNameLst>
                                      </p:cBhvr>
                                      <p:tavLst>
                                        <p:tav tm="0">
                                          <p:val>
                                            <p:strVal val="#ppt_x"/>
                                          </p:val>
                                        </p:tav>
                                        <p:tav tm="100000">
                                          <p:val>
                                            <p:strVal val="#ppt_x"/>
                                          </p:val>
                                        </p:tav>
                                      </p:tavLst>
                                    </p:anim>
                                    <p:anim calcmode="lin" valueType="num">
                                      <p:cBhvr>
                                        <p:cTn id="1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1000"/>
                                        <p:tgtEl>
                                          <p:spTgt spid="20"/>
                                        </p:tgtEl>
                                      </p:cBhvr>
                                    </p:animEffect>
                                    <p:anim calcmode="lin" valueType="num">
                                      <p:cBhvr>
                                        <p:cTn id="22" dur="1000" fill="hold"/>
                                        <p:tgtEl>
                                          <p:spTgt spid="20"/>
                                        </p:tgtEl>
                                        <p:attrNameLst>
                                          <p:attrName>ppt_x</p:attrName>
                                        </p:attrNameLst>
                                      </p:cBhvr>
                                      <p:tavLst>
                                        <p:tav tm="0">
                                          <p:val>
                                            <p:strVal val="#ppt_x"/>
                                          </p:val>
                                        </p:tav>
                                        <p:tav tm="100000">
                                          <p:val>
                                            <p:strVal val="#ppt_x"/>
                                          </p:val>
                                        </p:tav>
                                      </p:tavLst>
                                    </p:anim>
                                    <p:anim calcmode="lin" valueType="num">
                                      <p:cBhvr>
                                        <p:cTn id="23"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1000"/>
                                        <p:tgtEl>
                                          <p:spTgt spid="21"/>
                                        </p:tgtEl>
                                      </p:cBhvr>
                                    </p:animEffect>
                                    <p:anim calcmode="lin" valueType="num">
                                      <p:cBhvr>
                                        <p:cTn id="29" dur="1000" fill="hold"/>
                                        <p:tgtEl>
                                          <p:spTgt spid="21"/>
                                        </p:tgtEl>
                                        <p:attrNameLst>
                                          <p:attrName>ppt_x</p:attrName>
                                        </p:attrNameLst>
                                      </p:cBhvr>
                                      <p:tavLst>
                                        <p:tav tm="0">
                                          <p:val>
                                            <p:strVal val="#ppt_x"/>
                                          </p:val>
                                        </p:tav>
                                        <p:tav tm="100000">
                                          <p:val>
                                            <p:strVal val="#ppt_x"/>
                                          </p:val>
                                        </p:tav>
                                      </p:tavLst>
                                    </p:anim>
                                    <p:anim calcmode="lin" valueType="num">
                                      <p:cBhvr>
                                        <p:cTn id="30"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Placeholder 2">
            <a:extLst>
              <a:ext uri="{FF2B5EF4-FFF2-40B4-BE49-F238E27FC236}">
                <a16:creationId xmlns:a16="http://schemas.microsoft.com/office/drawing/2014/main" id="{E877AAE1-B9CE-2579-29B0-767DDE4BB708}"/>
              </a:ext>
            </a:extLst>
          </p:cNvPr>
          <p:cNvSpPr txBox="1">
            <a:spLocks noChangeArrowheads="1"/>
          </p:cNvSpPr>
          <p:nvPr/>
        </p:nvSpPr>
        <p:spPr bwMode="auto">
          <a:xfrm>
            <a:off x="442913" y="98425"/>
            <a:ext cx="11099800"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400"/>
              </a:spcBef>
              <a:buClr>
                <a:schemeClr val="tx1"/>
              </a:buClr>
              <a:buSzPct val="80000"/>
              <a:buFont typeface="Corbel" panose="020B0503020204020204" pitchFamily="34" charset="0"/>
              <a:buChar char="•"/>
              <a:defRPr sz="2200">
                <a:solidFill>
                  <a:schemeClr val="tx1"/>
                </a:solidFill>
                <a:latin typeface="Rockwell" panose="02060603020205020403" pitchFamily="18" charset="0"/>
              </a:defRPr>
            </a:lvl1pPr>
            <a:lvl2pPr indent="-182563">
              <a:lnSpc>
                <a:spcPct val="90000"/>
              </a:lnSpc>
              <a:spcBef>
                <a:spcPts val="200"/>
              </a:spcBef>
              <a:spcAft>
                <a:spcPts val="400"/>
              </a:spcAft>
              <a:buClr>
                <a:schemeClr val="tx1"/>
              </a:buClr>
              <a:buSzPct val="80000"/>
              <a:buFont typeface="Corbel" panose="020B0503020204020204" pitchFamily="34" charset="0"/>
              <a:buChar char="•"/>
              <a:defRPr sz="2000">
                <a:solidFill>
                  <a:schemeClr val="tx1"/>
                </a:solidFill>
                <a:latin typeface="Rockwell" panose="02060603020205020403" pitchFamily="18" charset="0"/>
              </a:defRPr>
            </a:lvl2pPr>
            <a:lvl3pPr marL="730250" indent="-182563">
              <a:lnSpc>
                <a:spcPct val="90000"/>
              </a:lnSpc>
              <a:spcBef>
                <a:spcPts val="200"/>
              </a:spcBef>
              <a:spcAft>
                <a:spcPts val="400"/>
              </a:spcAft>
              <a:buClr>
                <a:schemeClr val="tx1"/>
              </a:buClr>
              <a:buSzPct val="80000"/>
              <a:buFont typeface="Corbel" panose="020B0503020204020204" pitchFamily="34" charset="0"/>
              <a:buChar char="•"/>
              <a:defRPr>
                <a:solidFill>
                  <a:schemeClr val="tx1"/>
                </a:solidFill>
                <a:latin typeface="Rockwell" panose="02060603020205020403" pitchFamily="18" charset="0"/>
              </a:defRPr>
            </a:lvl3pPr>
            <a:lvl4pPr marL="1004888" indent="-182563">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4pPr>
            <a:lvl5pPr marL="1279525" indent="-182563">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5pPr>
            <a:lvl6pPr marL="1736725" indent="-182563"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6pPr>
            <a:lvl7pPr marL="2193925" indent="-182563"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7pPr>
            <a:lvl8pPr marL="2651125" indent="-182563"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8pPr>
            <a:lvl9pPr marL="3108325" indent="-182563"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9pPr>
          </a:lstStyle>
          <a:p>
            <a:pPr eaLnBrk="1" hangingPunct="1">
              <a:lnSpc>
                <a:spcPct val="100000"/>
              </a:lnSpc>
              <a:spcBef>
                <a:spcPct val="0"/>
              </a:spcBef>
              <a:buClrTx/>
              <a:buSzTx/>
              <a:buFontTx/>
              <a:buNone/>
            </a:pPr>
            <a:r>
              <a:rPr lang="en-US" altLang="en-US" sz="3200" b="1"/>
              <a:t>K-Nearest Neighbour</a:t>
            </a:r>
          </a:p>
        </p:txBody>
      </p:sp>
      <p:sp>
        <p:nvSpPr>
          <p:cNvPr id="28675" name="Text Placeholder 3">
            <a:extLst>
              <a:ext uri="{FF2B5EF4-FFF2-40B4-BE49-F238E27FC236}">
                <a16:creationId xmlns:a16="http://schemas.microsoft.com/office/drawing/2014/main" id="{1D4AE014-FD94-EF80-4188-A03963C7F2E9}"/>
              </a:ext>
            </a:extLst>
          </p:cNvPr>
          <p:cNvSpPr txBox="1">
            <a:spLocks noChangeArrowheads="1"/>
          </p:cNvSpPr>
          <p:nvPr/>
        </p:nvSpPr>
        <p:spPr bwMode="auto">
          <a:xfrm>
            <a:off x="1344613" y="860425"/>
            <a:ext cx="9136062" cy="559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182563">
              <a:lnSpc>
                <a:spcPct val="90000"/>
              </a:lnSpc>
              <a:spcBef>
                <a:spcPts val="1400"/>
              </a:spcBef>
              <a:buClr>
                <a:schemeClr val="tx1"/>
              </a:buClr>
              <a:buSzPct val="80000"/>
              <a:buFont typeface="Corbel" panose="020B0503020204020204" pitchFamily="34" charset="0"/>
              <a:buChar char="•"/>
              <a:defRPr sz="2200">
                <a:solidFill>
                  <a:schemeClr val="tx1"/>
                </a:solidFill>
                <a:latin typeface="Rockwell" panose="02060603020205020403" pitchFamily="18" charset="0"/>
              </a:defRPr>
            </a:lvl1pPr>
            <a:lvl2pPr indent="-182563">
              <a:lnSpc>
                <a:spcPct val="90000"/>
              </a:lnSpc>
              <a:spcBef>
                <a:spcPts val="200"/>
              </a:spcBef>
              <a:spcAft>
                <a:spcPts val="400"/>
              </a:spcAft>
              <a:buClr>
                <a:schemeClr val="tx1"/>
              </a:buClr>
              <a:buSzPct val="80000"/>
              <a:buFont typeface="Corbel" panose="020B0503020204020204" pitchFamily="34" charset="0"/>
              <a:buChar char="•"/>
              <a:defRPr sz="2000">
                <a:solidFill>
                  <a:schemeClr val="tx1"/>
                </a:solidFill>
                <a:latin typeface="Rockwell" panose="02060603020205020403" pitchFamily="18" charset="0"/>
              </a:defRPr>
            </a:lvl2pPr>
            <a:lvl3pPr marL="730250" indent="-182563">
              <a:lnSpc>
                <a:spcPct val="90000"/>
              </a:lnSpc>
              <a:spcBef>
                <a:spcPts val="200"/>
              </a:spcBef>
              <a:spcAft>
                <a:spcPts val="400"/>
              </a:spcAft>
              <a:buClr>
                <a:schemeClr val="tx1"/>
              </a:buClr>
              <a:buSzPct val="80000"/>
              <a:buFont typeface="Corbel" panose="020B0503020204020204" pitchFamily="34" charset="0"/>
              <a:buChar char="•"/>
              <a:defRPr>
                <a:solidFill>
                  <a:schemeClr val="tx1"/>
                </a:solidFill>
                <a:latin typeface="Rockwell" panose="02060603020205020403" pitchFamily="18" charset="0"/>
              </a:defRPr>
            </a:lvl3pPr>
            <a:lvl4pPr marL="1004888" indent="-182563">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4pPr>
            <a:lvl5pPr marL="1279525" indent="-182563">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5pPr>
            <a:lvl6pPr marL="1736725" indent="-182563"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6pPr>
            <a:lvl7pPr marL="2193925" indent="-182563"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7pPr>
            <a:lvl8pPr marL="2651125" indent="-182563"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8pPr>
            <a:lvl9pPr marL="3108325" indent="-182563"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9pPr>
          </a:lstStyle>
          <a:p>
            <a:pPr algn="just"/>
            <a:r>
              <a:rPr lang="en-US" altLang="en-US" sz="1800" b="1">
                <a:latin typeface="Aptos" panose="020B0004020202020204" pitchFamily="34" charset="0"/>
                <a:ea typeface="DengXian" panose="02010600030101010101" pitchFamily="2" charset="-122"/>
                <a:cs typeface="Times New Roman" panose="02020603050405020304" pitchFamily="18" charset="0"/>
              </a:rPr>
              <a:t>K-Nearest Neighbors Classifiers and Model Example With Diagrams</a:t>
            </a:r>
          </a:p>
          <a:p>
            <a:pPr algn="just"/>
            <a:endParaRPr lang="en-US" altLang="en-US">
              <a:ea typeface="DengXian" panose="02010600030101010101" pitchFamily="2" charset="-122"/>
              <a:cs typeface="Times New Roman" panose="02020603050405020304" pitchFamily="18" charset="0"/>
            </a:endParaRPr>
          </a:p>
        </p:txBody>
      </p:sp>
      <p:pic>
        <p:nvPicPr>
          <p:cNvPr id="3" name="Picture 2" descr="Image">
            <a:extLst>
              <a:ext uri="{FF2B5EF4-FFF2-40B4-BE49-F238E27FC236}">
                <a16:creationId xmlns:a16="http://schemas.microsoft.com/office/drawing/2014/main" id="{9DCEFE5D-C238-F49E-F926-FAE9375681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8650" y="1560513"/>
            <a:ext cx="5222875" cy="444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Placeholder 2">
            <a:extLst>
              <a:ext uri="{FF2B5EF4-FFF2-40B4-BE49-F238E27FC236}">
                <a16:creationId xmlns:a16="http://schemas.microsoft.com/office/drawing/2014/main" id="{F4659B4D-4FB9-D348-E08B-0287FE8CA485}"/>
              </a:ext>
            </a:extLst>
          </p:cNvPr>
          <p:cNvSpPr txBox="1">
            <a:spLocks noChangeArrowheads="1"/>
          </p:cNvSpPr>
          <p:nvPr/>
        </p:nvSpPr>
        <p:spPr bwMode="auto">
          <a:xfrm>
            <a:off x="442913" y="98425"/>
            <a:ext cx="11099800"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400"/>
              </a:spcBef>
              <a:buClr>
                <a:schemeClr val="tx1"/>
              </a:buClr>
              <a:buSzPct val="80000"/>
              <a:buFont typeface="Corbel" panose="020B0503020204020204" pitchFamily="34" charset="0"/>
              <a:buChar char="•"/>
              <a:defRPr sz="2200">
                <a:solidFill>
                  <a:schemeClr val="tx1"/>
                </a:solidFill>
                <a:latin typeface="Rockwell" panose="02060603020205020403" pitchFamily="18" charset="0"/>
              </a:defRPr>
            </a:lvl1pPr>
            <a:lvl2pPr indent="-182563">
              <a:lnSpc>
                <a:spcPct val="90000"/>
              </a:lnSpc>
              <a:spcBef>
                <a:spcPts val="200"/>
              </a:spcBef>
              <a:spcAft>
                <a:spcPts val="400"/>
              </a:spcAft>
              <a:buClr>
                <a:schemeClr val="tx1"/>
              </a:buClr>
              <a:buSzPct val="80000"/>
              <a:buFont typeface="Corbel" panose="020B0503020204020204" pitchFamily="34" charset="0"/>
              <a:buChar char="•"/>
              <a:defRPr sz="2000">
                <a:solidFill>
                  <a:schemeClr val="tx1"/>
                </a:solidFill>
                <a:latin typeface="Rockwell" panose="02060603020205020403" pitchFamily="18" charset="0"/>
              </a:defRPr>
            </a:lvl2pPr>
            <a:lvl3pPr marL="730250" indent="-182563">
              <a:lnSpc>
                <a:spcPct val="90000"/>
              </a:lnSpc>
              <a:spcBef>
                <a:spcPts val="200"/>
              </a:spcBef>
              <a:spcAft>
                <a:spcPts val="400"/>
              </a:spcAft>
              <a:buClr>
                <a:schemeClr val="tx1"/>
              </a:buClr>
              <a:buSzPct val="80000"/>
              <a:buFont typeface="Corbel" panose="020B0503020204020204" pitchFamily="34" charset="0"/>
              <a:buChar char="•"/>
              <a:defRPr>
                <a:solidFill>
                  <a:schemeClr val="tx1"/>
                </a:solidFill>
                <a:latin typeface="Rockwell" panose="02060603020205020403" pitchFamily="18" charset="0"/>
              </a:defRPr>
            </a:lvl3pPr>
            <a:lvl4pPr marL="1004888" indent="-182563">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4pPr>
            <a:lvl5pPr marL="1279525" indent="-182563">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5pPr>
            <a:lvl6pPr marL="1736725" indent="-182563"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6pPr>
            <a:lvl7pPr marL="2193925" indent="-182563"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7pPr>
            <a:lvl8pPr marL="2651125" indent="-182563"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8pPr>
            <a:lvl9pPr marL="3108325" indent="-182563"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9pPr>
          </a:lstStyle>
          <a:p>
            <a:pPr eaLnBrk="1" hangingPunct="1">
              <a:lnSpc>
                <a:spcPct val="100000"/>
              </a:lnSpc>
              <a:spcBef>
                <a:spcPct val="0"/>
              </a:spcBef>
              <a:buClrTx/>
              <a:buSzTx/>
              <a:buFontTx/>
              <a:buNone/>
            </a:pPr>
            <a:r>
              <a:rPr lang="en-US" altLang="en-US" sz="3200" b="1"/>
              <a:t>K-Nearest Neighbour</a:t>
            </a:r>
          </a:p>
        </p:txBody>
      </p:sp>
      <p:graphicFrame>
        <p:nvGraphicFramePr>
          <p:cNvPr id="4" name="Table 3">
            <a:extLst>
              <a:ext uri="{FF2B5EF4-FFF2-40B4-BE49-F238E27FC236}">
                <a16:creationId xmlns:a16="http://schemas.microsoft.com/office/drawing/2014/main" id="{5EEFA3D8-B86A-1242-B037-6934C58FB86D}"/>
              </a:ext>
            </a:extLst>
          </p:cNvPr>
          <p:cNvGraphicFramePr>
            <a:graphicFrameLocks noGrp="1"/>
          </p:cNvGraphicFramePr>
          <p:nvPr/>
        </p:nvGraphicFramePr>
        <p:xfrm>
          <a:off x="6519863" y="692150"/>
          <a:ext cx="5022849" cy="3560760"/>
        </p:xfrm>
        <a:graphic>
          <a:graphicData uri="http://schemas.openxmlformats.org/drawingml/2006/table">
            <a:tbl>
              <a:tblPr firstRow="1" firstCol="1" bandRow="1">
                <a:tableStyleId>{2D5ABB26-0587-4C30-8999-92F81FD0307C}</a:tableStyleId>
              </a:tblPr>
              <a:tblGrid>
                <a:gridCol w="1674283">
                  <a:extLst>
                    <a:ext uri="{9D8B030D-6E8A-4147-A177-3AD203B41FA5}">
                      <a16:colId xmlns:a16="http://schemas.microsoft.com/office/drawing/2014/main" val="20000"/>
                    </a:ext>
                  </a:extLst>
                </a:gridCol>
                <a:gridCol w="1674283">
                  <a:extLst>
                    <a:ext uri="{9D8B030D-6E8A-4147-A177-3AD203B41FA5}">
                      <a16:colId xmlns:a16="http://schemas.microsoft.com/office/drawing/2014/main" val="20001"/>
                    </a:ext>
                  </a:extLst>
                </a:gridCol>
                <a:gridCol w="1674283">
                  <a:extLst>
                    <a:ext uri="{9D8B030D-6E8A-4147-A177-3AD203B41FA5}">
                      <a16:colId xmlns:a16="http://schemas.microsoft.com/office/drawing/2014/main" val="20002"/>
                    </a:ext>
                  </a:extLst>
                </a:gridCol>
              </a:tblGrid>
              <a:tr h="445095">
                <a:tc>
                  <a:txBody>
                    <a:bodyPr/>
                    <a:lstStyle/>
                    <a:p>
                      <a:pPr marL="0" marR="0" algn="ctr">
                        <a:lnSpc>
                          <a:spcPct val="115000"/>
                        </a:lnSpc>
                        <a:spcBef>
                          <a:spcPts val="0"/>
                        </a:spcBef>
                        <a:spcAft>
                          <a:spcPts val="800"/>
                        </a:spcAft>
                      </a:pPr>
                      <a:r>
                        <a:rPr lang="en-US" sz="1600" b="1" kern="100" dirty="0">
                          <a:effectLst/>
                        </a:rPr>
                        <a:t>Brightness</a:t>
                      </a:r>
                      <a:endParaRPr lang="en-US" sz="1600" b="1"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1" marB="95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600" b="1" kern="100">
                          <a:effectLst/>
                        </a:rPr>
                        <a:t>Saturation</a:t>
                      </a:r>
                      <a:endParaRPr lang="en-US" sz="1600" b="1" kern="10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1" marB="95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600" b="1" kern="100" dirty="0">
                          <a:effectLst/>
                        </a:rPr>
                        <a:t>Class</a:t>
                      </a:r>
                      <a:endParaRPr lang="en-US" sz="1600" b="1"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1" marB="95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45095">
                <a:tc>
                  <a:txBody>
                    <a:bodyPr/>
                    <a:lstStyle/>
                    <a:p>
                      <a:pPr marL="0" marR="0" algn="ctr">
                        <a:lnSpc>
                          <a:spcPct val="115000"/>
                        </a:lnSpc>
                        <a:spcBef>
                          <a:spcPts val="0"/>
                        </a:spcBef>
                        <a:spcAft>
                          <a:spcPts val="800"/>
                        </a:spcAft>
                      </a:pPr>
                      <a:r>
                        <a:rPr lang="en-US" sz="1600" kern="100" dirty="0">
                          <a:effectLst/>
                        </a:rPr>
                        <a:t>40</a:t>
                      </a:r>
                      <a:endParaRPr lang="en-US" sz="16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1" marB="95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600" kern="100">
                          <a:effectLst/>
                        </a:rPr>
                        <a:t>20</a:t>
                      </a:r>
                      <a:endParaRPr lang="en-US" sz="1600" kern="10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1" marB="95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600" kern="100">
                          <a:effectLst/>
                        </a:rPr>
                        <a:t>Red</a:t>
                      </a:r>
                      <a:endParaRPr lang="en-US" sz="1600" kern="10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1" marB="95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45095">
                <a:tc>
                  <a:txBody>
                    <a:bodyPr/>
                    <a:lstStyle/>
                    <a:p>
                      <a:pPr marL="0" marR="0" algn="ctr">
                        <a:lnSpc>
                          <a:spcPct val="115000"/>
                        </a:lnSpc>
                        <a:spcBef>
                          <a:spcPts val="0"/>
                        </a:spcBef>
                        <a:spcAft>
                          <a:spcPts val="800"/>
                        </a:spcAft>
                      </a:pPr>
                      <a:r>
                        <a:rPr lang="en-US" sz="1600" kern="100" dirty="0">
                          <a:effectLst/>
                        </a:rPr>
                        <a:t>50</a:t>
                      </a:r>
                      <a:endParaRPr lang="en-US" sz="16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1" marB="95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600" kern="100" dirty="0">
                          <a:effectLst/>
                        </a:rPr>
                        <a:t>50</a:t>
                      </a:r>
                      <a:endParaRPr lang="en-US" sz="16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1" marB="95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600" kern="100">
                          <a:effectLst/>
                        </a:rPr>
                        <a:t>Blue</a:t>
                      </a:r>
                      <a:endParaRPr lang="en-US" sz="1600" kern="10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1" marB="95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45095">
                <a:tc>
                  <a:txBody>
                    <a:bodyPr/>
                    <a:lstStyle/>
                    <a:p>
                      <a:pPr marL="0" marR="0" algn="ctr">
                        <a:lnSpc>
                          <a:spcPct val="115000"/>
                        </a:lnSpc>
                        <a:spcBef>
                          <a:spcPts val="0"/>
                        </a:spcBef>
                        <a:spcAft>
                          <a:spcPts val="800"/>
                        </a:spcAft>
                      </a:pPr>
                      <a:r>
                        <a:rPr lang="en-US" sz="1600" kern="100">
                          <a:effectLst/>
                        </a:rPr>
                        <a:t>60</a:t>
                      </a:r>
                      <a:endParaRPr lang="en-US" sz="1600" kern="10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1" marB="95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600" kern="100">
                          <a:effectLst/>
                        </a:rPr>
                        <a:t>90</a:t>
                      </a:r>
                      <a:endParaRPr lang="en-US" sz="1600" kern="10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1" marB="95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600" kern="100" dirty="0">
                          <a:effectLst/>
                        </a:rPr>
                        <a:t>Blue</a:t>
                      </a:r>
                      <a:endParaRPr lang="en-US" sz="16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1" marB="95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45095">
                <a:tc>
                  <a:txBody>
                    <a:bodyPr/>
                    <a:lstStyle/>
                    <a:p>
                      <a:pPr marL="0" marR="0" algn="ctr">
                        <a:lnSpc>
                          <a:spcPct val="115000"/>
                        </a:lnSpc>
                        <a:spcBef>
                          <a:spcPts val="0"/>
                        </a:spcBef>
                        <a:spcAft>
                          <a:spcPts val="800"/>
                        </a:spcAft>
                      </a:pPr>
                      <a:r>
                        <a:rPr lang="en-US" sz="1600" kern="100">
                          <a:effectLst/>
                        </a:rPr>
                        <a:t>10</a:t>
                      </a:r>
                      <a:endParaRPr lang="en-US" sz="1600" kern="10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1" marB="95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600" kern="100">
                          <a:effectLst/>
                        </a:rPr>
                        <a:t>25</a:t>
                      </a:r>
                      <a:endParaRPr lang="en-US" sz="1600" kern="10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1" marB="95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600" kern="100" dirty="0">
                          <a:effectLst/>
                        </a:rPr>
                        <a:t>Red</a:t>
                      </a:r>
                      <a:endParaRPr lang="en-US" sz="16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1" marB="95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45095">
                <a:tc>
                  <a:txBody>
                    <a:bodyPr/>
                    <a:lstStyle/>
                    <a:p>
                      <a:pPr marL="0" marR="0" algn="ctr">
                        <a:lnSpc>
                          <a:spcPct val="115000"/>
                        </a:lnSpc>
                        <a:spcBef>
                          <a:spcPts val="0"/>
                        </a:spcBef>
                        <a:spcAft>
                          <a:spcPts val="800"/>
                        </a:spcAft>
                      </a:pPr>
                      <a:r>
                        <a:rPr lang="en-US" sz="1600" kern="100">
                          <a:effectLst/>
                        </a:rPr>
                        <a:t>70</a:t>
                      </a:r>
                      <a:endParaRPr lang="en-US" sz="1600" kern="10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1" marB="95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600" kern="100">
                          <a:effectLst/>
                        </a:rPr>
                        <a:t>70</a:t>
                      </a:r>
                      <a:endParaRPr lang="en-US" sz="1600" kern="10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1" marB="95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600" kern="100" dirty="0">
                          <a:effectLst/>
                        </a:rPr>
                        <a:t>Blue</a:t>
                      </a:r>
                      <a:endParaRPr lang="en-US" sz="16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1" marB="95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445095">
                <a:tc>
                  <a:txBody>
                    <a:bodyPr/>
                    <a:lstStyle/>
                    <a:p>
                      <a:pPr marL="0" marR="0" algn="ctr">
                        <a:lnSpc>
                          <a:spcPct val="115000"/>
                        </a:lnSpc>
                        <a:spcBef>
                          <a:spcPts val="0"/>
                        </a:spcBef>
                        <a:spcAft>
                          <a:spcPts val="800"/>
                        </a:spcAft>
                      </a:pPr>
                      <a:r>
                        <a:rPr lang="en-US" sz="1600" kern="100">
                          <a:effectLst/>
                        </a:rPr>
                        <a:t>60</a:t>
                      </a:r>
                      <a:endParaRPr lang="en-US" sz="1600" kern="10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1" marB="95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600" kern="100">
                          <a:effectLst/>
                        </a:rPr>
                        <a:t>10</a:t>
                      </a:r>
                      <a:endParaRPr lang="en-US" sz="1600" kern="10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1" marB="95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600" kern="100" dirty="0">
                          <a:effectLst/>
                        </a:rPr>
                        <a:t>Red</a:t>
                      </a:r>
                      <a:endParaRPr lang="en-US" sz="16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1" marB="95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445095">
                <a:tc>
                  <a:txBody>
                    <a:bodyPr/>
                    <a:lstStyle/>
                    <a:p>
                      <a:pPr marL="0" marR="0" algn="ctr">
                        <a:lnSpc>
                          <a:spcPct val="115000"/>
                        </a:lnSpc>
                        <a:spcBef>
                          <a:spcPts val="0"/>
                        </a:spcBef>
                        <a:spcAft>
                          <a:spcPts val="800"/>
                        </a:spcAft>
                      </a:pPr>
                      <a:r>
                        <a:rPr lang="en-US" sz="1600" kern="100">
                          <a:effectLst/>
                        </a:rPr>
                        <a:t>25</a:t>
                      </a:r>
                      <a:endParaRPr lang="en-US" sz="1600" kern="10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1" marB="95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600" kern="100">
                          <a:effectLst/>
                        </a:rPr>
                        <a:t>80</a:t>
                      </a:r>
                      <a:endParaRPr lang="en-US" sz="1600" kern="10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1" marB="95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600" kern="100" dirty="0">
                          <a:effectLst/>
                        </a:rPr>
                        <a:t>Blue</a:t>
                      </a:r>
                      <a:endParaRPr lang="en-US" sz="16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1" marB="95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29737" name="TextBox 5">
            <a:extLst>
              <a:ext uri="{FF2B5EF4-FFF2-40B4-BE49-F238E27FC236}">
                <a16:creationId xmlns:a16="http://schemas.microsoft.com/office/drawing/2014/main" id="{CDB0D57B-8BC6-243D-5AA2-3117DF9A15B2}"/>
              </a:ext>
            </a:extLst>
          </p:cNvPr>
          <p:cNvSpPr txBox="1">
            <a:spLocks noChangeArrowheads="1"/>
          </p:cNvSpPr>
          <p:nvPr/>
        </p:nvSpPr>
        <p:spPr bwMode="auto">
          <a:xfrm>
            <a:off x="1698625" y="2355850"/>
            <a:ext cx="368935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eaLnBrk="0" fontAlgn="base" hangingPunct="0">
              <a:spcBef>
                <a:spcPct val="0"/>
              </a:spcBef>
              <a:spcAft>
                <a:spcPct val="0"/>
              </a:spcAft>
              <a:defRPr>
                <a:solidFill>
                  <a:schemeClr val="tx1"/>
                </a:solidFill>
                <a:latin typeface="Rockwell" panose="02060603020205020403" pitchFamily="18" charset="0"/>
              </a:defRPr>
            </a:lvl6pPr>
            <a:lvl7pPr marL="2971800" indent="-228600" eaLnBrk="0" fontAlgn="base" hangingPunct="0">
              <a:spcBef>
                <a:spcPct val="0"/>
              </a:spcBef>
              <a:spcAft>
                <a:spcPct val="0"/>
              </a:spcAft>
              <a:defRPr>
                <a:solidFill>
                  <a:schemeClr val="tx1"/>
                </a:solidFill>
                <a:latin typeface="Rockwell" panose="02060603020205020403" pitchFamily="18" charset="0"/>
              </a:defRPr>
            </a:lvl7pPr>
            <a:lvl8pPr marL="3429000" indent="-228600" eaLnBrk="0" fontAlgn="base" hangingPunct="0">
              <a:spcBef>
                <a:spcPct val="0"/>
              </a:spcBef>
              <a:spcAft>
                <a:spcPct val="0"/>
              </a:spcAft>
              <a:defRPr>
                <a:solidFill>
                  <a:schemeClr val="tx1"/>
                </a:solidFill>
                <a:latin typeface="Rockwell" panose="02060603020205020403" pitchFamily="18" charset="0"/>
              </a:defRPr>
            </a:lvl8pPr>
            <a:lvl9pPr marL="3886200" indent="-228600" eaLnBrk="0" fontAlgn="base" hangingPunct="0">
              <a:spcBef>
                <a:spcPct val="0"/>
              </a:spcBef>
              <a:spcAft>
                <a:spcPct val="0"/>
              </a:spcAft>
              <a:defRPr>
                <a:solidFill>
                  <a:schemeClr val="tx1"/>
                </a:solidFill>
                <a:latin typeface="Rockwell" panose="02060603020205020403" pitchFamily="18" charset="0"/>
              </a:defRPr>
            </a:lvl9pPr>
          </a:lstStyle>
          <a:p>
            <a:r>
              <a:rPr lang="en-US" altLang="en-US">
                <a:latin typeface="Aptos" panose="020B0004020202020204" pitchFamily="34" charset="0"/>
                <a:ea typeface="DengXian" panose="02010600030101010101" pitchFamily="2" charset="-122"/>
                <a:cs typeface="Times New Roman" panose="02020603050405020304" pitchFamily="18" charset="0"/>
              </a:rPr>
              <a:t>The table represents our data set. We have two columns — </a:t>
            </a:r>
            <a:r>
              <a:rPr lang="en-US" altLang="en-US" b="1">
                <a:latin typeface="Aptos" panose="020B0004020202020204" pitchFamily="34" charset="0"/>
                <a:ea typeface="DengXian" panose="02010600030101010101" pitchFamily="2" charset="-122"/>
                <a:cs typeface="Times New Roman" panose="02020603050405020304" pitchFamily="18" charset="0"/>
              </a:rPr>
              <a:t>Brightness</a:t>
            </a:r>
            <a:r>
              <a:rPr lang="en-US" altLang="en-US">
                <a:latin typeface="Aptos" panose="020B0004020202020204" pitchFamily="34" charset="0"/>
                <a:ea typeface="DengXian" panose="02010600030101010101" pitchFamily="2" charset="-122"/>
                <a:cs typeface="Times New Roman" panose="02020603050405020304" pitchFamily="18" charset="0"/>
              </a:rPr>
              <a:t> and </a:t>
            </a:r>
            <a:r>
              <a:rPr lang="en-US" altLang="en-US" b="1">
                <a:latin typeface="Aptos" panose="020B0004020202020204" pitchFamily="34" charset="0"/>
                <a:ea typeface="DengXian" panose="02010600030101010101" pitchFamily="2" charset="-122"/>
                <a:cs typeface="Times New Roman" panose="02020603050405020304" pitchFamily="18" charset="0"/>
              </a:rPr>
              <a:t>Saturation</a:t>
            </a:r>
            <a:r>
              <a:rPr lang="en-US" altLang="en-US">
                <a:latin typeface="Aptos" panose="020B0004020202020204" pitchFamily="34" charset="0"/>
                <a:ea typeface="DengXian" panose="02010600030101010101" pitchFamily="2" charset="-122"/>
                <a:cs typeface="Times New Roman" panose="02020603050405020304" pitchFamily="18" charset="0"/>
              </a:rPr>
              <a:t>. Each row in the table has a class of either </a:t>
            </a:r>
            <a:r>
              <a:rPr lang="en-US" altLang="en-US" b="1">
                <a:latin typeface="Aptos" panose="020B0004020202020204" pitchFamily="34" charset="0"/>
                <a:ea typeface="DengXian" panose="02010600030101010101" pitchFamily="2" charset="-122"/>
                <a:cs typeface="Times New Roman" panose="02020603050405020304" pitchFamily="18" charset="0"/>
              </a:rPr>
              <a:t>Red</a:t>
            </a:r>
            <a:r>
              <a:rPr lang="en-US" altLang="en-US">
                <a:latin typeface="Aptos" panose="020B0004020202020204" pitchFamily="34" charset="0"/>
                <a:ea typeface="DengXian" panose="02010600030101010101" pitchFamily="2" charset="-122"/>
                <a:cs typeface="Times New Roman" panose="02020603050405020304" pitchFamily="18" charset="0"/>
              </a:rPr>
              <a:t> or </a:t>
            </a:r>
            <a:r>
              <a:rPr lang="en-US" altLang="en-US" b="1">
                <a:latin typeface="Aptos" panose="020B0004020202020204" pitchFamily="34" charset="0"/>
                <a:ea typeface="DengXian" panose="02010600030101010101" pitchFamily="2" charset="-122"/>
                <a:cs typeface="Times New Roman" panose="02020603050405020304" pitchFamily="18" charset="0"/>
              </a:rPr>
              <a:t>Blue</a:t>
            </a:r>
            <a:r>
              <a:rPr lang="en-US" altLang="en-US">
                <a:latin typeface="Aptos" panose="020B0004020202020204" pitchFamily="34" charset="0"/>
                <a:ea typeface="DengXian" panose="02010600030101010101" pitchFamily="2" charset="-122"/>
                <a:cs typeface="Times New Roman" panose="02020603050405020304" pitchFamily="18" charset="0"/>
              </a:rPr>
              <a:t>.</a:t>
            </a:r>
            <a:endParaRPr lang="en-US" altLang="en-US">
              <a:ea typeface="DengXian" panose="02010600030101010101" pitchFamily="2" charset="-122"/>
              <a:cs typeface="Times New Roman" panose="02020603050405020304" pitchFamily="18" charset="0"/>
            </a:endParaRPr>
          </a:p>
        </p:txBody>
      </p:sp>
      <p:graphicFrame>
        <p:nvGraphicFramePr>
          <p:cNvPr id="6" name="Table 5">
            <a:extLst>
              <a:ext uri="{FF2B5EF4-FFF2-40B4-BE49-F238E27FC236}">
                <a16:creationId xmlns:a16="http://schemas.microsoft.com/office/drawing/2014/main" id="{33CF0231-78F0-F0AE-F969-0AEDB007DEA1}"/>
              </a:ext>
            </a:extLst>
          </p:cNvPr>
          <p:cNvGraphicFramePr>
            <a:graphicFrameLocks noGrp="1"/>
          </p:cNvGraphicFramePr>
          <p:nvPr/>
        </p:nvGraphicFramePr>
        <p:xfrm>
          <a:off x="6519863" y="5048250"/>
          <a:ext cx="5022849" cy="793750"/>
        </p:xfrm>
        <a:graphic>
          <a:graphicData uri="http://schemas.openxmlformats.org/drawingml/2006/table">
            <a:tbl>
              <a:tblPr firstRow="1" firstCol="1" bandRow="1">
                <a:tableStyleId>{2D5ABB26-0587-4C30-8999-92F81FD0307C}</a:tableStyleId>
              </a:tblPr>
              <a:tblGrid>
                <a:gridCol w="1674283">
                  <a:extLst>
                    <a:ext uri="{9D8B030D-6E8A-4147-A177-3AD203B41FA5}">
                      <a16:colId xmlns:a16="http://schemas.microsoft.com/office/drawing/2014/main" val="20000"/>
                    </a:ext>
                  </a:extLst>
                </a:gridCol>
                <a:gridCol w="1674283">
                  <a:extLst>
                    <a:ext uri="{9D8B030D-6E8A-4147-A177-3AD203B41FA5}">
                      <a16:colId xmlns:a16="http://schemas.microsoft.com/office/drawing/2014/main" val="20001"/>
                    </a:ext>
                  </a:extLst>
                </a:gridCol>
                <a:gridCol w="1674283">
                  <a:extLst>
                    <a:ext uri="{9D8B030D-6E8A-4147-A177-3AD203B41FA5}">
                      <a16:colId xmlns:a16="http://schemas.microsoft.com/office/drawing/2014/main" val="20002"/>
                    </a:ext>
                  </a:extLst>
                </a:gridCol>
              </a:tblGrid>
              <a:tr h="396875">
                <a:tc>
                  <a:txBody>
                    <a:bodyPr/>
                    <a:lstStyle/>
                    <a:p>
                      <a:pPr marL="0" marR="0" algn="ctr" defTabSz="914400" rtl="0" eaLnBrk="1" latinLnBrk="0" hangingPunct="1">
                        <a:lnSpc>
                          <a:spcPct val="115000"/>
                        </a:lnSpc>
                        <a:spcBef>
                          <a:spcPts val="0"/>
                        </a:spcBef>
                        <a:spcAft>
                          <a:spcPts val="800"/>
                        </a:spcAft>
                      </a:pPr>
                      <a:r>
                        <a:rPr lang="en-US" sz="1600" b="1" kern="100" dirty="0">
                          <a:solidFill>
                            <a:schemeClr val="tx1"/>
                          </a:solidFill>
                          <a:effectLst/>
                        </a:rPr>
                        <a:t>Brightness</a:t>
                      </a:r>
                      <a:endParaRPr lang="en-US" sz="1600" b="1" kern="100" dirty="0">
                        <a:solidFill>
                          <a:schemeClr val="tx1"/>
                        </a:solidFill>
                        <a:effectLst/>
                        <a:latin typeface="+mn-lt"/>
                        <a:ea typeface="+mn-ea"/>
                        <a:cs typeface="+mn-cs"/>
                      </a:endParaRPr>
                    </a:p>
                  </a:txBody>
                  <a:tcPr marL="9523" marR="9523" marT="9529" marB="95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defTabSz="914400" rtl="0" eaLnBrk="1" latinLnBrk="0" hangingPunct="1">
                        <a:lnSpc>
                          <a:spcPct val="115000"/>
                        </a:lnSpc>
                        <a:spcBef>
                          <a:spcPts val="0"/>
                        </a:spcBef>
                        <a:spcAft>
                          <a:spcPts val="800"/>
                        </a:spcAft>
                      </a:pPr>
                      <a:r>
                        <a:rPr lang="en-US" sz="1600" b="1" kern="100" dirty="0">
                          <a:solidFill>
                            <a:schemeClr val="tx1"/>
                          </a:solidFill>
                          <a:effectLst/>
                        </a:rPr>
                        <a:t>Saturation</a:t>
                      </a:r>
                      <a:endParaRPr lang="en-US" sz="1600" b="1" kern="100" dirty="0">
                        <a:solidFill>
                          <a:schemeClr val="tx1"/>
                        </a:solidFill>
                        <a:effectLst/>
                        <a:latin typeface="+mn-lt"/>
                        <a:ea typeface="+mn-ea"/>
                        <a:cs typeface="+mn-cs"/>
                      </a:endParaRPr>
                    </a:p>
                  </a:txBody>
                  <a:tcPr marL="9523" marR="9523" marT="9529" marB="95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defTabSz="914400" rtl="0" eaLnBrk="1" latinLnBrk="0" hangingPunct="1">
                        <a:lnSpc>
                          <a:spcPct val="115000"/>
                        </a:lnSpc>
                        <a:spcBef>
                          <a:spcPts val="0"/>
                        </a:spcBef>
                        <a:spcAft>
                          <a:spcPts val="800"/>
                        </a:spcAft>
                      </a:pPr>
                      <a:r>
                        <a:rPr lang="en-US" sz="1600" b="1" kern="100" dirty="0">
                          <a:solidFill>
                            <a:schemeClr val="tx1"/>
                          </a:solidFill>
                          <a:effectLst/>
                        </a:rPr>
                        <a:t>Class</a:t>
                      </a:r>
                      <a:endParaRPr lang="en-US" sz="1600" b="1" kern="100" dirty="0">
                        <a:solidFill>
                          <a:schemeClr val="tx1"/>
                        </a:solidFill>
                        <a:effectLst/>
                        <a:latin typeface="+mn-lt"/>
                        <a:ea typeface="+mn-ea"/>
                        <a:cs typeface="+mn-cs"/>
                      </a:endParaRPr>
                    </a:p>
                  </a:txBody>
                  <a:tcPr marL="9523" marR="9523" marT="9529" marB="95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96875">
                <a:tc>
                  <a:txBody>
                    <a:bodyPr/>
                    <a:lstStyle/>
                    <a:p>
                      <a:pPr marL="0" marR="0" algn="ctr" defTabSz="914400" rtl="0" eaLnBrk="1" latinLnBrk="0" hangingPunct="1">
                        <a:lnSpc>
                          <a:spcPct val="115000"/>
                        </a:lnSpc>
                        <a:spcBef>
                          <a:spcPts val="0"/>
                        </a:spcBef>
                        <a:spcAft>
                          <a:spcPts val="800"/>
                        </a:spcAft>
                      </a:pPr>
                      <a:r>
                        <a:rPr lang="en-US" sz="1600" kern="100">
                          <a:solidFill>
                            <a:schemeClr val="tx1"/>
                          </a:solidFill>
                          <a:effectLst/>
                        </a:rPr>
                        <a:t>20</a:t>
                      </a:r>
                      <a:endParaRPr lang="en-US" sz="1600" kern="100">
                        <a:solidFill>
                          <a:schemeClr val="tx1"/>
                        </a:solidFill>
                        <a:effectLst/>
                        <a:latin typeface="+mn-lt"/>
                        <a:ea typeface="+mn-ea"/>
                        <a:cs typeface="+mn-cs"/>
                      </a:endParaRPr>
                    </a:p>
                  </a:txBody>
                  <a:tcPr marL="9523" marR="9523" marT="9529" marB="95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defTabSz="914400" rtl="0" eaLnBrk="1" latinLnBrk="0" hangingPunct="1">
                        <a:lnSpc>
                          <a:spcPct val="115000"/>
                        </a:lnSpc>
                        <a:spcBef>
                          <a:spcPts val="0"/>
                        </a:spcBef>
                        <a:spcAft>
                          <a:spcPts val="800"/>
                        </a:spcAft>
                      </a:pPr>
                      <a:r>
                        <a:rPr lang="en-US" sz="1600" kern="100" dirty="0">
                          <a:solidFill>
                            <a:schemeClr val="tx1"/>
                          </a:solidFill>
                          <a:effectLst/>
                        </a:rPr>
                        <a:t>35</a:t>
                      </a:r>
                      <a:endParaRPr lang="en-US" sz="1600" kern="100" dirty="0">
                        <a:solidFill>
                          <a:schemeClr val="tx1"/>
                        </a:solidFill>
                        <a:effectLst/>
                        <a:latin typeface="+mn-lt"/>
                        <a:ea typeface="+mn-ea"/>
                        <a:cs typeface="+mn-cs"/>
                      </a:endParaRPr>
                    </a:p>
                  </a:txBody>
                  <a:tcPr marL="9523" marR="9523" marT="9529" marB="95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defTabSz="914400" rtl="0" eaLnBrk="1" latinLnBrk="0" hangingPunct="1">
                        <a:lnSpc>
                          <a:spcPct val="115000"/>
                        </a:lnSpc>
                        <a:spcBef>
                          <a:spcPts val="0"/>
                        </a:spcBef>
                        <a:spcAft>
                          <a:spcPts val="800"/>
                        </a:spcAft>
                      </a:pPr>
                      <a:r>
                        <a:rPr lang="en-US" sz="1600" kern="100" dirty="0">
                          <a:solidFill>
                            <a:schemeClr val="tx1"/>
                          </a:solidFill>
                          <a:effectLst/>
                        </a:rPr>
                        <a:t>?</a:t>
                      </a:r>
                      <a:endParaRPr lang="en-US" sz="1600" kern="100" dirty="0">
                        <a:solidFill>
                          <a:schemeClr val="tx1"/>
                        </a:solidFill>
                        <a:effectLst/>
                        <a:latin typeface="+mn-lt"/>
                        <a:ea typeface="+mn-ea"/>
                        <a:cs typeface="+mn-cs"/>
                      </a:endParaRPr>
                    </a:p>
                  </a:txBody>
                  <a:tcPr marL="9523" marR="9523" marT="9529" marB="95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Placeholder 2">
            <a:extLst>
              <a:ext uri="{FF2B5EF4-FFF2-40B4-BE49-F238E27FC236}">
                <a16:creationId xmlns:a16="http://schemas.microsoft.com/office/drawing/2014/main" id="{861D4DB5-6D1A-34C0-53B0-B0BF1082B4AF}"/>
              </a:ext>
            </a:extLst>
          </p:cNvPr>
          <p:cNvSpPr txBox="1">
            <a:spLocks noChangeArrowheads="1"/>
          </p:cNvSpPr>
          <p:nvPr/>
        </p:nvSpPr>
        <p:spPr bwMode="auto">
          <a:xfrm>
            <a:off x="442913" y="98425"/>
            <a:ext cx="11099800"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400"/>
              </a:spcBef>
              <a:buClr>
                <a:schemeClr val="tx1"/>
              </a:buClr>
              <a:buSzPct val="80000"/>
              <a:buFont typeface="Corbel" panose="020B0503020204020204" pitchFamily="34" charset="0"/>
              <a:buChar char="•"/>
              <a:defRPr sz="2200">
                <a:solidFill>
                  <a:schemeClr val="tx1"/>
                </a:solidFill>
                <a:latin typeface="Rockwell" panose="02060603020205020403" pitchFamily="18" charset="0"/>
              </a:defRPr>
            </a:lvl1pPr>
            <a:lvl2pPr indent="-182563">
              <a:lnSpc>
                <a:spcPct val="90000"/>
              </a:lnSpc>
              <a:spcBef>
                <a:spcPts val="200"/>
              </a:spcBef>
              <a:spcAft>
                <a:spcPts val="400"/>
              </a:spcAft>
              <a:buClr>
                <a:schemeClr val="tx1"/>
              </a:buClr>
              <a:buSzPct val="80000"/>
              <a:buFont typeface="Corbel" panose="020B0503020204020204" pitchFamily="34" charset="0"/>
              <a:buChar char="•"/>
              <a:defRPr sz="2000">
                <a:solidFill>
                  <a:schemeClr val="tx1"/>
                </a:solidFill>
                <a:latin typeface="Rockwell" panose="02060603020205020403" pitchFamily="18" charset="0"/>
              </a:defRPr>
            </a:lvl2pPr>
            <a:lvl3pPr marL="730250" indent="-182563">
              <a:lnSpc>
                <a:spcPct val="90000"/>
              </a:lnSpc>
              <a:spcBef>
                <a:spcPts val="200"/>
              </a:spcBef>
              <a:spcAft>
                <a:spcPts val="400"/>
              </a:spcAft>
              <a:buClr>
                <a:schemeClr val="tx1"/>
              </a:buClr>
              <a:buSzPct val="80000"/>
              <a:buFont typeface="Corbel" panose="020B0503020204020204" pitchFamily="34" charset="0"/>
              <a:buChar char="•"/>
              <a:defRPr>
                <a:solidFill>
                  <a:schemeClr val="tx1"/>
                </a:solidFill>
                <a:latin typeface="Rockwell" panose="02060603020205020403" pitchFamily="18" charset="0"/>
              </a:defRPr>
            </a:lvl3pPr>
            <a:lvl4pPr marL="1004888" indent="-182563">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4pPr>
            <a:lvl5pPr marL="1279525" indent="-182563">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5pPr>
            <a:lvl6pPr marL="1736725" indent="-182563"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6pPr>
            <a:lvl7pPr marL="2193925" indent="-182563"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7pPr>
            <a:lvl8pPr marL="2651125" indent="-182563"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8pPr>
            <a:lvl9pPr marL="3108325" indent="-182563"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9pPr>
          </a:lstStyle>
          <a:p>
            <a:pPr eaLnBrk="1" hangingPunct="1">
              <a:lnSpc>
                <a:spcPct val="100000"/>
              </a:lnSpc>
              <a:spcBef>
                <a:spcPct val="0"/>
              </a:spcBef>
              <a:buClrTx/>
              <a:buSzTx/>
              <a:buFontTx/>
              <a:buNone/>
            </a:pPr>
            <a:r>
              <a:rPr lang="en-US" altLang="en-US" sz="3200" b="1"/>
              <a:t>K-Nearest Neighbour</a:t>
            </a:r>
          </a:p>
        </p:txBody>
      </p:sp>
      <p:pic>
        <p:nvPicPr>
          <p:cNvPr id="30723" name="Picture 4">
            <a:extLst>
              <a:ext uri="{FF2B5EF4-FFF2-40B4-BE49-F238E27FC236}">
                <a16:creationId xmlns:a16="http://schemas.microsoft.com/office/drawing/2014/main" id="{A1E14957-32EC-0667-9022-8B3E2B75951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82800" y="2324100"/>
            <a:ext cx="1676400" cy="84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4" name="TextBox 5">
            <a:extLst>
              <a:ext uri="{FF2B5EF4-FFF2-40B4-BE49-F238E27FC236}">
                <a16:creationId xmlns:a16="http://schemas.microsoft.com/office/drawing/2014/main" id="{EC2977BC-A611-8FD9-D17D-7930066E4719}"/>
              </a:ext>
            </a:extLst>
          </p:cNvPr>
          <p:cNvSpPr txBox="1">
            <a:spLocks noChangeArrowheads="1"/>
          </p:cNvSpPr>
          <p:nvPr/>
        </p:nvSpPr>
        <p:spPr bwMode="auto">
          <a:xfrm>
            <a:off x="1427163" y="1644650"/>
            <a:ext cx="46656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Rockwell" panose="02060603020205020403" pitchFamily="18" charset="0"/>
              </a:defRPr>
            </a:lvl1pPr>
            <a:lvl2pPr>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eaLnBrk="0" fontAlgn="base" hangingPunct="0">
              <a:spcBef>
                <a:spcPct val="0"/>
              </a:spcBef>
              <a:spcAft>
                <a:spcPct val="0"/>
              </a:spcAft>
              <a:defRPr>
                <a:solidFill>
                  <a:schemeClr val="tx1"/>
                </a:solidFill>
                <a:latin typeface="Rockwell" panose="02060603020205020403" pitchFamily="18" charset="0"/>
              </a:defRPr>
            </a:lvl6pPr>
            <a:lvl7pPr marL="2971800" indent="-228600" eaLnBrk="0" fontAlgn="base" hangingPunct="0">
              <a:spcBef>
                <a:spcPct val="0"/>
              </a:spcBef>
              <a:spcAft>
                <a:spcPct val="0"/>
              </a:spcAft>
              <a:defRPr>
                <a:solidFill>
                  <a:schemeClr val="tx1"/>
                </a:solidFill>
                <a:latin typeface="Rockwell" panose="02060603020205020403" pitchFamily="18" charset="0"/>
              </a:defRPr>
            </a:lvl7pPr>
            <a:lvl8pPr marL="3429000" indent="-228600" eaLnBrk="0" fontAlgn="base" hangingPunct="0">
              <a:spcBef>
                <a:spcPct val="0"/>
              </a:spcBef>
              <a:spcAft>
                <a:spcPct val="0"/>
              </a:spcAft>
              <a:defRPr>
                <a:solidFill>
                  <a:schemeClr val="tx1"/>
                </a:solidFill>
                <a:latin typeface="Rockwell" panose="02060603020205020403" pitchFamily="18" charset="0"/>
              </a:defRPr>
            </a:lvl8pPr>
            <a:lvl9pPr marL="3886200" indent="-228600" eaLnBrk="0" fontAlgn="base" hangingPunct="0">
              <a:spcBef>
                <a:spcPct val="0"/>
              </a:spcBef>
              <a:spcAft>
                <a:spcPct val="0"/>
              </a:spcAft>
              <a:defRPr>
                <a:solidFill>
                  <a:schemeClr val="tx1"/>
                </a:solidFill>
                <a:latin typeface="Rockwell" panose="02060603020205020403" pitchFamily="18" charset="0"/>
              </a:defRPr>
            </a:lvl9pPr>
          </a:lstStyle>
          <a:p>
            <a:pPr lvl="1" eaLnBrk="1" hangingPunct="1"/>
            <a:r>
              <a:rPr lang="en-US" altLang="en-US"/>
              <a:t>Euclidean Distance</a:t>
            </a:r>
          </a:p>
        </p:txBody>
      </p:sp>
      <p:sp>
        <p:nvSpPr>
          <p:cNvPr id="8" name="TextBox 7">
            <a:extLst>
              <a:ext uri="{FF2B5EF4-FFF2-40B4-BE49-F238E27FC236}">
                <a16:creationId xmlns:a16="http://schemas.microsoft.com/office/drawing/2014/main" id="{A4EA02E7-8A50-5388-985C-84312D82AF1F}"/>
              </a:ext>
            </a:extLst>
          </p:cNvPr>
          <p:cNvSpPr txBox="1"/>
          <p:nvPr/>
        </p:nvSpPr>
        <p:spPr>
          <a:xfrm>
            <a:off x="5686425" y="2027238"/>
            <a:ext cx="4664075" cy="1658937"/>
          </a:xfrm>
          <a:prstGeom prst="rect">
            <a:avLst/>
          </a:prstGeom>
          <a:noFill/>
        </p:spPr>
        <p:txBody>
          <a:bodyPr>
            <a:spAutoFit/>
          </a:bodyPr>
          <a:lstStyle/>
          <a:p>
            <a:pPr marL="342900" indent="-342900">
              <a:lnSpc>
                <a:spcPct val="115000"/>
              </a:lnSpc>
              <a:spcBef>
                <a:spcPts val="0"/>
              </a:spcBef>
              <a:spcAft>
                <a:spcPts val="800"/>
              </a:spcAft>
              <a:buSzPts val="1000"/>
              <a:buFont typeface="Symbol" panose="05050102010706020507" pitchFamily="18" charset="2"/>
              <a:buChar char=""/>
              <a:tabLst>
                <a:tab pos="457200" algn="l"/>
              </a:tabLst>
              <a:defRPr/>
            </a:pPr>
            <a:r>
              <a:rPr lang="en-US" kern="100" dirty="0">
                <a:latin typeface="Aptos" panose="020B0004020202020204" pitchFamily="34" charset="0"/>
                <a:ea typeface="DengXian" panose="02010600030101010101" pitchFamily="2" charset="-122"/>
                <a:cs typeface="Times New Roman" panose="02020603050405020304" pitchFamily="18" charset="0"/>
              </a:rPr>
              <a:t>X₂ = New entry's brightness (20).</a:t>
            </a:r>
          </a:p>
          <a:p>
            <a:pPr marL="342900" indent="-342900">
              <a:lnSpc>
                <a:spcPct val="115000"/>
              </a:lnSpc>
              <a:spcBef>
                <a:spcPts val="0"/>
              </a:spcBef>
              <a:spcAft>
                <a:spcPts val="800"/>
              </a:spcAft>
              <a:buSzPts val="1000"/>
              <a:buFont typeface="Symbol" panose="05050102010706020507" pitchFamily="18" charset="2"/>
              <a:buChar char=""/>
              <a:tabLst>
                <a:tab pos="457200" algn="l"/>
              </a:tabLst>
              <a:defRPr/>
            </a:pPr>
            <a:r>
              <a:rPr lang="en-US" kern="100" dirty="0">
                <a:latin typeface="Aptos" panose="020B0004020202020204" pitchFamily="34" charset="0"/>
                <a:ea typeface="DengXian" panose="02010600030101010101" pitchFamily="2" charset="-122"/>
                <a:cs typeface="Times New Roman" panose="02020603050405020304" pitchFamily="18" charset="0"/>
              </a:rPr>
              <a:t>X₁= Existing entry's brightness.</a:t>
            </a:r>
          </a:p>
          <a:p>
            <a:pPr marL="342900" indent="-342900">
              <a:lnSpc>
                <a:spcPct val="115000"/>
              </a:lnSpc>
              <a:spcBef>
                <a:spcPts val="0"/>
              </a:spcBef>
              <a:spcAft>
                <a:spcPts val="800"/>
              </a:spcAft>
              <a:buSzPts val="1000"/>
              <a:buFont typeface="Symbol" panose="05050102010706020507" pitchFamily="18" charset="2"/>
              <a:buChar char=""/>
              <a:tabLst>
                <a:tab pos="457200" algn="l"/>
              </a:tabLst>
              <a:defRPr/>
            </a:pPr>
            <a:r>
              <a:rPr lang="en-US" kern="100" dirty="0">
                <a:latin typeface="Aptos" panose="020B0004020202020204" pitchFamily="34" charset="0"/>
                <a:ea typeface="DengXian" panose="02010600030101010101" pitchFamily="2" charset="-122"/>
                <a:cs typeface="Times New Roman" panose="02020603050405020304" pitchFamily="18" charset="0"/>
              </a:rPr>
              <a:t>Y₂ = New entry's saturation (35).</a:t>
            </a:r>
          </a:p>
          <a:p>
            <a:pPr marL="342900" indent="-342900">
              <a:lnSpc>
                <a:spcPct val="115000"/>
              </a:lnSpc>
              <a:spcBef>
                <a:spcPts val="0"/>
              </a:spcBef>
              <a:spcAft>
                <a:spcPts val="800"/>
              </a:spcAft>
              <a:buSzPts val="1000"/>
              <a:buFont typeface="Symbol" panose="05050102010706020507" pitchFamily="18" charset="2"/>
              <a:buChar char=""/>
              <a:tabLst>
                <a:tab pos="457200" algn="l"/>
              </a:tabLst>
              <a:defRPr/>
            </a:pPr>
            <a:r>
              <a:rPr lang="en-US" kern="100" dirty="0">
                <a:latin typeface="Aptos" panose="020B0004020202020204" pitchFamily="34" charset="0"/>
                <a:ea typeface="DengXian" panose="02010600030101010101" pitchFamily="2" charset="-122"/>
                <a:cs typeface="Times New Roman" panose="02020603050405020304" pitchFamily="18" charset="0"/>
              </a:rPr>
              <a:t>Y₁ = Existing entry's saturation.</a:t>
            </a:r>
          </a:p>
        </p:txBody>
      </p:sp>
      <p:sp>
        <p:nvSpPr>
          <p:cNvPr id="30726" name="TextBox 8">
            <a:extLst>
              <a:ext uri="{FF2B5EF4-FFF2-40B4-BE49-F238E27FC236}">
                <a16:creationId xmlns:a16="http://schemas.microsoft.com/office/drawing/2014/main" id="{A6062F6C-65AE-AFF1-FBF4-5107A4A609A5}"/>
              </a:ext>
            </a:extLst>
          </p:cNvPr>
          <p:cNvSpPr txBox="1">
            <a:spLocks noChangeArrowheads="1"/>
          </p:cNvSpPr>
          <p:nvPr/>
        </p:nvSpPr>
        <p:spPr bwMode="auto">
          <a:xfrm>
            <a:off x="2044700" y="4495800"/>
            <a:ext cx="29892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eaLnBrk="0" fontAlgn="base" hangingPunct="0">
              <a:spcBef>
                <a:spcPct val="0"/>
              </a:spcBef>
              <a:spcAft>
                <a:spcPct val="0"/>
              </a:spcAft>
              <a:defRPr>
                <a:solidFill>
                  <a:schemeClr val="tx1"/>
                </a:solidFill>
                <a:latin typeface="Rockwell" panose="02060603020205020403" pitchFamily="18" charset="0"/>
              </a:defRPr>
            </a:lvl6pPr>
            <a:lvl7pPr marL="2971800" indent="-228600" eaLnBrk="0" fontAlgn="base" hangingPunct="0">
              <a:spcBef>
                <a:spcPct val="0"/>
              </a:spcBef>
              <a:spcAft>
                <a:spcPct val="0"/>
              </a:spcAft>
              <a:defRPr>
                <a:solidFill>
                  <a:schemeClr val="tx1"/>
                </a:solidFill>
                <a:latin typeface="Rockwell" panose="02060603020205020403" pitchFamily="18" charset="0"/>
              </a:defRPr>
            </a:lvl7pPr>
            <a:lvl8pPr marL="3429000" indent="-228600" eaLnBrk="0" fontAlgn="base" hangingPunct="0">
              <a:spcBef>
                <a:spcPct val="0"/>
              </a:spcBef>
              <a:spcAft>
                <a:spcPct val="0"/>
              </a:spcAft>
              <a:defRPr>
                <a:solidFill>
                  <a:schemeClr val="tx1"/>
                </a:solidFill>
                <a:latin typeface="Rockwell" panose="02060603020205020403" pitchFamily="18" charset="0"/>
              </a:defRPr>
            </a:lvl8pPr>
            <a:lvl9pPr marL="3886200" indent="-228600" eaLnBrk="0" fontAlgn="base" hangingPunct="0">
              <a:spcBef>
                <a:spcPct val="0"/>
              </a:spcBef>
              <a:spcAft>
                <a:spcPct val="0"/>
              </a:spcAft>
              <a:defRPr>
                <a:solidFill>
                  <a:schemeClr val="tx1"/>
                </a:solidFill>
                <a:latin typeface="Rockwell" panose="02060603020205020403" pitchFamily="18" charset="0"/>
              </a:defRPr>
            </a:lvl9pPr>
          </a:lstStyle>
          <a:p>
            <a:r>
              <a:rPr lang="en-US" altLang="en-US" sz="2400" b="1">
                <a:latin typeface="Aptos" panose="020B0004020202020204" pitchFamily="34" charset="0"/>
                <a:ea typeface="DengXian" panose="02010600030101010101" pitchFamily="2" charset="-122"/>
                <a:cs typeface="Times New Roman" panose="02020603050405020304" pitchFamily="18" charset="0"/>
              </a:rPr>
              <a:t>√(X₂-X₁)²+(Y₂-Y₁)²</a:t>
            </a:r>
            <a:endParaRPr lang="en-US" altLang="en-US" sz="2400" b="1">
              <a:ea typeface="DengXian" panose="02010600030101010101" pitchFamily="2" charset="-122"/>
              <a:cs typeface="Times New Roman" panose="02020603050405020304" pitchFamily="18" charset="0"/>
            </a:endParaRPr>
          </a:p>
        </p:txBody>
      </p:sp>
      <p:sp>
        <p:nvSpPr>
          <p:cNvPr id="30727" name="TextBox 11">
            <a:extLst>
              <a:ext uri="{FF2B5EF4-FFF2-40B4-BE49-F238E27FC236}">
                <a16:creationId xmlns:a16="http://schemas.microsoft.com/office/drawing/2014/main" id="{2AF06AD4-2B6E-A173-7294-58DD6395B318}"/>
              </a:ext>
            </a:extLst>
          </p:cNvPr>
          <p:cNvSpPr txBox="1">
            <a:spLocks noChangeArrowheads="1"/>
          </p:cNvSpPr>
          <p:nvPr/>
        </p:nvSpPr>
        <p:spPr bwMode="auto">
          <a:xfrm>
            <a:off x="2073275" y="3722688"/>
            <a:ext cx="29987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eaLnBrk="0" fontAlgn="base" hangingPunct="0">
              <a:spcBef>
                <a:spcPct val="0"/>
              </a:spcBef>
              <a:spcAft>
                <a:spcPct val="0"/>
              </a:spcAft>
              <a:defRPr>
                <a:solidFill>
                  <a:schemeClr val="tx1"/>
                </a:solidFill>
                <a:latin typeface="Rockwell" panose="02060603020205020403" pitchFamily="18" charset="0"/>
              </a:defRPr>
            </a:lvl6pPr>
            <a:lvl7pPr marL="2971800" indent="-228600" eaLnBrk="0" fontAlgn="base" hangingPunct="0">
              <a:spcBef>
                <a:spcPct val="0"/>
              </a:spcBef>
              <a:spcAft>
                <a:spcPct val="0"/>
              </a:spcAft>
              <a:defRPr>
                <a:solidFill>
                  <a:schemeClr val="tx1"/>
                </a:solidFill>
                <a:latin typeface="Rockwell" panose="02060603020205020403" pitchFamily="18" charset="0"/>
              </a:defRPr>
            </a:lvl7pPr>
            <a:lvl8pPr marL="3429000" indent="-228600" eaLnBrk="0" fontAlgn="base" hangingPunct="0">
              <a:spcBef>
                <a:spcPct val="0"/>
              </a:spcBef>
              <a:spcAft>
                <a:spcPct val="0"/>
              </a:spcAft>
              <a:defRPr>
                <a:solidFill>
                  <a:schemeClr val="tx1"/>
                </a:solidFill>
                <a:latin typeface="Rockwell" panose="02060603020205020403" pitchFamily="18" charset="0"/>
              </a:defRPr>
            </a:lvl8pPr>
            <a:lvl9pPr marL="3886200" indent="-228600" eaLnBrk="0" fontAlgn="base" hangingPunct="0">
              <a:spcBef>
                <a:spcPct val="0"/>
              </a:spcBef>
              <a:spcAft>
                <a:spcPct val="0"/>
              </a:spcAft>
              <a:defRPr>
                <a:solidFill>
                  <a:schemeClr val="tx1"/>
                </a:solidFill>
                <a:latin typeface="Rockwell" panose="02060603020205020403" pitchFamily="18" charset="0"/>
              </a:defRPr>
            </a:lvl9pPr>
          </a:lstStyle>
          <a:p>
            <a:r>
              <a:rPr lang="en-US" altLang="en-US"/>
              <a:t>For distance between two points: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Placeholder 2">
            <a:extLst>
              <a:ext uri="{FF2B5EF4-FFF2-40B4-BE49-F238E27FC236}">
                <a16:creationId xmlns:a16="http://schemas.microsoft.com/office/drawing/2014/main" id="{679E2D2C-5F69-3B63-EE60-F5BD11621C6D}"/>
              </a:ext>
            </a:extLst>
          </p:cNvPr>
          <p:cNvSpPr txBox="1">
            <a:spLocks noChangeArrowheads="1"/>
          </p:cNvSpPr>
          <p:nvPr/>
        </p:nvSpPr>
        <p:spPr bwMode="auto">
          <a:xfrm>
            <a:off x="442913" y="98425"/>
            <a:ext cx="11099800"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400"/>
              </a:spcBef>
              <a:buClr>
                <a:schemeClr val="tx1"/>
              </a:buClr>
              <a:buSzPct val="80000"/>
              <a:buFont typeface="Corbel" panose="020B0503020204020204" pitchFamily="34" charset="0"/>
              <a:buChar char="•"/>
              <a:defRPr sz="2200">
                <a:solidFill>
                  <a:schemeClr val="tx1"/>
                </a:solidFill>
                <a:latin typeface="Rockwell" panose="02060603020205020403" pitchFamily="18" charset="0"/>
              </a:defRPr>
            </a:lvl1pPr>
            <a:lvl2pPr indent="-182563">
              <a:lnSpc>
                <a:spcPct val="90000"/>
              </a:lnSpc>
              <a:spcBef>
                <a:spcPts val="200"/>
              </a:spcBef>
              <a:spcAft>
                <a:spcPts val="400"/>
              </a:spcAft>
              <a:buClr>
                <a:schemeClr val="tx1"/>
              </a:buClr>
              <a:buSzPct val="80000"/>
              <a:buFont typeface="Corbel" panose="020B0503020204020204" pitchFamily="34" charset="0"/>
              <a:buChar char="•"/>
              <a:defRPr sz="2000">
                <a:solidFill>
                  <a:schemeClr val="tx1"/>
                </a:solidFill>
                <a:latin typeface="Rockwell" panose="02060603020205020403" pitchFamily="18" charset="0"/>
              </a:defRPr>
            </a:lvl2pPr>
            <a:lvl3pPr marL="730250" indent="-182563">
              <a:lnSpc>
                <a:spcPct val="90000"/>
              </a:lnSpc>
              <a:spcBef>
                <a:spcPts val="200"/>
              </a:spcBef>
              <a:spcAft>
                <a:spcPts val="400"/>
              </a:spcAft>
              <a:buClr>
                <a:schemeClr val="tx1"/>
              </a:buClr>
              <a:buSzPct val="80000"/>
              <a:buFont typeface="Corbel" panose="020B0503020204020204" pitchFamily="34" charset="0"/>
              <a:buChar char="•"/>
              <a:defRPr>
                <a:solidFill>
                  <a:schemeClr val="tx1"/>
                </a:solidFill>
                <a:latin typeface="Rockwell" panose="02060603020205020403" pitchFamily="18" charset="0"/>
              </a:defRPr>
            </a:lvl3pPr>
            <a:lvl4pPr marL="1004888" indent="-182563">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4pPr>
            <a:lvl5pPr marL="1279525" indent="-182563">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5pPr>
            <a:lvl6pPr marL="1736725" indent="-182563"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6pPr>
            <a:lvl7pPr marL="2193925" indent="-182563"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7pPr>
            <a:lvl8pPr marL="2651125" indent="-182563"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8pPr>
            <a:lvl9pPr marL="3108325" indent="-182563"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9pPr>
          </a:lstStyle>
          <a:p>
            <a:pPr eaLnBrk="1" hangingPunct="1">
              <a:lnSpc>
                <a:spcPct val="100000"/>
              </a:lnSpc>
              <a:spcBef>
                <a:spcPct val="0"/>
              </a:spcBef>
              <a:buClrTx/>
              <a:buSzTx/>
              <a:buFontTx/>
              <a:buNone/>
            </a:pPr>
            <a:r>
              <a:rPr lang="en-US" altLang="en-US" sz="3200" b="1"/>
              <a:t>K-Nearest Neighbour</a:t>
            </a:r>
          </a:p>
        </p:txBody>
      </p:sp>
      <p:graphicFrame>
        <p:nvGraphicFramePr>
          <p:cNvPr id="2" name="Table 1">
            <a:extLst>
              <a:ext uri="{FF2B5EF4-FFF2-40B4-BE49-F238E27FC236}">
                <a16:creationId xmlns:a16="http://schemas.microsoft.com/office/drawing/2014/main" id="{4AC8672A-E2AA-1A9D-8E7C-6259FC752E7A}"/>
              </a:ext>
            </a:extLst>
          </p:cNvPr>
          <p:cNvGraphicFramePr>
            <a:graphicFrameLocks noGrp="1"/>
          </p:cNvGraphicFramePr>
          <p:nvPr/>
        </p:nvGraphicFramePr>
        <p:xfrm>
          <a:off x="6096000" y="879475"/>
          <a:ext cx="4335462" cy="762000"/>
        </p:xfrm>
        <a:graphic>
          <a:graphicData uri="http://schemas.openxmlformats.org/drawingml/2006/table">
            <a:tbl>
              <a:tblPr firstRow="1" firstCol="1" bandRow="1">
                <a:tableStyleId>{2D5ABB26-0587-4C30-8999-92F81FD0307C}</a:tableStyleId>
              </a:tblPr>
              <a:tblGrid>
                <a:gridCol w="1445154">
                  <a:extLst>
                    <a:ext uri="{9D8B030D-6E8A-4147-A177-3AD203B41FA5}">
                      <a16:colId xmlns:a16="http://schemas.microsoft.com/office/drawing/2014/main" val="20000"/>
                    </a:ext>
                  </a:extLst>
                </a:gridCol>
                <a:gridCol w="1445154">
                  <a:extLst>
                    <a:ext uri="{9D8B030D-6E8A-4147-A177-3AD203B41FA5}">
                      <a16:colId xmlns:a16="http://schemas.microsoft.com/office/drawing/2014/main" val="20001"/>
                    </a:ext>
                  </a:extLst>
                </a:gridCol>
                <a:gridCol w="1445154">
                  <a:extLst>
                    <a:ext uri="{9D8B030D-6E8A-4147-A177-3AD203B41FA5}">
                      <a16:colId xmlns:a16="http://schemas.microsoft.com/office/drawing/2014/main" val="20002"/>
                    </a:ext>
                  </a:extLst>
                </a:gridCol>
              </a:tblGrid>
              <a:tr h="381000">
                <a:tc>
                  <a:txBody>
                    <a:bodyPr/>
                    <a:lstStyle/>
                    <a:p>
                      <a:pPr marL="0" marR="0" algn="ctr">
                        <a:lnSpc>
                          <a:spcPct val="115000"/>
                        </a:lnSpc>
                        <a:spcBef>
                          <a:spcPts val="0"/>
                        </a:spcBef>
                        <a:spcAft>
                          <a:spcPts val="800"/>
                        </a:spcAft>
                      </a:pPr>
                      <a:r>
                        <a:rPr lang="en-US" sz="1800" b="1" kern="100" dirty="0">
                          <a:effectLst/>
                        </a:rPr>
                        <a:t>Brightness</a:t>
                      </a:r>
                      <a:endParaRPr lang="en-US" sz="1800" b="1"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800" b="1" kern="100" dirty="0">
                          <a:effectLst/>
                        </a:rPr>
                        <a:t>Saturation</a:t>
                      </a:r>
                      <a:endParaRPr lang="en-US" sz="1800" b="1"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800" b="1" kern="100" dirty="0">
                          <a:effectLst/>
                        </a:rPr>
                        <a:t>Class</a:t>
                      </a:r>
                      <a:endParaRPr lang="en-US" sz="1800" b="1"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81000">
                <a:tc>
                  <a:txBody>
                    <a:bodyPr/>
                    <a:lstStyle/>
                    <a:p>
                      <a:pPr marL="0" marR="0" algn="ctr">
                        <a:lnSpc>
                          <a:spcPct val="115000"/>
                        </a:lnSpc>
                        <a:spcBef>
                          <a:spcPts val="0"/>
                        </a:spcBef>
                        <a:spcAft>
                          <a:spcPts val="800"/>
                        </a:spcAft>
                      </a:pPr>
                      <a:r>
                        <a:rPr lang="en-US" sz="1800" kern="100" dirty="0">
                          <a:effectLst/>
                        </a:rPr>
                        <a:t>40</a:t>
                      </a:r>
                      <a:endParaRPr lang="en-US" sz="18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800" kern="100" dirty="0">
                          <a:effectLst/>
                        </a:rPr>
                        <a:t>20</a:t>
                      </a:r>
                      <a:endParaRPr lang="en-US" sz="18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800" kern="100" dirty="0">
                          <a:effectLst/>
                        </a:rPr>
                        <a:t>Red</a:t>
                      </a:r>
                      <a:endParaRPr lang="en-US" sz="18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4" name="Rectangle 3">
            <a:extLst>
              <a:ext uri="{FF2B5EF4-FFF2-40B4-BE49-F238E27FC236}">
                <a16:creationId xmlns:a16="http://schemas.microsoft.com/office/drawing/2014/main" id="{D5C826F9-71D4-B6BF-49A8-A20C7E2042C4}"/>
              </a:ext>
            </a:extLst>
          </p:cNvPr>
          <p:cNvSpPr>
            <a:spLocks noChangeArrowheads="1"/>
          </p:cNvSpPr>
          <p:nvPr/>
        </p:nvSpPr>
        <p:spPr bwMode="auto">
          <a:xfrm>
            <a:off x="754063" y="804863"/>
            <a:ext cx="4054475" cy="2308225"/>
          </a:xfrm>
          <a:prstGeom prst="rect">
            <a:avLst/>
          </a:prstGeom>
          <a:noFill/>
          <a:ln>
            <a:noFill/>
          </a:ln>
          <a:effectLst/>
        </p:spPr>
        <p:txBody>
          <a:bodyPr anchor="ct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eaLnBrk="0" fontAlgn="base" hangingPunct="0">
              <a:spcBef>
                <a:spcPct val="0"/>
              </a:spcBef>
              <a:spcAft>
                <a:spcPct val="0"/>
              </a:spcAft>
              <a:defRPr>
                <a:solidFill>
                  <a:schemeClr val="tx1"/>
                </a:solidFill>
                <a:latin typeface="Rockwell" panose="02060603020205020403" pitchFamily="18" charset="0"/>
              </a:defRPr>
            </a:lvl6pPr>
            <a:lvl7pPr marL="2971800" indent="-228600" eaLnBrk="0" fontAlgn="base" hangingPunct="0">
              <a:spcBef>
                <a:spcPct val="0"/>
              </a:spcBef>
              <a:spcAft>
                <a:spcPct val="0"/>
              </a:spcAft>
              <a:defRPr>
                <a:solidFill>
                  <a:schemeClr val="tx1"/>
                </a:solidFill>
                <a:latin typeface="Rockwell" panose="02060603020205020403" pitchFamily="18" charset="0"/>
              </a:defRPr>
            </a:lvl7pPr>
            <a:lvl8pPr marL="3429000" indent="-228600" eaLnBrk="0" fontAlgn="base" hangingPunct="0">
              <a:spcBef>
                <a:spcPct val="0"/>
              </a:spcBef>
              <a:spcAft>
                <a:spcPct val="0"/>
              </a:spcAft>
              <a:defRPr>
                <a:solidFill>
                  <a:schemeClr val="tx1"/>
                </a:solidFill>
                <a:latin typeface="Rockwell" panose="02060603020205020403" pitchFamily="18" charset="0"/>
              </a:defRPr>
            </a:lvl8pPr>
            <a:lvl9pPr marL="3886200" indent="-228600" eaLnBrk="0" fontAlgn="base" hangingPunct="0">
              <a:spcBef>
                <a:spcPct val="0"/>
              </a:spcBef>
              <a:spcAft>
                <a:spcPct val="0"/>
              </a:spcAft>
              <a:defRPr>
                <a:solidFill>
                  <a:schemeClr val="tx1"/>
                </a:solidFill>
                <a:latin typeface="Rockwell" panose="02060603020205020403" pitchFamily="18" charset="0"/>
              </a:defRPr>
            </a:lvl9pPr>
          </a:lstStyle>
          <a:p>
            <a:pPr>
              <a:defRPr/>
            </a:pPr>
            <a:r>
              <a:rPr lang="en-US" altLang="en-US" sz="2400" b="1" dirty="0">
                <a:latin typeface="Aptos" panose="020B0004020202020204" pitchFamily="34" charset="0"/>
                <a:ea typeface="DengXian" panose="02010600030101010101" pitchFamily="2" charset="-122"/>
                <a:cs typeface="Times New Roman" panose="02020603050405020304" pitchFamily="18" charset="0"/>
              </a:rPr>
              <a:t>Distance #1</a:t>
            </a:r>
            <a:endParaRPr lang="en-US" altLang="en-US" sz="1050" dirty="0">
              <a:ea typeface="DengXian" panose="02010600030101010101" pitchFamily="2" charset="-122"/>
              <a:cs typeface="Times New Roman" panose="02020603050405020304" pitchFamily="18" charset="0"/>
            </a:endParaRPr>
          </a:p>
          <a:p>
            <a:pPr>
              <a:defRPr/>
            </a:pPr>
            <a:r>
              <a:rPr lang="en-US" altLang="en-US" sz="2400" dirty="0">
                <a:latin typeface="Aptos" panose="020B0004020202020204" pitchFamily="34" charset="0"/>
                <a:ea typeface="DengXian" panose="02010600030101010101" pitchFamily="2" charset="-122"/>
                <a:cs typeface="Times New Roman" panose="02020603050405020304" pitchFamily="18" charset="0"/>
              </a:rPr>
              <a:t>For the first row, d1:</a:t>
            </a:r>
            <a:endParaRPr lang="en-US" altLang="en-US" sz="1050" dirty="0"/>
          </a:p>
          <a:p>
            <a:pPr>
              <a:defRPr/>
            </a:pPr>
            <a:r>
              <a:rPr lang="en-US" altLang="en-US" sz="2400" dirty="0">
                <a:latin typeface="Aptos" panose="020B0004020202020204" pitchFamily="34" charset="0"/>
                <a:ea typeface="DengXian" panose="02010600030101010101" pitchFamily="2" charset="-122"/>
              </a:rPr>
              <a:t>d1 = √(20 - 40)² + (35 - 20)²</a:t>
            </a:r>
            <a:br>
              <a:rPr lang="en-US" altLang="en-US" sz="2400" dirty="0">
                <a:latin typeface="Aptos" panose="020B0004020202020204" pitchFamily="34" charset="0"/>
                <a:ea typeface="DengXian" panose="02010600030101010101" pitchFamily="2" charset="-122"/>
              </a:rPr>
            </a:br>
            <a:r>
              <a:rPr lang="en-US" altLang="en-US" sz="2400" dirty="0">
                <a:latin typeface="Aptos" panose="020B0004020202020204" pitchFamily="34" charset="0"/>
                <a:ea typeface="DengXian" panose="02010600030101010101" pitchFamily="2" charset="-122"/>
              </a:rPr>
              <a:t>= √400 + 225</a:t>
            </a:r>
            <a:br>
              <a:rPr lang="en-US" altLang="en-US" sz="2400" dirty="0">
                <a:latin typeface="Aptos" panose="020B0004020202020204" pitchFamily="34" charset="0"/>
                <a:ea typeface="DengXian" panose="02010600030101010101" pitchFamily="2" charset="-122"/>
              </a:rPr>
            </a:br>
            <a:r>
              <a:rPr lang="en-US" altLang="en-US" sz="2400" dirty="0">
                <a:latin typeface="Aptos" panose="020B0004020202020204" pitchFamily="34" charset="0"/>
                <a:ea typeface="DengXian" panose="02010600030101010101" pitchFamily="2" charset="-122"/>
              </a:rPr>
              <a:t>= √625</a:t>
            </a:r>
            <a:br>
              <a:rPr lang="en-US" altLang="en-US" sz="2400" dirty="0">
                <a:latin typeface="Aptos" panose="020B0004020202020204" pitchFamily="34" charset="0"/>
                <a:ea typeface="DengXian" panose="02010600030101010101" pitchFamily="2" charset="-122"/>
              </a:rPr>
            </a:br>
            <a:r>
              <a:rPr lang="en-US" altLang="en-US" sz="2400" dirty="0">
                <a:latin typeface="Aptos" panose="020B0004020202020204" pitchFamily="34" charset="0"/>
                <a:ea typeface="DengXian" panose="02010600030101010101" pitchFamily="2" charset="-122"/>
              </a:rPr>
              <a:t>= 25</a:t>
            </a:r>
            <a:endParaRPr lang="en-US" altLang="en-US" sz="3600" dirty="0">
              <a:latin typeface="Arial" panose="020B0604020202020204" pitchFamily="34" charset="0"/>
            </a:endParaRPr>
          </a:p>
        </p:txBody>
      </p:sp>
      <p:graphicFrame>
        <p:nvGraphicFramePr>
          <p:cNvPr id="5" name="Table 4">
            <a:extLst>
              <a:ext uri="{FF2B5EF4-FFF2-40B4-BE49-F238E27FC236}">
                <a16:creationId xmlns:a16="http://schemas.microsoft.com/office/drawing/2014/main" id="{B66A231D-EB12-EC59-8AB5-DE278CF999A4}"/>
              </a:ext>
            </a:extLst>
          </p:cNvPr>
          <p:cNvGraphicFramePr>
            <a:graphicFrameLocks noGrp="1"/>
          </p:cNvGraphicFramePr>
          <p:nvPr/>
        </p:nvGraphicFramePr>
        <p:xfrm>
          <a:off x="6096000" y="1825625"/>
          <a:ext cx="4335462" cy="870020"/>
        </p:xfrm>
        <a:graphic>
          <a:graphicData uri="http://schemas.openxmlformats.org/drawingml/2006/table">
            <a:tbl>
              <a:tblPr firstRow="1" firstCol="1" bandRow="1">
                <a:tableStyleId>{2D5ABB26-0587-4C30-8999-92F81FD0307C}</a:tableStyleId>
              </a:tblPr>
              <a:tblGrid>
                <a:gridCol w="1445154">
                  <a:extLst>
                    <a:ext uri="{9D8B030D-6E8A-4147-A177-3AD203B41FA5}">
                      <a16:colId xmlns:a16="http://schemas.microsoft.com/office/drawing/2014/main" val="20000"/>
                    </a:ext>
                  </a:extLst>
                </a:gridCol>
                <a:gridCol w="1445154">
                  <a:extLst>
                    <a:ext uri="{9D8B030D-6E8A-4147-A177-3AD203B41FA5}">
                      <a16:colId xmlns:a16="http://schemas.microsoft.com/office/drawing/2014/main" val="20001"/>
                    </a:ext>
                  </a:extLst>
                </a:gridCol>
                <a:gridCol w="1445154">
                  <a:extLst>
                    <a:ext uri="{9D8B030D-6E8A-4147-A177-3AD203B41FA5}">
                      <a16:colId xmlns:a16="http://schemas.microsoft.com/office/drawing/2014/main" val="20002"/>
                    </a:ext>
                  </a:extLst>
                </a:gridCol>
              </a:tblGrid>
              <a:tr h="316644">
                <a:tc>
                  <a:txBody>
                    <a:bodyPr/>
                    <a:lstStyle/>
                    <a:p>
                      <a:pPr marL="0" marR="0" algn="ctr">
                        <a:lnSpc>
                          <a:spcPct val="115000"/>
                        </a:lnSpc>
                        <a:spcBef>
                          <a:spcPts val="0"/>
                        </a:spcBef>
                        <a:spcAft>
                          <a:spcPts val="800"/>
                        </a:spcAft>
                      </a:pPr>
                      <a:r>
                        <a:rPr lang="en-US" sz="1800" b="1" kern="100" dirty="0">
                          <a:effectLst/>
                        </a:rPr>
                        <a:t>Brightness</a:t>
                      </a:r>
                      <a:endParaRPr lang="en-US" sz="1800" b="1"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13" marB="9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800" b="1" kern="100" dirty="0">
                          <a:effectLst/>
                        </a:rPr>
                        <a:t>Saturation</a:t>
                      </a:r>
                      <a:endParaRPr lang="en-US" sz="1800" b="1"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13" marB="9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800" b="1" kern="100" dirty="0">
                          <a:effectLst/>
                        </a:rPr>
                        <a:t>Class</a:t>
                      </a:r>
                      <a:endParaRPr lang="en-US" sz="1800" b="1"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13" marB="9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53306">
                <a:tc>
                  <a:txBody>
                    <a:bodyPr/>
                    <a:lstStyle/>
                    <a:p>
                      <a:pPr marL="0" marR="0" algn="ctr">
                        <a:lnSpc>
                          <a:spcPct val="115000"/>
                        </a:lnSpc>
                        <a:spcBef>
                          <a:spcPts val="0"/>
                        </a:spcBef>
                        <a:spcAft>
                          <a:spcPts val="800"/>
                        </a:spcAft>
                      </a:pPr>
                      <a:r>
                        <a:rPr lang="en-US" sz="1800" kern="100" dirty="0">
                          <a:effectLst/>
                        </a:rPr>
                        <a:t>20</a:t>
                      </a:r>
                      <a:endParaRPr lang="en-US" sz="18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13" marB="9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800" kern="100" dirty="0">
                          <a:effectLst/>
                        </a:rPr>
                        <a:t>35</a:t>
                      </a:r>
                      <a:endParaRPr lang="en-US" sz="18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13" marB="9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800" kern="100" dirty="0">
                          <a:effectLst/>
                        </a:rPr>
                        <a:t>?</a:t>
                      </a:r>
                      <a:endParaRPr lang="en-US" sz="18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13" marB="9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6" name="Table 5">
            <a:extLst>
              <a:ext uri="{FF2B5EF4-FFF2-40B4-BE49-F238E27FC236}">
                <a16:creationId xmlns:a16="http://schemas.microsoft.com/office/drawing/2014/main" id="{36854AC6-1EDE-6282-7F7E-3FED3E3A409F}"/>
              </a:ext>
            </a:extLst>
          </p:cNvPr>
          <p:cNvGraphicFramePr>
            <a:graphicFrameLocks noGrp="1"/>
          </p:cNvGraphicFramePr>
          <p:nvPr/>
        </p:nvGraphicFramePr>
        <p:xfrm>
          <a:off x="3160713" y="3519488"/>
          <a:ext cx="7270748" cy="2533888"/>
        </p:xfrm>
        <a:graphic>
          <a:graphicData uri="http://schemas.openxmlformats.org/drawingml/2006/table">
            <a:tbl>
              <a:tblPr firstRow="1" firstCol="1" bandRow="1">
                <a:tableStyleId>{2D5ABB26-0587-4C30-8999-92F81FD0307C}</a:tableStyleId>
              </a:tblPr>
              <a:tblGrid>
                <a:gridCol w="1817687">
                  <a:extLst>
                    <a:ext uri="{9D8B030D-6E8A-4147-A177-3AD203B41FA5}">
                      <a16:colId xmlns:a16="http://schemas.microsoft.com/office/drawing/2014/main" val="20000"/>
                    </a:ext>
                  </a:extLst>
                </a:gridCol>
                <a:gridCol w="1817687">
                  <a:extLst>
                    <a:ext uri="{9D8B030D-6E8A-4147-A177-3AD203B41FA5}">
                      <a16:colId xmlns:a16="http://schemas.microsoft.com/office/drawing/2014/main" val="20001"/>
                    </a:ext>
                  </a:extLst>
                </a:gridCol>
                <a:gridCol w="1817687">
                  <a:extLst>
                    <a:ext uri="{9D8B030D-6E8A-4147-A177-3AD203B41FA5}">
                      <a16:colId xmlns:a16="http://schemas.microsoft.com/office/drawing/2014/main" val="20002"/>
                    </a:ext>
                  </a:extLst>
                </a:gridCol>
                <a:gridCol w="1817687">
                  <a:extLst>
                    <a:ext uri="{9D8B030D-6E8A-4147-A177-3AD203B41FA5}">
                      <a16:colId xmlns:a16="http://schemas.microsoft.com/office/drawing/2014/main" val="20003"/>
                    </a:ext>
                  </a:extLst>
                </a:gridCol>
              </a:tblGrid>
              <a:tr h="316706">
                <a:tc>
                  <a:txBody>
                    <a:bodyPr/>
                    <a:lstStyle/>
                    <a:p>
                      <a:pPr marL="0" marR="0" algn="ctr">
                        <a:lnSpc>
                          <a:spcPct val="115000"/>
                        </a:lnSpc>
                        <a:spcBef>
                          <a:spcPts val="0"/>
                        </a:spcBef>
                        <a:spcAft>
                          <a:spcPts val="800"/>
                        </a:spcAft>
                      </a:pPr>
                      <a:r>
                        <a:rPr lang="en-US" sz="1800" b="1" kern="100" dirty="0">
                          <a:effectLst/>
                        </a:rPr>
                        <a:t>Brightness</a:t>
                      </a:r>
                      <a:endParaRPr lang="en-US" sz="1800" b="1"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4" marB="95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800" b="1" kern="100" dirty="0">
                          <a:effectLst/>
                        </a:rPr>
                        <a:t>Saturation</a:t>
                      </a:r>
                      <a:endParaRPr lang="en-US" sz="1800" b="1"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4" marB="95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800" b="1" kern="100" dirty="0">
                          <a:effectLst/>
                        </a:rPr>
                        <a:t>Class</a:t>
                      </a:r>
                      <a:endParaRPr lang="en-US" sz="1800" b="1"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4" marB="95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800" b="1" kern="100" dirty="0">
                          <a:effectLst/>
                        </a:rPr>
                        <a:t>Distance</a:t>
                      </a:r>
                      <a:endParaRPr lang="en-US" sz="1800" b="1"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4" marB="95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16706">
                <a:tc>
                  <a:txBody>
                    <a:bodyPr/>
                    <a:lstStyle/>
                    <a:p>
                      <a:pPr marL="0" marR="0" algn="ctr">
                        <a:lnSpc>
                          <a:spcPct val="115000"/>
                        </a:lnSpc>
                        <a:spcBef>
                          <a:spcPts val="0"/>
                        </a:spcBef>
                        <a:spcAft>
                          <a:spcPts val="800"/>
                        </a:spcAft>
                      </a:pPr>
                      <a:r>
                        <a:rPr lang="en-US" sz="1800" kern="100">
                          <a:effectLst/>
                        </a:rPr>
                        <a:t>40</a:t>
                      </a:r>
                      <a:endParaRPr lang="en-US" sz="1800" kern="10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4" marB="95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800" kern="100">
                          <a:effectLst/>
                        </a:rPr>
                        <a:t>20</a:t>
                      </a:r>
                      <a:endParaRPr lang="en-US" sz="1800" kern="10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4" marB="95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800" kern="100">
                          <a:effectLst/>
                        </a:rPr>
                        <a:t>Red</a:t>
                      </a:r>
                      <a:endParaRPr lang="en-US" sz="1800" kern="10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4" marB="95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800" kern="100">
                          <a:effectLst/>
                        </a:rPr>
                        <a:t>25</a:t>
                      </a:r>
                      <a:endParaRPr lang="en-US" sz="1800" kern="10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4" marB="95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16706">
                <a:tc>
                  <a:txBody>
                    <a:bodyPr/>
                    <a:lstStyle/>
                    <a:p>
                      <a:pPr marL="0" marR="0" algn="ctr">
                        <a:lnSpc>
                          <a:spcPct val="115000"/>
                        </a:lnSpc>
                        <a:spcBef>
                          <a:spcPts val="0"/>
                        </a:spcBef>
                        <a:spcAft>
                          <a:spcPts val="800"/>
                        </a:spcAft>
                      </a:pPr>
                      <a:r>
                        <a:rPr lang="en-US" sz="1800" kern="100">
                          <a:effectLst/>
                        </a:rPr>
                        <a:t>50</a:t>
                      </a:r>
                      <a:endParaRPr lang="en-US" sz="1800" kern="10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4" marB="95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800" kern="100">
                          <a:effectLst/>
                        </a:rPr>
                        <a:t>50</a:t>
                      </a:r>
                      <a:endParaRPr lang="en-US" sz="1800" kern="10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4" marB="95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800" kern="100">
                          <a:effectLst/>
                        </a:rPr>
                        <a:t>Blue</a:t>
                      </a:r>
                      <a:endParaRPr lang="en-US" sz="1800" kern="10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4" marB="95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800" kern="100">
                          <a:effectLst/>
                        </a:rPr>
                        <a:t>?</a:t>
                      </a:r>
                      <a:endParaRPr lang="en-US" sz="1800" kern="10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4" marB="95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16706">
                <a:tc>
                  <a:txBody>
                    <a:bodyPr/>
                    <a:lstStyle/>
                    <a:p>
                      <a:pPr marL="0" marR="0" algn="ctr">
                        <a:lnSpc>
                          <a:spcPct val="115000"/>
                        </a:lnSpc>
                        <a:spcBef>
                          <a:spcPts val="0"/>
                        </a:spcBef>
                        <a:spcAft>
                          <a:spcPts val="800"/>
                        </a:spcAft>
                      </a:pPr>
                      <a:r>
                        <a:rPr lang="en-US" sz="1800" kern="100">
                          <a:effectLst/>
                        </a:rPr>
                        <a:t>60</a:t>
                      </a:r>
                      <a:endParaRPr lang="en-US" sz="1800" kern="10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4" marB="95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800" kern="100">
                          <a:effectLst/>
                        </a:rPr>
                        <a:t>90</a:t>
                      </a:r>
                      <a:endParaRPr lang="en-US" sz="1800" kern="10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4" marB="95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800" kern="100">
                          <a:effectLst/>
                        </a:rPr>
                        <a:t>Blue</a:t>
                      </a:r>
                      <a:endParaRPr lang="en-US" sz="1800" kern="10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4" marB="95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800" kern="100">
                          <a:effectLst/>
                        </a:rPr>
                        <a:t>?</a:t>
                      </a:r>
                      <a:endParaRPr lang="en-US" sz="1800" kern="10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4" marB="95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16706">
                <a:tc>
                  <a:txBody>
                    <a:bodyPr/>
                    <a:lstStyle/>
                    <a:p>
                      <a:pPr marL="0" marR="0" algn="ctr">
                        <a:lnSpc>
                          <a:spcPct val="115000"/>
                        </a:lnSpc>
                        <a:spcBef>
                          <a:spcPts val="0"/>
                        </a:spcBef>
                        <a:spcAft>
                          <a:spcPts val="800"/>
                        </a:spcAft>
                      </a:pPr>
                      <a:r>
                        <a:rPr lang="en-US" sz="1800" kern="100">
                          <a:effectLst/>
                        </a:rPr>
                        <a:t>10</a:t>
                      </a:r>
                      <a:endParaRPr lang="en-US" sz="1800" kern="10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4" marB="95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800" kern="100">
                          <a:effectLst/>
                        </a:rPr>
                        <a:t>25</a:t>
                      </a:r>
                      <a:endParaRPr lang="en-US" sz="1800" kern="10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4" marB="95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800" kern="100">
                          <a:effectLst/>
                        </a:rPr>
                        <a:t>Red</a:t>
                      </a:r>
                      <a:endParaRPr lang="en-US" sz="1800" kern="10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4" marB="95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800" kern="100">
                          <a:effectLst/>
                        </a:rPr>
                        <a:t>?</a:t>
                      </a:r>
                      <a:endParaRPr lang="en-US" sz="1800" kern="10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4" marB="95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16706">
                <a:tc>
                  <a:txBody>
                    <a:bodyPr/>
                    <a:lstStyle/>
                    <a:p>
                      <a:pPr marL="0" marR="0" algn="ctr">
                        <a:lnSpc>
                          <a:spcPct val="115000"/>
                        </a:lnSpc>
                        <a:spcBef>
                          <a:spcPts val="0"/>
                        </a:spcBef>
                        <a:spcAft>
                          <a:spcPts val="800"/>
                        </a:spcAft>
                      </a:pPr>
                      <a:r>
                        <a:rPr lang="en-US" sz="1800" kern="100">
                          <a:effectLst/>
                        </a:rPr>
                        <a:t>70</a:t>
                      </a:r>
                      <a:endParaRPr lang="en-US" sz="1800" kern="10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4" marB="95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800" kern="100">
                          <a:effectLst/>
                        </a:rPr>
                        <a:t>70</a:t>
                      </a:r>
                      <a:endParaRPr lang="en-US" sz="1800" kern="10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4" marB="95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800" kern="100">
                          <a:effectLst/>
                        </a:rPr>
                        <a:t>Blue</a:t>
                      </a:r>
                      <a:endParaRPr lang="en-US" sz="1800" kern="10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4" marB="95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800" kern="100">
                          <a:effectLst/>
                        </a:rPr>
                        <a:t>?</a:t>
                      </a:r>
                      <a:endParaRPr lang="en-US" sz="1800" kern="10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4" marB="95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16706">
                <a:tc>
                  <a:txBody>
                    <a:bodyPr/>
                    <a:lstStyle/>
                    <a:p>
                      <a:pPr marL="0" marR="0" algn="ctr">
                        <a:lnSpc>
                          <a:spcPct val="115000"/>
                        </a:lnSpc>
                        <a:spcBef>
                          <a:spcPts val="0"/>
                        </a:spcBef>
                        <a:spcAft>
                          <a:spcPts val="800"/>
                        </a:spcAft>
                      </a:pPr>
                      <a:r>
                        <a:rPr lang="en-US" sz="1800" kern="100">
                          <a:effectLst/>
                        </a:rPr>
                        <a:t>60</a:t>
                      </a:r>
                      <a:endParaRPr lang="en-US" sz="1800" kern="10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4" marB="95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800" kern="100">
                          <a:effectLst/>
                        </a:rPr>
                        <a:t>10</a:t>
                      </a:r>
                      <a:endParaRPr lang="en-US" sz="1800" kern="10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4" marB="95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800" kern="100">
                          <a:effectLst/>
                        </a:rPr>
                        <a:t>Red</a:t>
                      </a:r>
                      <a:endParaRPr lang="en-US" sz="1800" kern="10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4" marB="95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800" kern="100">
                          <a:effectLst/>
                        </a:rPr>
                        <a:t>?</a:t>
                      </a:r>
                      <a:endParaRPr lang="en-US" sz="1800" kern="10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4" marB="95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16706">
                <a:tc>
                  <a:txBody>
                    <a:bodyPr/>
                    <a:lstStyle/>
                    <a:p>
                      <a:pPr marL="0" marR="0" algn="ctr">
                        <a:lnSpc>
                          <a:spcPct val="115000"/>
                        </a:lnSpc>
                        <a:spcBef>
                          <a:spcPts val="0"/>
                        </a:spcBef>
                        <a:spcAft>
                          <a:spcPts val="800"/>
                        </a:spcAft>
                      </a:pPr>
                      <a:r>
                        <a:rPr lang="en-US" sz="1800" kern="100">
                          <a:effectLst/>
                        </a:rPr>
                        <a:t>25</a:t>
                      </a:r>
                      <a:endParaRPr lang="en-US" sz="1800" kern="10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4" marB="95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800" kern="100">
                          <a:effectLst/>
                        </a:rPr>
                        <a:t>80</a:t>
                      </a:r>
                      <a:endParaRPr lang="en-US" sz="1800" kern="10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4" marB="95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800" kern="100">
                          <a:effectLst/>
                        </a:rPr>
                        <a:t>Blue</a:t>
                      </a:r>
                      <a:endParaRPr lang="en-US" sz="1800" kern="10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4" marB="95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800" kern="100" dirty="0">
                          <a:effectLst/>
                        </a:rPr>
                        <a:t>?</a:t>
                      </a:r>
                      <a:endParaRPr lang="en-US" sz="18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4" marB="95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Placeholder 2">
            <a:extLst>
              <a:ext uri="{FF2B5EF4-FFF2-40B4-BE49-F238E27FC236}">
                <a16:creationId xmlns:a16="http://schemas.microsoft.com/office/drawing/2014/main" id="{9F80F983-AC76-38DD-0F0C-07BE388106A9}"/>
              </a:ext>
            </a:extLst>
          </p:cNvPr>
          <p:cNvSpPr txBox="1">
            <a:spLocks noChangeArrowheads="1"/>
          </p:cNvSpPr>
          <p:nvPr/>
        </p:nvSpPr>
        <p:spPr bwMode="auto">
          <a:xfrm>
            <a:off x="442913" y="98425"/>
            <a:ext cx="11099800"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400"/>
              </a:spcBef>
              <a:buClr>
                <a:schemeClr val="tx1"/>
              </a:buClr>
              <a:buSzPct val="80000"/>
              <a:buFont typeface="Corbel" panose="020B0503020204020204" pitchFamily="34" charset="0"/>
              <a:buChar char="•"/>
              <a:defRPr sz="2200">
                <a:solidFill>
                  <a:schemeClr val="tx1"/>
                </a:solidFill>
                <a:latin typeface="Rockwell" panose="02060603020205020403" pitchFamily="18" charset="0"/>
              </a:defRPr>
            </a:lvl1pPr>
            <a:lvl2pPr indent="-182563">
              <a:lnSpc>
                <a:spcPct val="90000"/>
              </a:lnSpc>
              <a:spcBef>
                <a:spcPts val="200"/>
              </a:spcBef>
              <a:spcAft>
                <a:spcPts val="400"/>
              </a:spcAft>
              <a:buClr>
                <a:schemeClr val="tx1"/>
              </a:buClr>
              <a:buSzPct val="80000"/>
              <a:buFont typeface="Corbel" panose="020B0503020204020204" pitchFamily="34" charset="0"/>
              <a:buChar char="•"/>
              <a:defRPr sz="2000">
                <a:solidFill>
                  <a:schemeClr val="tx1"/>
                </a:solidFill>
                <a:latin typeface="Rockwell" panose="02060603020205020403" pitchFamily="18" charset="0"/>
              </a:defRPr>
            </a:lvl2pPr>
            <a:lvl3pPr marL="730250" indent="-182563">
              <a:lnSpc>
                <a:spcPct val="90000"/>
              </a:lnSpc>
              <a:spcBef>
                <a:spcPts val="200"/>
              </a:spcBef>
              <a:spcAft>
                <a:spcPts val="400"/>
              </a:spcAft>
              <a:buClr>
                <a:schemeClr val="tx1"/>
              </a:buClr>
              <a:buSzPct val="80000"/>
              <a:buFont typeface="Corbel" panose="020B0503020204020204" pitchFamily="34" charset="0"/>
              <a:buChar char="•"/>
              <a:defRPr>
                <a:solidFill>
                  <a:schemeClr val="tx1"/>
                </a:solidFill>
                <a:latin typeface="Rockwell" panose="02060603020205020403" pitchFamily="18" charset="0"/>
              </a:defRPr>
            </a:lvl3pPr>
            <a:lvl4pPr marL="1004888" indent="-182563">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4pPr>
            <a:lvl5pPr marL="1279525" indent="-182563">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5pPr>
            <a:lvl6pPr marL="1736725" indent="-182563"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6pPr>
            <a:lvl7pPr marL="2193925" indent="-182563"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7pPr>
            <a:lvl8pPr marL="2651125" indent="-182563"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8pPr>
            <a:lvl9pPr marL="3108325" indent="-182563"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9pPr>
          </a:lstStyle>
          <a:p>
            <a:pPr eaLnBrk="1" hangingPunct="1">
              <a:lnSpc>
                <a:spcPct val="100000"/>
              </a:lnSpc>
              <a:spcBef>
                <a:spcPct val="0"/>
              </a:spcBef>
              <a:buClrTx/>
              <a:buSzTx/>
              <a:buFontTx/>
              <a:buNone/>
            </a:pPr>
            <a:r>
              <a:rPr lang="en-US" altLang="en-US" sz="3200" b="1"/>
              <a:t>K-Nearest Neighbour</a:t>
            </a:r>
          </a:p>
        </p:txBody>
      </p:sp>
      <p:graphicFrame>
        <p:nvGraphicFramePr>
          <p:cNvPr id="3" name="Table 2">
            <a:extLst>
              <a:ext uri="{FF2B5EF4-FFF2-40B4-BE49-F238E27FC236}">
                <a16:creationId xmlns:a16="http://schemas.microsoft.com/office/drawing/2014/main" id="{1E482B82-562F-CD10-6A80-74C783C4B535}"/>
              </a:ext>
            </a:extLst>
          </p:cNvPr>
          <p:cNvGraphicFramePr>
            <a:graphicFrameLocks noGrp="1"/>
          </p:cNvGraphicFramePr>
          <p:nvPr/>
        </p:nvGraphicFramePr>
        <p:xfrm>
          <a:off x="6489700" y="1030288"/>
          <a:ext cx="4335462" cy="762000"/>
        </p:xfrm>
        <a:graphic>
          <a:graphicData uri="http://schemas.openxmlformats.org/drawingml/2006/table">
            <a:tbl>
              <a:tblPr firstRow="1" firstCol="1" bandRow="1">
                <a:tableStyleId>{2D5ABB26-0587-4C30-8999-92F81FD0307C}</a:tableStyleId>
              </a:tblPr>
              <a:tblGrid>
                <a:gridCol w="1445154">
                  <a:extLst>
                    <a:ext uri="{9D8B030D-6E8A-4147-A177-3AD203B41FA5}">
                      <a16:colId xmlns:a16="http://schemas.microsoft.com/office/drawing/2014/main" val="20000"/>
                    </a:ext>
                  </a:extLst>
                </a:gridCol>
                <a:gridCol w="1445154">
                  <a:extLst>
                    <a:ext uri="{9D8B030D-6E8A-4147-A177-3AD203B41FA5}">
                      <a16:colId xmlns:a16="http://schemas.microsoft.com/office/drawing/2014/main" val="20001"/>
                    </a:ext>
                  </a:extLst>
                </a:gridCol>
                <a:gridCol w="1445154">
                  <a:extLst>
                    <a:ext uri="{9D8B030D-6E8A-4147-A177-3AD203B41FA5}">
                      <a16:colId xmlns:a16="http://schemas.microsoft.com/office/drawing/2014/main" val="20002"/>
                    </a:ext>
                  </a:extLst>
                </a:gridCol>
              </a:tblGrid>
              <a:tr h="381000">
                <a:tc>
                  <a:txBody>
                    <a:bodyPr/>
                    <a:lstStyle/>
                    <a:p>
                      <a:pPr marL="0" marR="0" algn="ctr">
                        <a:lnSpc>
                          <a:spcPct val="115000"/>
                        </a:lnSpc>
                        <a:spcBef>
                          <a:spcPts val="0"/>
                        </a:spcBef>
                        <a:spcAft>
                          <a:spcPts val="800"/>
                        </a:spcAft>
                      </a:pPr>
                      <a:r>
                        <a:rPr lang="en-US" sz="1200" kern="100" dirty="0">
                          <a:effectLst/>
                        </a:rPr>
                        <a:t>Brightness</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200" kern="100">
                          <a:effectLst/>
                        </a:rPr>
                        <a:t>Saturation</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200" kern="100">
                          <a:effectLst/>
                        </a:rPr>
                        <a:t>Class</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81000">
                <a:tc>
                  <a:txBody>
                    <a:bodyPr/>
                    <a:lstStyle/>
                    <a:p>
                      <a:pPr marL="0" marR="0" algn="ctr">
                        <a:lnSpc>
                          <a:spcPct val="115000"/>
                        </a:lnSpc>
                        <a:spcBef>
                          <a:spcPts val="0"/>
                        </a:spcBef>
                        <a:spcAft>
                          <a:spcPts val="800"/>
                        </a:spcAft>
                      </a:pPr>
                      <a:r>
                        <a:rPr lang="en-US" sz="1200" kern="100" dirty="0">
                          <a:effectLst/>
                        </a:rPr>
                        <a:t>50</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200" kern="100" dirty="0">
                          <a:effectLst/>
                        </a:rPr>
                        <a:t>50</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200" kern="100" dirty="0">
                          <a:effectLst/>
                        </a:rPr>
                        <a:t>Blue</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32785" name="Rectangle 3">
            <a:extLst>
              <a:ext uri="{FF2B5EF4-FFF2-40B4-BE49-F238E27FC236}">
                <a16:creationId xmlns:a16="http://schemas.microsoft.com/office/drawing/2014/main" id="{100CCC15-C1FB-F205-6DFD-A969DEECC0BF}"/>
              </a:ext>
            </a:extLst>
          </p:cNvPr>
          <p:cNvSpPr>
            <a:spLocks noChangeArrowheads="1"/>
          </p:cNvSpPr>
          <p:nvPr/>
        </p:nvSpPr>
        <p:spPr bwMode="auto">
          <a:xfrm>
            <a:off x="542925" y="1249363"/>
            <a:ext cx="4102100" cy="230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eaLnBrk="0" fontAlgn="base" hangingPunct="0">
              <a:spcBef>
                <a:spcPct val="0"/>
              </a:spcBef>
              <a:spcAft>
                <a:spcPct val="0"/>
              </a:spcAft>
              <a:defRPr>
                <a:solidFill>
                  <a:schemeClr val="tx1"/>
                </a:solidFill>
                <a:latin typeface="Rockwell" panose="02060603020205020403" pitchFamily="18" charset="0"/>
              </a:defRPr>
            </a:lvl6pPr>
            <a:lvl7pPr marL="2971800" indent="-228600" eaLnBrk="0" fontAlgn="base" hangingPunct="0">
              <a:spcBef>
                <a:spcPct val="0"/>
              </a:spcBef>
              <a:spcAft>
                <a:spcPct val="0"/>
              </a:spcAft>
              <a:defRPr>
                <a:solidFill>
                  <a:schemeClr val="tx1"/>
                </a:solidFill>
                <a:latin typeface="Rockwell" panose="02060603020205020403" pitchFamily="18" charset="0"/>
              </a:defRPr>
            </a:lvl7pPr>
            <a:lvl8pPr marL="3429000" indent="-228600" eaLnBrk="0" fontAlgn="base" hangingPunct="0">
              <a:spcBef>
                <a:spcPct val="0"/>
              </a:spcBef>
              <a:spcAft>
                <a:spcPct val="0"/>
              </a:spcAft>
              <a:defRPr>
                <a:solidFill>
                  <a:schemeClr val="tx1"/>
                </a:solidFill>
                <a:latin typeface="Rockwell" panose="02060603020205020403" pitchFamily="18" charset="0"/>
              </a:defRPr>
            </a:lvl8pPr>
            <a:lvl9pPr marL="3886200" indent="-228600" eaLnBrk="0" fontAlgn="base" hangingPunct="0">
              <a:spcBef>
                <a:spcPct val="0"/>
              </a:spcBef>
              <a:spcAft>
                <a:spcPct val="0"/>
              </a:spcAft>
              <a:defRPr>
                <a:solidFill>
                  <a:schemeClr val="tx1"/>
                </a:solidFill>
                <a:latin typeface="Rockwell" panose="02060603020205020403" pitchFamily="18" charset="0"/>
              </a:defRPr>
            </a:lvl9pPr>
          </a:lstStyle>
          <a:p>
            <a:r>
              <a:rPr lang="en-US" altLang="en-US" sz="2400" b="1">
                <a:latin typeface="Aptos" panose="020B0004020202020204" pitchFamily="34" charset="0"/>
                <a:ea typeface="DengXian" panose="02010600030101010101" pitchFamily="2" charset="-122"/>
                <a:cs typeface="Times New Roman" panose="02020603050405020304" pitchFamily="18" charset="0"/>
              </a:rPr>
              <a:t>Distance #1</a:t>
            </a:r>
          </a:p>
          <a:p>
            <a:r>
              <a:rPr lang="en-US" altLang="en-US" sz="2400">
                <a:latin typeface="Aptos" panose="020B0004020202020204" pitchFamily="34" charset="0"/>
                <a:ea typeface="DengXian" panose="02010600030101010101" pitchFamily="2" charset="-122"/>
                <a:cs typeface="Times New Roman" panose="02020603050405020304" pitchFamily="18" charset="0"/>
              </a:rPr>
              <a:t>For the first row, d1:</a:t>
            </a:r>
          </a:p>
          <a:p>
            <a:r>
              <a:rPr lang="en-US" altLang="en-US" sz="2400">
                <a:latin typeface="Aptos" panose="020B0004020202020204" pitchFamily="34" charset="0"/>
                <a:ea typeface="DengXian" panose="02010600030101010101" pitchFamily="2" charset="-122"/>
                <a:cs typeface="Times New Roman" panose="02020603050405020304" pitchFamily="18" charset="0"/>
              </a:rPr>
              <a:t>d1 = √(20 - 50)² + (35 - 50)²</a:t>
            </a:r>
            <a:br>
              <a:rPr lang="en-US" altLang="en-US" sz="2400">
                <a:latin typeface="Aptos" panose="020B0004020202020204" pitchFamily="34" charset="0"/>
                <a:ea typeface="DengXian" panose="02010600030101010101" pitchFamily="2" charset="-122"/>
                <a:cs typeface="Times New Roman" panose="02020603050405020304" pitchFamily="18" charset="0"/>
              </a:rPr>
            </a:br>
            <a:r>
              <a:rPr lang="en-US" altLang="en-US" sz="2400">
                <a:latin typeface="Aptos" panose="020B0004020202020204" pitchFamily="34" charset="0"/>
                <a:ea typeface="DengXian" panose="02010600030101010101" pitchFamily="2" charset="-122"/>
                <a:cs typeface="Times New Roman" panose="02020603050405020304" pitchFamily="18" charset="0"/>
              </a:rPr>
              <a:t>= √900 + 225</a:t>
            </a:r>
            <a:br>
              <a:rPr lang="en-US" altLang="en-US" sz="2400">
                <a:latin typeface="Aptos" panose="020B0004020202020204" pitchFamily="34" charset="0"/>
                <a:ea typeface="DengXian" panose="02010600030101010101" pitchFamily="2" charset="-122"/>
                <a:cs typeface="Times New Roman" panose="02020603050405020304" pitchFamily="18" charset="0"/>
              </a:rPr>
            </a:br>
            <a:r>
              <a:rPr lang="en-US" altLang="en-US" sz="2400">
                <a:latin typeface="Aptos" panose="020B0004020202020204" pitchFamily="34" charset="0"/>
                <a:ea typeface="DengXian" panose="02010600030101010101" pitchFamily="2" charset="-122"/>
                <a:cs typeface="Times New Roman" panose="02020603050405020304" pitchFamily="18" charset="0"/>
              </a:rPr>
              <a:t>= √1125</a:t>
            </a:r>
            <a:br>
              <a:rPr lang="en-US" altLang="en-US" sz="2400">
                <a:latin typeface="Aptos" panose="020B0004020202020204" pitchFamily="34" charset="0"/>
                <a:ea typeface="DengXian" panose="02010600030101010101" pitchFamily="2" charset="-122"/>
                <a:cs typeface="Times New Roman" panose="02020603050405020304" pitchFamily="18" charset="0"/>
              </a:rPr>
            </a:br>
            <a:r>
              <a:rPr lang="en-US" altLang="en-US" sz="2400">
                <a:latin typeface="Aptos" panose="020B0004020202020204" pitchFamily="34" charset="0"/>
                <a:ea typeface="DengXian" panose="02010600030101010101" pitchFamily="2" charset="-122"/>
                <a:cs typeface="Times New Roman" panose="02020603050405020304" pitchFamily="18" charset="0"/>
              </a:rPr>
              <a:t>= 33.54</a:t>
            </a:r>
          </a:p>
        </p:txBody>
      </p:sp>
      <p:graphicFrame>
        <p:nvGraphicFramePr>
          <p:cNvPr id="8" name="Table 7">
            <a:extLst>
              <a:ext uri="{FF2B5EF4-FFF2-40B4-BE49-F238E27FC236}">
                <a16:creationId xmlns:a16="http://schemas.microsoft.com/office/drawing/2014/main" id="{B8A0BF5F-9303-74BB-8A98-D9CAB70F4705}"/>
              </a:ext>
            </a:extLst>
          </p:cNvPr>
          <p:cNvGraphicFramePr>
            <a:graphicFrameLocks noGrp="1"/>
          </p:cNvGraphicFramePr>
          <p:nvPr/>
        </p:nvGraphicFramePr>
        <p:xfrm>
          <a:off x="6489700" y="1976438"/>
          <a:ext cx="4335462" cy="858837"/>
        </p:xfrm>
        <a:graphic>
          <a:graphicData uri="http://schemas.openxmlformats.org/drawingml/2006/table">
            <a:tbl>
              <a:tblPr firstRow="1" firstCol="1" bandRow="1">
                <a:tableStyleId>{2D5ABB26-0587-4C30-8999-92F81FD0307C}</a:tableStyleId>
              </a:tblPr>
              <a:tblGrid>
                <a:gridCol w="1445154">
                  <a:extLst>
                    <a:ext uri="{9D8B030D-6E8A-4147-A177-3AD203B41FA5}">
                      <a16:colId xmlns:a16="http://schemas.microsoft.com/office/drawing/2014/main" val="20000"/>
                    </a:ext>
                  </a:extLst>
                </a:gridCol>
                <a:gridCol w="1445154">
                  <a:extLst>
                    <a:ext uri="{9D8B030D-6E8A-4147-A177-3AD203B41FA5}">
                      <a16:colId xmlns:a16="http://schemas.microsoft.com/office/drawing/2014/main" val="20001"/>
                    </a:ext>
                  </a:extLst>
                </a:gridCol>
                <a:gridCol w="1445154">
                  <a:extLst>
                    <a:ext uri="{9D8B030D-6E8A-4147-A177-3AD203B41FA5}">
                      <a16:colId xmlns:a16="http://schemas.microsoft.com/office/drawing/2014/main" val="20002"/>
                    </a:ext>
                  </a:extLst>
                </a:gridCol>
              </a:tblGrid>
              <a:tr h="305027">
                <a:tc>
                  <a:txBody>
                    <a:bodyPr/>
                    <a:lstStyle/>
                    <a:p>
                      <a:pPr marL="0" marR="0" algn="ctr">
                        <a:lnSpc>
                          <a:spcPct val="115000"/>
                        </a:lnSpc>
                        <a:spcBef>
                          <a:spcPts val="0"/>
                        </a:spcBef>
                        <a:spcAft>
                          <a:spcPts val="800"/>
                        </a:spcAft>
                      </a:pPr>
                      <a:r>
                        <a:rPr lang="en-US" sz="1200" kern="100" dirty="0">
                          <a:effectLst/>
                        </a:rPr>
                        <a:t>Brightness</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1" marB="95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200" kern="100">
                          <a:effectLst/>
                        </a:rPr>
                        <a:t>Saturation</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1" marB="95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200" kern="100">
                          <a:effectLst/>
                        </a:rPr>
                        <a:t>Class</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1" marB="95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53810">
                <a:tc>
                  <a:txBody>
                    <a:bodyPr/>
                    <a:lstStyle/>
                    <a:p>
                      <a:pPr marL="0" marR="0" algn="ctr">
                        <a:lnSpc>
                          <a:spcPct val="115000"/>
                        </a:lnSpc>
                        <a:spcBef>
                          <a:spcPts val="0"/>
                        </a:spcBef>
                        <a:spcAft>
                          <a:spcPts val="800"/>
                        </a:spcAft>
                      </a:pPr>
                      <a:r>
                        <a:rPr lang="en-US" sz="1200" kern="100" dirty="0">
                          <a:effectLst/>
                        </a:rPr>
                        <a:t>20</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1" marB="95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200" kern="100" dirty="0">
                          <a:effectLst/>
                        </a:rPr>
                        <a:t>35</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1" marB="95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200" kern="100" dirty="0">
                          <a:effectLst/>
                        </a:rPr>
                        <a:t>?</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1" marB="95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9" name="Table 8">
            <a:extLst>
              <a:ext uri="{FF2B5EF4-FFF2-40B4-BE49-F238E27FC236}">
                <a16:creationId xmlns:a16="http://schemas.microsoft.com/office/drawing/2014/main" id="{49844645-98EC-62FB-4E14-42B35CBEDF7A}"/>
              </a:ext>
            </a:extLst>
          </p:cNvPr>
          <p:cNvGraphicFramePr>
            <a:graphicFrameLocks noGrp="1"/>
          </p:cNvGraphicFramePr>
          <p:nvPr/>
        </p:nvGraphicFramePr>
        <p:xfrm>
          <a:off x="3919538" y="3810000"/>
          <a:ext cx="7270748" cy="2017712"/>
        </p:xfrm>
        <a:graphic>
          <a:graphicData uri="http://schemas.openxmlformats.org/drawingml/2006/table">
            <a:tbl>
              <a:tblPr firstRow="1" firstCol="1" bandRow="1">
                <a:tableStyleId>{2D5ABB26-0587-4C30-8999-92F81FD0307C}</a:tableStyleId>
              </a:tblPr>
              <a:tblGrid>
                <a:gridCol w="1817687">
                  <a:extLst>
                    <a:ext uri="{9D8B030D-6E8A-4147-A177-3AD203B41FA5}">
                      <a16:colId xmlns:a16="http://schemas.microsoft.com/office/drawing/2014/main" val="20000"/>
                    </a:ext>
                  </a:extLst>
                </a:gridCol>
                <a:gridCol w="1817687">
                  <a:extLst>
                    <a:ext uri="{9D8B030D-6E8A-4147-A177-3AD203B41FA5}">
                      <a16:colId xmlns:a16="http://schemas.microsoft.com/office/drawing/2014/main" val="20001"/>
                    </a:ext>
                  </a:extLst>
                </a:gridCol>
                <a:gridCol w="1817687">
                  <a:extLst>
                    <a:ext uri="{9D8B030D-6E8A-4147-A177-3AD203B41FA5}">
                      <a16:colId xmlns:a16="http://schemas.microsoft.com/office/drawing/2014/main" val="20002"/>
                    </a:ext>
                  </a:extLst>
                </a:gridCol>
                <a:gridCol w="1817687">
                  <a:extLst>
                    <a:ext uri="{9D8B030D-6E8A-4147-A177-3AD203B41FA5}">
                      <a16:colId xmlns:a16="http://schemas.microsoft.com/office/drawing/2014/main" val="20003"/>
                    </a:ext>
                  </a:extLst>
                </a:gridCol>
              </a:tblGrid>
              <a:tr h="252214">
                <a:tc>
                  <a:txBody>
                    <a:bodyPr/>
                    <a:lstStyle/>
                    <a:p>
                      <a:pPr marL="0" marR="0" algn="ctr">
                        <a:lnSpc>
                          <a:spcPct val="115000"/>
                        </a:lnSpc>
                        <a:spcBef>
                          <a:spcPts val="0"/>
                        </a:spcBef>
                        <a:spcAft>
                          <a:spcPts val="800"/>
                        </a:spcAft>
                      </a:pPr>
                      <a:r>
                        <a:rPr lang="en-US" sz="1200" kern="100" dirty="0">
                          <a:effectLst/>
                        </a:rPr>
                        <a:t>Brightness</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6" marB="95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200" kern="100">
                          <a:effectLst/>
                        </a:rPr>
                        <a:t>Saturation</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6" marB="95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200" kern="100">
                          <a:effectLst/>
                        </a:rPr>
                        <a:t>Class</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6" marB="95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200" kern="100">
                          <a:effectLst/>
                        </a:rPr>
                        <a:t>Distance</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6" marB="95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52214">
                <a:tc>
                  <a:txBody>
                    <a:bodyPr/>
                    <a:lstStyle/>
                    <a:p>
                      <a:pPr marL="0" marR="0" algn="ctr">
                        <a:lnSpc>
                          <a:spcPct val="115000"/>
                        </a:lnSpc>
                        <a:spcBef>
                          <a:spcPts val="0"/>
                        </a:spcBef>
                        <a:spcAft>
                          <a:spcPts val="800"/>
                        </a:spcAft>
                      </a:pPr>
                      <a:r>
                        <a:rPr lang="en-US" sz="1200" kern="100" dirty="0">
                          <a:effectLst/>
                        </a:rPr>
                        <a:t>40</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6" marB="95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200" kern="100">
                          <a:effectLst/>
                        </a:rPr>
                        <a:t>20</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6" marB="95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200" kern="100">
                          <a:effectLst/>
                        </a:rPr>
                        <a:t>Red</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6" marB="95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200" kern="100">
                          <a:effectLst/>
                        </a:rPr>
                        <a:t>25</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6" marB="95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52214">
                <a:tc>
                  <a:txBody>
                    <a:bodyPr/>
                    <a:lstStyle/>
                    <a:p>
                      <a:pPr marL="0" marR="0" algn="ctr">
                        <a:lnSpc>
                          <a:spcPct val="115000"/>
                        </a:lnSpc>
                        <a:spcBef>
                          <a:spcPts val="0"/>
                        </a:spcBef>
                        <a:spcAft>
                          <a:spcPts val="800"/>
                        </a:spcAft>
                      </a:pPr>
                      <a:r>
                        <a:rPr lang="en-US" sz="1200" kern="100" dirty="0">
                          <a:effectLst/>
                        </a:rPr>
                        <a:t>50</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6" marB="95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200" kern="100">
                          <a:effectLst/>
                        </a:rPr>
                        <a:t>50</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6" marB="95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200" kern="100">
                          <a:effectLst/>
                        </a:rPr>
                        <a:t>Blue</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6" marB="95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200" kern="100" dirty="0">
                          <a:effectLst/>
                        </a:rPr>
                        <a:t>33.54</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6" marB="95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52214">
                <a:tc>
                  <a:txBody>
                    <a:bodyPr/>
                    <a:lstStyle/>
                    <a:p>
                      <a:pPr marL="0" marR="0" algn="ctr">
                        <a:lnSpc>
                          <a:spcPct val="115000"/>
                        </a:lnSpc>
                        <a:spcBef>
                          <a:spcPts val="0"/>
                        </a:spcBef>
                        <a:spcAft>
                          <a:spcPts val="800"/>
                        </a:spcAft>
                      </a:pPr>
                      <a:r>
                        <a:rPr lang="en-US" sz="1200" kern="100" dirty="0">
                          <a:effectLst/>
                        </a:rPr>
                        <a:t>60</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6" marB="95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200" kern="100" dirty="0">
                          <a:effectLst/>
                        </a:rPr>
                        <a:t>90</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6" marB="95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200" kern="100">
                          <a:effectLst/>
                        </a:rPr>
                        <a:t>Blue</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6" marB="95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200" kern="100">
                          <a:effectLst/>
                        </a:rPr>
                        <a:t>?</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6" marB="95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52214">
                <a:tc>
                  <a:txBody>
                    <a:bodyPr/>
                    <a:lstStyle/>
                    <a:p>
                      <a:pPr marL="0" marR="0" algn="ctr">
                        <a:lnSpc>
                          <a:spcPct val="115000"/>
                        </a:lnSpc>
                        <a:spcBef>
                          <a:spcPts val="0"/>
                        </a:spcBef>
                        <a:spcAft>
                          <a:spcPts val="800"/>
                        </a:spcAft>
                      </a:pPr>
                      <a:r>
                        <a:rPr lang="en-US" sz="1200" kern="100" dirty="0">
                          <a:effectLst/>
                        </a:rPr>
                        <a:t>10</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6" marB="95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200" kern="100">
                          <a:effectLst/>
                        </a:rPr>
                        <a:t>25</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6" marB="95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200" kern="100">
                          <a:effectLst/>
                        </a:rPr>
                        <a:t>Red</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6" marB="95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200" kern="100">
                          <a:effectLst/>
                        </a:rPr>
                        <a:t>?</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6" marB="95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52214">
                <a:tc>
                  <a:txBody>
                    <a:bodyPr/>
                    <a:lstStyle/>
                    <a:p>
                      <a:pPr marL="0" marR="0" algn="ctr">
                        <a:lnSpc>
                          <a:spcPct val="115000"/>
                        </a:lnSpc>
                        <a:spcBef>
                          <a:spcPts val="0"/>
                        </a:spcBef>
                        <a:spcAft>
                          <a:spcPts val="800"/>
                        </a:spcAft>
                      </a:pPr>
                      <a:r>
                        <a:rPr lang="en-US" sz="1200" kern="100" dirty="0">
                          <a:effectLst/>
                        </a:rPr>
                        <a:t>70</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6" marB="95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200" kern="100" dirty="0">
                          <a:effectLst/>
                        </a:rPr>
                        <a:t>70</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6" marB="95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200" kern="100">
                          <a:effectLst/>
                        </a:rPr>
                        <a:t>Blue</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6" marB="95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200" kern="100">
                          <a:effectLst/>
                        </a:rPr>
                        <a:t>?</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6" marB="95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252214">
                <a:tc>
                  <a:txBody>
                    <a:bodyPr/>
                    <a:lstStyle/>
                    <a:p>
                      <a:pPr marL="0" marR="0" algn="ctr">
                        <a:lnSpc>
                          <a:spcPct val="115000"/>
                        </a:lnSpc>
                        <a:spcBef>
                          <a:spcPts val="0"/>
                        </a:spcBef>
                        <a:spcAft>
                          <a:spcPts val="800"/>
                        </a:spcAft>
                      </a:pPr>
                      <a:r>
                        <a:rPr lang="en-US" sz="1200" kern="100">
                          <a:effectLst/>
                        </a:rPr>
                        <a:t>60</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6" marB="95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200" kern="100" dirty="0">
                          <a:effectLst/>
                        </a:rPr>
                        <a:t>10</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6" marB="95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200" kern="100">
                          <a:effectLst/>
                        </a:rPr>
                        <a:t>Red</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6" marB="95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200" kern="100">
                          <a:effectLst/>
                        </a:rPr>
                        <a:t>?</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6" marB="95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52214">
                <a:tc>
                  <a:txBody>
                    <a:bodyPr/>
                    <a:lstStyle/>
                    <a:p>
                      <a:pPr marL="0" marR="0" algn="ctr">
                        <a:lnSpc>
                          <a:spcPct val="115000"/>
                        </a:lnSpc>
                        <a:spcBef>
                          <a:spcPts val="0"/>
                        </a:spcBef>
                        <a:spcAft>
                          <a:spcPts val="800"/>
                        </a:spcAft>
                      </a:pPr>
                      <a:r>
                        <a:rPr lang="en-US" sz="1200" kern="100">
                          <a:effectLst/>
                        </a:rPr>
                        <a:t>25</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6" marB="95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200" kern="100" dirty="0">
                          <a:effectLst/>
                        </a:rPr>
                        <a:t>80</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6" marB="95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200" kern="100">
                          <a:effectLst/>
                        </a:rPr>
                        <a:t>Blue</a:t>
                      </a:r>
                      <a:endParaRPr lang="en-US" sz="1200" kern="10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6" marB="95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200" kern="100" dirty="0">
                          <a:effectLst/>
                        </a:rPr>
                        <a:t>?</a:t>
                      </a: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6" marR="9526" marT="9526" marB="95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Placeholder 2">
            <a:extLst>
              <a:ext uri="{FF2B5EF4-FFF2-40B4-BE49-F238E27FC236}">
                <a16:creationId xmlns:a16="http://schemas.microsoft.com/office/drawing/2014/main" id="{D69616B3-ECF5-1E82-F0D3-C8F34E6F270B}"/>
              </a:ext>
            </a:extLst>
          </p:cNvPr>
          <p:cNvSpPr txBox="1">
            <a:spLocks noChangeArrowheads="1"/>
          </p:cNvSpPr>
          <p:nvPr/>
        </p:nvSpPr>
        <p:spPr bwMode="auto">
          <a:xfrm>
            <a:off x="442913" y="98425"/>
            <a:ext cx="11099800"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400"/>
              </a:spcBef>
              <a:buClr>
                <a:schemeClr val="tx1"/>
              </a:buClr>
              <a:buSzPct val="80000"/>
              <a:buFont typeface="Corbel" panose="020B0503020204020204" pitchFamily="34" charset="0"/>
              <a:buChar char="•"/>
              <a:defRPr sz="2200">
                <a:solidFill>
                  <a:schemeClr val="tx1"/>
                </a:solidFill>
                <a:latin typeface="Rockwell" panose="02060603020205020403" pitchFamily="18" charset="0"/>
              </a:defRPr>
            </a:lvl1pPr>
            <a:lvl2pPr indent="-182563">
              <a:lnSpc>
                <a:spcPct val="90000"/>
              </a:lnSpc>
              <a:spcBef>
                <a:spcPts val="200"/>
              </a:spcBef>
              <a:spcAft>
                <a:spcPts val="400"/>
              </a:spcAft>
              <a:buClr>
                <a:schemeClr val="tx1"/>
              </a:buClr>
              <a:buSzPct val="80000"/>
              <a:buFont typeface="Corbel" panose="020B0503020204020204" pitchFamily="34" charset="0"/>
              <a:buChar char="•"/>
              <a:defRPr sz="2000">
                <a:solidFill>
                  <a:schemeClr val="tx1"/>
                </a:solidFill>
                <a:latin typeface="Rockwell" panose="02060603020205020403" pitchFamily="18" charset="0"/>
              </a:defRPr>
            </a:lvl2pPr>
            <a:lvl3pPr marL="730250" indent="-182563">
              <a:lnSpc>
                <a:spcPct val="90000"/>
              </a:lnSpc>
              <a:spcBef>
                <a:spcPts val="200"/>
              </a:spcBef>
              <a:spcAft>
                <a:spcPts val="400"/>
              </a:spcAft>
              <a:buClr>
                <a:schemeClr val="tx1"/>
              </a:buClr>
              <a:buSzPct val="80000"/>
              <a:buFont typeface="Corbel" panose="020B0503020204020204" pitchFamily="34" charset="0"/>
              <a:buChar char="•"/>
              <a:defRPr>
                <a:solidFill>
                  <a:schemeClr val="tx1"/>
                </a:solidFill>
                <a:latin typeface="Rockwell" panose="02060603020205020403" pitchFamily="18" charset="0"/>
              </a:defRPr>
            </a:lvl3pPr>
            <a:lvl4pPr marL="1004888" indent="-182563">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4pPr>
            <a:lvl5pPr marL="1279525" indent="-182563">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5pPr>
            <a:lvl6pPr marL="1736725" indent="-182563"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6pPr>
            <a:lvl7pPr marL="2193925" indent="-182563"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7pPr>
            <a:lvl8pPr marL="2651125" indent="-182563"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8pPr>
            <a:lvl9pPr marL="3108325" indent="-182563"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9pPr>
          </a:lstStyle>
          <a:p>
            <a:pPr eaLnBrk="1" hangingPunct="1">
              <a:lnSpc>
                <a:spcPct val="100000"/>
              </a:lnSpc>
              <a:spcBef>
                <a:spcPct val="0"/>
              </a:spcBef>
              <a:buClrTx/>
              <a:buSzTx/>
              <a:buFontTx/>
              <a:buNone/>
            </a:pPr>
            <a:r>
              <a:rPr lang="en-US" altLang="en-US" sz="3200" b="1"/>
              <a:t>K-Nearest Neighbour</a:t>
            </a:r>
          </a:p>
        </p:txBody>
      </p:sp>
      <p:graphicFrame>
        <p:nvGraphicFramePr>
          <p:cNvPr id="2" name="Table 1">
            <a:extLst>
              <a:ext uri="{FF2B5EF4-FFF2-40B4-BE49-F238E27FC236}">
                <a16:creationId xmlns:a16="http://schemas.microsoft.com/office/drawing/2014/main" id="{1147A7A3-BCFD-25A2-1DCC-0388D016CFCD}"/>
              </a:ext>
            </a:extLst>
          </p:cNvPr>
          <p:cNvGraphicFramePr>
            <a:graphicFrameLocks noGrp="1"/>
          </p:cNvGraphicFramePr>
          <p:nvPr/>
        </p:nvGraphicFramePr>
        <p:xfrm>
          <a:off x="2457450" y="1389063"/>
          <a:ext cx="7262812" cy="4805360"/>
        </p:xfrm>
        <a:graphic>
          <a:graphicData uri="http://schemas.openxmlformats.org/drawingml/2006/table">
            <a:tbl>
              <a:tblPr firstRow="1" firstCol="1" bandRow="1">
                <a:tableStyleId>{2D5ABB26-0587-4C30-8999-92F81FD0307C}</a:tableStyleId>
              </a:tblPr>
              <a:tblGrid>
                <a:gridCol w="1815703">
                  <a:extLst>
                    <a:ext uri="{9D8B030D-6E8A-4147-A177-3AD203B41FA5}">
                      <a16:colId xmlns:a16="http://schemas.microsoft.com/office/drawing/2014/main" val="20000"/>
                    </a:ext>
                  </a:extLst>
                </a:gridCol>
                <a:gridCol w="1815703">
                  <a:extLst>
                    <a:ext uri="{9D8B030D-6E8A-4147-A177-3AD203B41FA5}">
                      <a16:colId xmlns:a16="http://schemas.microsoft.com/office/drawing/2014/main" val="20001"/>
                    </a:ext>
                  </a:extLst>
                </a:gridCol>
                <a:gridCol w="1815703">
                  <a:extLst>
                    <a:ext uri="{9D8B030D-6E8A-4147-A177-3AD203B41FA5}">
                      <a16:colId xmlns:a16="http://schemas.microsoft.com/office/drawing/2014/main" val="20002"/>
                    </a:ext>
                  </a:extLst>
                </a:gridCol>
                <a:gridCol w="1815703">
                  <a:extLst>
                    <a:ext uri="{9D8B030D-6E8A-4147-A177-3AD203B41FA5}">
                      <a16:colId xmlns:a16="http://schemas.microsoft.com/office/drawing/2014/main" val="20003"/>
                    </a:ext>
                  </a:extLst>
                </a:gridCol>
              </a:tblGrid>
              <a:tr h="600670">
                <a:tc>
                  <a:txBody>
                    <a:bodyPr/>
                    <a:lstStyle/>
                    <a:p>
                      <a:pPr marL="0" marR="0" algn="ctr">
                        <a:lnSpc>
                          <a:spcPct val="115000"/>
                        </a:lnSpc>
                        <a:spcBef>
                          <a:spcPts val="0"/>
                        </a:spcBef>
                        <a:spcAft>
                          <a:spcPts val="800"/>
                        </a:spcAft>
                      </a:pPr>
                      <a:r>
                        <a:rPr lang="en-US" sz="2000" b="1" kern="100" dirty="0">
                          <a:effectLst/>
                        </a:rPr>
                        <a:t>Brightness</a:t>
                      </a:r>
                      <a:endParaRPr lang="en-US" sz="2000" b="1"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3" marR="9523" marT="9527" marB="95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2000" b="1" kern="100" dirty="0">
                          <a:effectLst/>
                        </a:rPr>
                        <a:t>Saturation</a:t>
                      </a:r>
                      <a:endParaRPr lang="en-US" sz="2000" b="1"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3" marR="9523" marT="9527" marB="95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2000" b="1" kern="100" dirty="0">
                          <a:effectLst/>
                        </a:rPr>
                        <a:t>Class</a:t>
                      </a:r>
                      <a:endParaRPr lang="en-US" sz="2000" b="1"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3" marR="9523" marT="9527" marB="95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2000" b="1" kern="100" dirty="0">
                          <a:effectLst/>
                        </a:rPr>
                        <a:t>Distance</a:t>
                      </a:r>
                      <a:endParaRPr lang="en-US" sz="2000" b="1"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3" marR="9523" marT="9527" marB="95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600670">
                <a:tc>
                  <a:txBody>
                    <a:bodyPr/>
                    <a:lstStyle/>
                    <a:p>
                      <a:pPr marL="0" marR="0" algn="ctr">
                        <a:lnSpc>
                          <a:spcPct val="115000"/>
                        </a:lnSpc>
                        <a:spcBef>
                          <a:spcPts val="0"/>
                        </a:spcBef>
                        <a:spcAft>
                          <a:spcPts val="800"/>
                        </a:spcAft>
                      </a:pPr>
                      <a:r>
                        <a:rPr lang="en-US" sz="2000" kern="100" dirty="0">
                          <a:effectLst/>
                        </a:rPr>
                        <a:t>40</a:t>
                      </a:r>
                      <a:endParaRPr lang="en-US" sz="20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3" marR="9523" marT="9527" marB="95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2000" kern="100">
                          <a:effectLst/>
                        </a:rPr>
                        <a:t>20</a:t>
                      </a:r>
                      <a:endParaRPr lang="en-US" sz="2000" kern="100">
                        <a:effectLst/>
                        <a:latin typeface="Aptos" panose="020B0004020202020204" pitchFamily="34" charset="0"/>
                        <a:ea typeface="DengXian" panose="02010600030101010101" pitchFamily="2" charset="-122"/>
                        <a:cs typeface="Times New Roman" panose="02020603050405020304" pitchFamily="18" charset="0"/>
                      </a:endParaRPr>
                    </a:p>
                  </a:txBody>
                  <a:tcPr marL="9523" marR="9523" marT="9527" marB="95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2000" kern="100">
                          <a:effectLst/>
                        </a:rPr>
                        <a:t>Red</a:t>
                      </a:r>
                      <a:endParaRPr lang="en-US" sz="2000" kern="100">
                        <a:effectLst/>
                        <a:latin typeface="Aptos" panose="020B0004020202020204" pitchFamily="34" charset="0"/>
                        <a:ea typeface="DengXian" panose="02010600030101010101" pitchFamily="2" charset="-122"/>
                        <a:cs typeface="Times New Roman" panose="02020603050405020304" pitchFamily="18" charset="0"/>
                      </a:endParaRPr>
                    </a:p>
                  </a:txBody>
                  <a:tcPr marL="9523" marR="9523" marT="9527" marB="95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2000" kern="100">
                          <a:effectLst/>
                        </a:rPr>
                        <a:t>25</a:t>
                      </a:r>
                      <a:endParaRPr lang="en-US" sz="2000" kern="100">
                        <a:effectLst/>
                        <a:latin typeface="Aptos" panose="020B0004020202020204" pitchFamily="34" charset="0"/>
                        <a:ea typeface="DengXian" panose="02010600030101010101" pitchFamily="2" charset="-122"/>
                        <a:cs typeface="Times New Roman" panose="02020603050405020304" pitchFamily="18" charset="0"/>
                      </a:endParaRPr>
                    </a:p>
                  </a:txBody>
                  <a:tcPr marL="9523" marR="9523" marT="9527" marB="95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00670">
                <a:tc>
                  <a:txBody>
                    <a:bodyPr/>
                    <a:lstStyle/>
                    <a:p>
                      <a:pPr marL="0" marR="0" algn="ctr">
                        <a:lnSpc>
                          <a:spcPct val="115000"/>
                        </a:lnSpc>
                        <a:spcBef>
                          <a:spcPts val="0"/>
                        </a:spcBef>
                        <a:spcAft>
                          <a:spcPts val="800"/>
                        </a:spcAft>
                      </a:pPr>
                      <a:r>
                        <a:rPr lang="en-US" sz="2000" kern="100">
                          <a:effectLst/>
                        </a:rPr>
                        <a:t>50</a:t>
                      </a:r>
                      <a:endParaRPr lang="en-US" sz="2000" kern="100">
                        <a:effectLst/>
                        <a:latin typeface="Aptos" panose="020B0004020202020204" pitchFamily="34" charset="0"/>
                        <a:ea typeface="DengXian" panose="02010600030101010101" pitchFamily="2" charset="-122"/>
                        <a:cs typeface="Times New Roman" panose="02020603050405020304" pitchFamily="18" charset="0"/>
                      </a:endParaRPr>
                    </a:p>
                  </a:txBody>
                  <a:tcPr marL="9523" marR="9523" marT="9527" marB="95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2000" kern="100" dirty="0">
                          <a:effectLst/>
                        </a:rPr>
                        <a:t>50</a:t>
                      </a:r>
                      <a:endParaRPr lang="en-US" sz="20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3" marR="9523" marT="9527" marB="95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2000" kern="100" dirty="0">
                          <a:effectLst/>
                        </a:rPr>
                        <a:t>Blue</a:t>
                      </a:r>
                      <a:endParaRPr lang="en-US" sz="20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3" marR="9523" marT="9527" marB="95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2000" kern="100" dirty="0">
                          <a:effectLst/>
                        </a:rPr>
                        <a:t>33.54</a:t>
                      </a:r>
                      <a:endParaRPr lang="en-US" sz="20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3" marR="9523" marT="9527" marB="95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600670">
                <a:tc>
                  <a:txBody>
                    <a:bodyPr/>
                    <a:lstStyle/>
                    <a:p>
                      <a:pPr marL="0" marR="0" algn="ctr">
                        <a:lnSpc>
                          <a:spcPct val="115000"/>
                        </a:lnSpc>
                        <a:spcBef>
                          <a:spcPts val="0"/>
                        </a:spcBef>
                        <a:spcAft>
                          <a:spcPts val="800"/>
                        </a:spcAft>
                      </a:pPr>
                      <a:r>
                        <a:rPr lang="en-US" sz="2000" kern="100" dirty="0">
                          <a:effectLst/>
                        </a:rPr>
                        <a:t>60</a:t>
                      </a:r>
                      <a:endParaRPr lang="en-US" sz="20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3" marR="9523" marT="9527" marB="95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2000" kern="100" dirty="0">
                          <a:effectLst/>
                        </a:rPr>
                        <a:t>90</a:t>
                      </a:r>
                      <a:endParaRPr lang="en-US" sz="20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3" marR="9523" marT="9527" marB="95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2000" kern="100">
                          <a:effectLst/>
                        </a:rPr>
                        <a:t>Blue</a:t>
                      </a:r>
                      <a:endParaRPr lang="en-US" sz="2000" kern="100">
                        <a:effectLst/>
                        <a:latin typeface="Aptos" panose="020B0004020202020204" pitchFamily="34" charset="0"/>
                        <a:ea typeface="DengXian" panose="02010600030101010101" pitchFamily="2" charset="-122"/>
                        <a:cs typeface="Times New Roman" panose="02020603050405020304" pitchFamily="18" charset="0"/>
                      </a:endParaRPr>
                    </a:p>
                  </a:txBody>
                  <a:tcPr marL="9523" marR="9523" marT="9527" marB="95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2000" kern="100" dirty="0">
                          <a:effectLst/>
                        </a:rPr>
                        <a:t>68.01</a:t>
                      </a:r>
                      <a:endParaRPr lang="en-US" sz="20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3" marR="9523" marT="9527" marB="95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600670">
                <a:tc>
                  <a:txBody>
                    <a:bodyPr/>
                    <a:lstStyle/>
                    <a:p>
                      <a:pPr marL="0" marR="0" algn="ctr">
                        <a:lnSpc>
                          <a:spcPct val="115000"/>
                        </a:lnSpc>
                        <a:spcBef>
                          <a:spcPts val="0"/>
                        </a:spcBef>
                        <a:spcAft>
                          <a:spcPts val="800"/>
                        </a:spcAft>
                      </a:pPr>
                      <a:r>
                        <a:rPr lang="en-US" sz="2000" kern="100">
                          <a:effectLst/>
                        </a:rPr>
                        <a:t>10</a:t>
                      </a:r>
                      <a:endParaRPr lang="en-US" sz="2000" kern="100">
                        <a:effectLst/>
                        <a:latin typeface="Aptos" panose="020B0004020202020204" pitchFamily="34" charset="0"/>
                        <a:ea typeface="DengXian" panose="02010600030101010101" pitchFamily="2" charset="-122"/>
                        <a:cs typeface="Times New Roman" panose="02020603050405020304" pitchFamily="18" charset="0"/>
                      </a:endParaRPr>
                    </a:p>
                  </a:txBody>
                  <a:tcPr marL="9523" marR="9523" marT="9527" marB="95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2000" kern="100">
                          <a:effectLst/>
                        </a:rPr>
                        <a:t>25</a:t>
                      </a:r>
                      <a:endParaRPr lang="en-US" sz="2000" kern="100">
                        <a:effectLst/>
                        <a:latin typeface="Aptos" panose="020B0004020202020204" pitchFamily="34" charset="0"/>
                        <a:ea typeface="DengXian" panose="02010600030101010101" pitchFamily="2" charset="-122"/>
                        <a:cs typeface="Times New Roman" panose="02020603050405020304" pitchFamily="18" charset="0"/>
                      </a:endParaRPr>
                    </a:p>
                  </a:txBody>
                  <a:tcPr marL="9523" marR="9523" marT="9527" marB="95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2000" kern="100" dirty="0">
                          <a:effectLst/>
                        </a:rPr>
                        <a:t>Red</a:t>
                      </a:r>
                      <a:endParaRPr lang="en-US" sz="20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3" marR="9523" marT="9527" marB="95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2000" kern="100" dirty="0">
                          <a:effectLst/>
                        </a:rPr>
                        <a:t>14.14</a:t>
                      </a:r>
                      <a:endParaRPr lang="en-US" sz="20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3" marR="9523" marT="9527" marB="95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600670">
                <a:tc>
                  <a:txBody>
                    <a:bodyPr/>
                    <a:lstStyle/>
                    <a:p>
                      <a:pPr marL="0" marR="0" algn="ctr">
                        <a:lnSpc>
                          <a:spcPct val="115000"/>
                        </a:lnSpc>
                        <a:spcBef>
                          <a:spcPts val="0"/>
                        </a:spcBef>
                        <a:spcAft>
                          <a:spcPts val="800"/>
                        </a:spcAft>
                      </a:pPr>
                      <a:r>
                        <a:rPr lang="en-US" sz="2000" kern="100">
                          <a:effectLst/>
                        </a:rPr>
                        <a:t>70</a:t>
                      </a:r>
                      <a:endParaRPr lang="en-US" sz="2000" kern="100">
                        <a:effectLst/>
                        <a:latin typeface="Aptos" panose="020B0004020202020204" pitchFamily="34" charset="0"/>
                        <a:ea typeface="DengXian" panose="02010600030101010101" pitchFamily="2" charset="-122"/>
                        <a:cs typeface="Times New Roman" panose="02020603050405020304" pitchFamily="18" charset="0"/>
                      </a:endParaRPr>
                    </a:p>
                  </a:txBody>
                  <a:tcPr marL="9523" marR="9523" marT="9527" marB="95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2000" kern="100">
                          <a:effectLst/>
                        </a:rPr>
                        <a:t>70</a:t>
                      </a:r>
                      <a:endParaRPr lang="en-US" sz="2000" kern="100">
                        <a:effectLst/>
                        <a:latin typeface="Aptos" panose="020B0004020202020204" pitchFamily="34" charset="0"/>
                        <a:ea typeface="DengXian" panose="02010600030101010101" pitchFamily="2" charset="-122"/>
                        <a:cs typeface="Times New Roman" panose="02020603050405020304" pitchFamily="18" charset="0"/>
                      </a:endParaRPr>
                    </a:p>
                  </a:txBody>
                  <a:tcPr marL="9523" marR="9523" marT="9527" marB="95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2000" kern="100" dirty="0">
                          <a:effectLst/>
                        </a:rPr>
                        <a:t>Blue</a:t>
                      </a:r>
                      <a:endParaRPr lang="en-US" sz="20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3" marR="9523" marT="9527" marB="95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2000" kern="100" dirty="0">
                          <a:effectLst/>
                        </a:rPr>
                        <a:t>61.03</a:t>
                      </a:r>
                      <a:endParaRPr lang="en-US" sz="20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3" marR="9523" marT="9527" marB="95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600670">
                <a:tc>
                  <a:txBody>
                    <a:bodyPr/>
                    <a:lstStyle/>
                    <a:p>
                      <a:pPr marL="0" marR="0" algn="ctr">
                        <a:lnSpc>
                          <a:spcPct val="115000"/>
                        </a:lnSpc>
                        <a:spcBef>
                          <a:spcPts val="0"/>
                        </a:spcBef>
                        <a:spcAft>
                          <a:spcPts val="800"/>
                        </a:spcAft>
                      </a:pPr>
                      <a:r>
                        <a:rPr lang="en-US" sz="2000" kern="100">
                          <a:effectLst/>
                        </a:rPr>
                        <a:t>60</a:t>
                      </a:r>
                      <a:endParaRPr lang="en-US" sz="2000" kern="100">
                        <a:effectLst/>
                        <a:latin typeface="Aptos" panose="020B0004020202020204" pitchFamily="34" charset="0"/>
                        <a:ea typeface="DengXian" panose="02010600030101010101" pitchFamily="2" charset="-122"/>
                        <a:cs typeface="Times New Roman" panose="02020603050405020304" pitchFamily="18" charset="0"/>
                      </a:endParaRPr>
                    </a:p>
                  </a:txBody>
                  <a:tcPr marL="9523" marR="9523" marT="9527" marB="95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2000" kern="100">
                          <a:effectLst/>
                        </a:rPr>
                        <a:t>10</a:t>
                      </a:r>
                      <a:endParaRPr lang="en-US" sz="2000" kern="100">
                        <a:effectLst/>
                        <a:latin typeface="Aptos" panose="020B0004020202020204" pitchFamily="34" charset="0"/>
                        <a:ea typeface="DengXian" panose="02010600030101010101" pitchFamily="2" charset="-122"/>
                        <a:cs typeface="Times New Roman" panose="02020603050405020304" pitchFamily="18" charset="0"/>
                      </a:endParaRPr>
                    </a:p>
                  </a:txBody>
                  <a:tcPr marL="9523" marR="9523" marT="9527" marB="95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2000" kern="100">
                          <a:effectLst/>
                        </a:rPr>
                        <a:t>Red</a:t>
                      </a:r>
                      <a:endParaRPr lang="en-US" sz="2000" kern="100">
                        <a:effectLst/>
                        <a:latin typeface="Aptos" panose="020B0004020202020204" pitchFamily="34" charset="0"/>
                        <a:ea typeface="DengXian" panose="02010600030101010101" pitchFamily="2" charset="-122"/>
                        <a:cs typeface="Times New Roman" panose="02020603050405020304" pitchFamily="18" charset="0"/>
                      </a:endParaRPr>
                    </a:p>
                  </a:txBody>
                  <a:tcPr marL="9523" marR="9523" marT="9527" marB="95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2000" kern="100" dirty="0">
                          <a:effectLst/>
                        </a:rPr>
                        <a:t>47.17</a:t>
                      </a:r>
                      <a:endParaRPr lang="en-US" sz="20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3" marR="9523" marT="9527" marB="95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600670">
                <a:tc>
                  <a:txBody>
                    <a:bodyPr/>
                    <a:lstStyle/>
                    <a:p>
                      <a:pPr marL="0" marR="0" algn="ctr">
                        <a:lnSpc>
                          <a:spcPct val="115000"/>
                        </a:lnSpc>
                        <a:spcBef>
                          <a:spcPts val="0"/>
                        </a:spcBef>
                        <a:spcAft>
                          <a:spcPts val="800"/>
                        </a:spcAft>
                      </a:pPr>
                      <a:r>
                        <a:rPr lang="en-US" sz="2000" kern="100">
                          <a:effectLst/>
                        </a:rPr>
                        <a:t>25</a:t>
                      </a:r>
                      <a:endParaRPr lang="en-US" sz="2000" kern="100">
                        <a:effectLst/>
                        <a:latin typeface="Aptos" panose="020B0004020202020204" pitchFamily="34" charset="0"/>
                        <a:ea typeface="DengXian" panose="02010600030101010101" pitchFamily="2" charset="-122"/>
                        <a:cs typeface="Times New Roman" panose="02020603050405020304" pitchFamily="18" charset="0"/>
                      </a:endParaRPr>
                    </a:p>
                  </a:txBody>
                  <a:tcPr marL="9523" marR="9523" marT="9527" marB="95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2000" kern="100">
                          <a:effectLst/>
                        </a:rPr>
                        <a:t>80</a:t>
                      </a:r>
                      <a:endParaRPr lang="en-US" sz="2000" kern="100">
                        <a:effectLst/>
                        <a:latin typeface="Aptos" panose="020B0004020202020204" pitchFamily="34" charset="0"/>
                        <a:ea typeface="DengXian" panose="02010600030101010101" pitchFamily="2" charset="-122"/>
                        <a:cs typeface="Times New Roman" panose="02020603050405020304" pitchFamily="18" charset="0"/>
                      </a:endParaRPr>
                    </a:p>
                  </a:txBody>
                  <a:tcPr marL="9523" marR="9523" marT="9527" marB="95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2000" kern="100">
                          <a:effectLst/>
                        </a:rPr>
                        <a:t>Blue</a:t>
                      </a:r>
                      <a:endParaRPr lang="en-US" sz="2000" kern="100">
                        <a:effectLst/>
                        <a:latin typeface="Aptos" panose="020B0004020202020204" pitchFamily="34" charset="0"/>
                        <a:ea typeface="DengXian" panose="02010600030101010101" pitchFamily="2" charset="-122"/>
                        <a:cs typeface="Times New Roman" panose="02020603050405020304" pitchFamily="18" charset="0"/>
                      </a:endParaRPr>
                    </a:p>
                  </a:txBody>
                  <a:tcPr marL="9523" marR="9523" marT="9527" marB="95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2000" kern="100" dirty="0">
                          <a:effectLst/>
                        </a:rPr>
                        <a:t>45.28</a:t>
                      </a:r>
                      <a:endParaRPr lang="en-US" sz="20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3" marR="9523" marT="9527" marB="95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CA753282-6E4E-034A-8C4B-F13514EACF15}"/>
              </a:ext>
            </a:extLst>
          </p:cNvPr>
          <p:cNvSpPr>
            <a:spLocks noGrp="1"/>
          </p:cNvSpPr>
          <p:nvPr>
            <p:ph type="title"/>
          </p:nvPr>
        </p:nvSpPr>
        <p:spPr/>
        <p:txBody>
          <a:bodyPr/>
          <a:lstStyle/>
          <a:p>
            <a:pPr eaLnBrk="1" hangingPunct="1"/>
            <a:r>
              <a:rPr lang="en-US" altLang="en-US"/>
              <a:t>Nearest Neighbour</a:t>
            </a:r>
          </a:p>
        </p:txBody>
      </p:sp>
      <p:sp>
        <p:nvSpPr>
          <p:cNvPr id="7171" name="Content Placeholder 2">
            <a:extLst>
              <a:ext uri="{FF2B5EF4-FFF2-40B4-BE49-F238E27FC236}">
                <a16:creationId xmlns:a16="http://schemas.microsoft.com/office/drawing/2014/main" id="{32AE9492-6033-0A25-1A3E-BF1BE4A576F1}"/>
              </a:ext>
            </a:extLst>
          </p:cNvPr>
          <p:cNvSpPr>
            <a:spLocks noGrp="1"/>
          </p:cNvSpPr>
          <p:nvPr>
            <p:ph idx="1"/>
          </p:nvPr>
        </p:nvSpPr>
        <p:spPr/>
        <p:txBody>
          <a:bodyPr/>
          <a:lstStyle/>
          <a:p>
            <a:pPr algn="just" eaLnBrk="1" hangingPunct="1"/>
            <a:endParaRPr lang="en-US" altLang="en-US"/>
          </a:p>
          <a:p>
            <a:pPr algn="just" eaLnBrk="1" hangingPunct="1"/>
            <a:endParaRPr lang="en-US" altLang="en-US"/>
          </a:p>
          <a:p>
            <a:pPr algn="just" eaLnBrk="1" hangingPunct="1"/>
            <a:endParaRPr lang="en-US" altLang="en-US"/>
          </a:p>
          <a:p>
            <a:pPr algn="just" eaLnBrk="1" hangingPunct="1"/>
            <a:endParaRPr lang="en-US" altLang="en-US"/>
          </a:p>
          <a:p>
            <a:pPr algn="just" eaLnBrk="1" hangingPunct="1"/>
            <a:r>
              <a:rPr lang="en-US" altLang="en-US"/>
              <a:t>What should its classification be?</a:t>
            </a:r>
          </a:p>
          <a:p>
            <a:pPr algn="just" eaLnBrk="1" hangingPunct="1"/>
            <a:r>
              <a:rPr lang="en-US" altLang="en-US"/>
              <a:t>Even without knowing what the six attributes represent, it seems intuitively obvious that the unseen instance is </a:t>
            </a:r>
            <a:r>
              <a:rPr lang="en-US" altLang="en-US" i="1"/>
              <a:t>nearer </a:t>
            </a:r>
            <a:r>
              <a:rPr lang="en-US" altLang="en-US"/>
              <a:t>to the first instance than to the second.</a:t>
            </a:r>
          </a:p>
          <a:p>
            <a:pPr algn="just" eaLnBrk="1" hangingPunct="1"/>
            <a:endParaRPr lang="en-US" altLang="en-US"/>
          </a:p>
        </p:txBody>
      </p:sp>
      <p:pic>
        <p:nvPicPr>
          <p:cNvPr id="7172" name="Picture 3">
            <a:extLst>
              <a:ext uri="{FF2B5EF4-FFF2-40B4-BE49-F238E27FC236}">
                <a16:creationId xmlns:a16="http://schemas.microsoft.com/office/drawing/2014/main" id="{EBDDD251-5C15-B777-E48B-6547FA426AA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44850" y="2057400"/>
            <a:ext cx="5702300" cy="112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3" name="Picture 4">
            <a:extLst>
              <a:ext uri="{FF2B5EF4-FFF2-40B4-BE49-F238E27FC236}">
                <a16:creationId xmlns:a16="http://schemas.microsoft.com/office/drawing/2014/main" id="{51738C13-C043-B7BC-AA05-94A234481B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52863" y="3427413"/>
            <a:ext cx="4454525"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Placeholder 2">
            <a:extLst>
              <a:ext uri="{FF2B5EF4-FFF2-40B4-BE49-F238E27FC236}">
                <a16:creationId xmlns:a16="http://schemas.microsoft.com/office/drawing/2014/main" id="{BA1D3B5F-772E-A5AF-0B48-100A30E427FD}"/>
              </a:ext>
            </a:extLst>
          </p:cNvPr>
          <p:cNvSpPr txBox="1">
            <a:spLocks noChangeArrowheads="1"/>
          </p:cNvSpPr>
          <p:nvPr/>
        </p:nvSpPr>
        <p:spPr bwMode="auto">
          <a:xfrm>
            <a:off x="442913" y="98425"/>
            <a:ext cx="11099800"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400"/>
              </a:spcBef>
              <a:buClr>
                <a:schemeClr val="tx1"/>
              </a:buClr>
              <a:buSzPct val="80000"/>
              <a:buFont typeface="Corbel" panose="020B0503020204020204" pitchFamily="34" charset="0"/>
              <a:buChar char="•"/>
              <a:defRPr sz="2200">
                <a:solidFill>
                  <a:schemeClr val="tx1"/>
                </a:solidFill>
                <a:latin typeface="Rockwell" panose="02060603020205020403" pitchFamily="18" charset="0"/>
              </a:defRPr>
            </a:lvl1pPr>
            <a:lvl2pPr indent="-182563">
              <a:lnSpc>
                <a:spcPct val="90000"/>
              </a:lnSpc>
              <a:spcBef>
                <a:spcPts val="200"/>
              </a:spcBef>
              <a:spcAft>
                <a:spcPts val="400"/>
              </a:spcAft>
              <a:buClr>
                <a:schemeClr val="tx1"/>
              </a:buClr>
              <a:buSzPct val="80000"/>
              <a:buFont typeface="Corbel" panose="020B0503020204020204" pitchFamily="34" charset="0"/>
              <a:buChar char="•"/>
              <a:defRPr sz="2000">
                <a:solidFill>
                  <a:schemeClr val="tx1"/>
                </a:solidFill>
                <a:latin typeface="Rockwell" panose="02060603020205020403" pitchFamily="18" charset="0"/>
              </a:defRPr>
            </a:lvl2pPr>
            <a:lvl3pPr marL="730250" indent="-182563">
              <a:lnSpc>
                <a:spcPct val="90000"/>
              </a:lnSpc>
              <a:spcBef>
                <a:spcPts val="200"/>
              </a:spcBef>
              <a:spcAft>
                <a:spcPts val="400"/>
              </a:spcAft>
              <a:buClr>
                <a:schemeClr val="tx1"/>
              </a:buClr>
              <a:buSzPct val="80000"/>
              <a:buFont typeface="Corbel" panose="020B0503020204020204" pitchFamily="34" charset="0"/>
              <a:buChar char="•"/>
              <a:defRPr>
                <a:solidFill>
                  <a:schemeClr val="tx1"/>
                </a:solidFill>
                <a:latin typeface="Rockwell" panose="02060603020205020403" pitchFamily="18" charset="0"/>
              </a:defRPr>
            </a:lvl3pPr>
            <a:lvl4pPr marL="1004888" indent="-182563">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4pPr>
            <a:lvl5pPr marL="1279525" indent="-182563">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5pPr>
            <a:lvl6pPr marL="1736725" indent="-182563"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6pPr>
            <a:lvl7pPr marL="2193925" indent="-182563"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7pPr>
            <a:lvl8pPr marL="2651125" indent="-182563"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8pPr>
            <a:lvl9pPr marL="3108325" indent="-182563"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9pPr>
          </a:lstStyle>
          <a:p>
            <a:pPr eaLnBrk="1" hangingPunct="1">
              <a:lnSpc>
                <a:spcPct val="100000"/>
              </a:lnSpc>
              <a:spcBef>
                <a:spcPct val="0"/>
              </a:spcBef>
              <a:buClrTx/>
              <a:buSzTx/>
              <a:buFontTx/>
              <a:buNone/>
            </a:pPr>
            <a:r>
              <a:rPr lang="en-US" altLang="en-US" sz="3200" b="1"/>
              <a:t>K-Nearest Neighbour</a:t>
            </a:r>
          </a:p>
        </p:txBody>
      </p:sp>
      <p:sp>
        <p:nvSpPr>
          <p:cNvPr id="34819" name="TextBox 4">
            <a:extLst>
              <a:ext uri="{FF2B5EF4-FFF2-40B4-BE49-F238E27FC236}">
                <a16:creationId xmlns:a16="http://schemas.microsoft.com/office/drawing/2014/main" id="{DBBD4575-24A7-2667-F25B-41384A45B44A}"/>
              </a:ext>
            </a:extLst>
          </p:cNvPr>
          <p:cNvSpPr txBox="1">
            <a:spLocks noChangeArrowheads="1"/>
          </p:cNvSpPr>
          <p:nvPr/>
        </p:nvSpPr>
        <p:spPr bwMode="auto">
          <a:xfrm>
            <a:off x="1785938" y="1154113"/>
            <a:ext cx="57038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eaLnBrk="0" fontAlgn="base" hangingPunct="0">
              <a:spcBef>
                <a:spcPct val="0"/>
              </a:spcBef>
              <a:spcAft>
                <a:spcPct val="0"/>
              </a:spcAft>
              <a:defRPr>
                <a:solidFill>
                  <a:schemeClr val="tx1"/>
                </a:solidFill>
                <a:latin typeface="Rockwell" panose="02060603020205020403" pitchFamily="18" charset="0"/>
              </a:defRPr>
            </a:lvl6pPr>
            <a:lvl7pPr marL="2971800" indent="-228600" eaLnBrk="0" fontAlgn="base" hangingPunct="0">
              <a:spcBef>
                <a:spcPct val="0"/>
              </a:spcBef>
              <a:spcAft>
                <a:spcPct val="0"/>
              </a:spcAft>
              <a:defRPr>
                <a:solidFill>
                  <a:schemeClr val="tx1"/>
                </a:solidFill>
                <a:latin typeface="Rockwell" panose="02060603020205020403" pitchFamily="18" charset="0"/>
              </a:defRPr>
            </a:lvl7pPr>
            <a:lvl8pPr marL="3429000" indent="-228600" eaLnBrk="0" fontAlgn="base" hangingPunct="0">
              <a:spcBef>
                <a:spcPct val="0"/>
              </a:spcBef>
              <a:spcAft>
                <a:spcPct val="0"/>
              </a:spcAft>
              <a:defRPr>
                <a:solidFill>
                  <a:schemeClr val="tx1"/>
                </a:solidFill>
                <a:latin typeface="Rockwell" panose="02060603020205020403" pitchFamily="18" charset="0"/>
              </a:defRPr>
            </a:lvl8pPr>
            <a:lvl9pPr marL="3886200" indent="-228600" eaLnBrk="0" fontAlgn="base" hangingPunct="0">
              <a:spcBef>
                <a:spcPct val="0"/>
              </a:spcBef>
              <a:spcAft>
                <a:spcPct val="0"/>
              </a:spcAft>
              <a:defRPr>
                <a:solidFill>
                  <a:schemeClr val="tx1"/>
                </a:solidFill>
                <a:latin typeface="Rockwell" panose="02060603020205020403" pitchFamily="18" charset="0"/>
              </a:defRPr>
            </a:lvl9pPr>
          </a:lstStyle>
          <a:p>
            <a:r>
              <a:rPr lang="en-US" altLang="en-US"/>
              <a:t>After Rearranging the table in ascending order: </a:t>
            </a:r>
          </a:p>
        </p:txBody>
      </p:sp>
      <p:graphicFrame>
        <p:nvGraphicFramePr>
          <p:cNvPr id="4" name="Table 3">
            <a:extLst>
              <a:ext uri="{FF2B5EF4-FFF2-40B4-BE49-F238E27FC236}">
                <a16:creationId xmlns:a16="http://schemas.microsoft.com/office/drawing/2014/main" id="{D30E12AE-DB49-D2FE-3ACB-3674AB721552}"/>
              </a:ext>
            </a:extLst>
          </p:cNvPr>
          <p:cNvGraphicFramePr>
            <a:graphicFrameLocks noGrp="1"/>
          </p:cNvGraphicFramePr>
          <p:nvPr/>
        </p:nvGraphicFramePr>
        <p:xfrm>
          <a:off x="2351088" y="1809750"/>
          <a:ext cx="7486652" cy="4641848"/>
        </p:xfrm>
        <a:graphic>
          <a:graphicData uri="http://schemas.openxmlformats.org/drawingml/2006/table">
            <a:tbl>
              <a:tblPr firstRow="1" firstCol="1" bandRow="1">
                <a:tableStyleId>{2D5ABB26-0587-4C30-8999-92F81FD0307C}</a:tableStyleId>
              </a:tblPr>
              <a:tblGrid>
                <a:gridCol w="1871663">
                  <a:extLst>
                    <a:ext uri="{9D8B030D-6E8A-4147-A177-3AD203B41FA5}">
                      <a16:colId xmlns:a16="http://schemas.microsoft.com/office/drawing/2014/main" val="20000"/>
                    </a:ext>
                  </a:extLst>
                </a:gridCol>
                <a:gridCol w="1871663">
                  <a:extLst>
                    <a:ext uri="{9D8B030D-6E8A-4147-A177-3AD203B41FA5}">
                      <a16:colId xmlns:a16="http://schemas.microsoft.com/office/drawing/2014/main" val="20001"/>
                    </a:ext>
                  </a:extLst>
                </a:gridCol>
                <a:gridCol w="1871663">
                  <a:extLst>
                    <a:ext uri="{9D8B030D-6E8A-4147-A177-3AD203B41FA5}">
                      <a16:colId xmlns:a16="http://schemas.microsoft.com/office/drawing/2014/main" val="20002"/>
                    </a:ext>
                  </a:extLst>
                </a:gridCol>
                <a:gridCol w="1871663">
                  <a:extLst>
                    <a:ext uri="{9D8B030D-6E8A-4147-A177-3AD203B41FA5}">
                      <a16:colId xmlns:a16="http://schemas.microsoft.com/office/drawing/2014/main" val="20003"/>
                    </a:ext>
                  </a:extLst>
                </a:gridCol>
              </a:tblGrid>
              <a:tr h="580231">
                <a:tc>
                  <a:txBody>
                    <a:bodyPr/>
                    <a:lstStyle/>
                    <a:p>
                      <a:pPr marL="0" marR="0" algn="ctr">
                        <a:lnSpc>
                          <a:spcPct val="115000"/>
                        </a:lnSpc>
                        <a:spcBef>
                          <a:spcPts val="0"/>
                        </a:spcBef>
                        <a:spcAft>
                          <a:spcPts val="800"/>
                        </a:spcAft>
                      </a:pPr>
                      <a:r>
                        <a:rPr lang="en-US" sz="1800" b="1" kern="100" dirty="0">
                          <a:effectLst/>
                        </a:rPr>
                        <a:t>Brightness</a:t>
                      </a:r>
                      <a:endParaRPr lang="en-US" sz="1800" b="1"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7" marB="95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800" b="1" kern="100" dirty="0">
                          <a:effectLst/>
                        </a:rPr>
                        <a:t>Saturation</a:t>
                      </a:r>
                      <a:endParaRPr lang="en-US" sz="1800" b="1"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7" marB="95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800" b="1" kern="100">
                          <a:effectLst/>
                        </a:rPr>
                        <a:t>Class</a:t>
                      </a:r>
                      <a:endParaRPr lang="en-US" sz="1800" b="1" kern="10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7" marB="95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800" b="1" kern="100" dirty="0">
                          <a:effectLst/>
                        </a:rPr>
                        <a:t>Distance</a:t>
                      </a:r>
                      <a:endParaRPr lang="en-US" sz="1800" b="1"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7" marB="95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80231">
                <a:tc>
                  <a:txBody>
                    <a:bodyPr/>
                    <a:lstStyle/>
                    <a:p>
                      <a:pPr marL="0" marR="0" algn="ctr">
                        <a:lnSpc>
                          <a:spcPct val="115000"/>
                        </a:lnSpc>
                        <a:spcBef>
                          <a:spcPts val="0"/>
                        </a:spcBef>
                        <a:spcAft>
                          <a:spcPts val="800"/>
                        </a:spcAft>
                      </a:pPr>
                      <a:r>
                        <a:rPr lang="en-US" sz="1800" kern="100">
                          <a:effectLst/>
                        </a:rPr>
                        <a:t>10</a:t>
                      </a:r>
                      <a:endParaRPr lang="en-US" sz="1800" kern="10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7" marB="95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800" kern="100" dirty="0">
                          <a:effectLst/>
                        </a:rPr>
                        <a:t>25</a:t>
                      </a:r>
                      <a:endParaRPr lang="en-US" sz="18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7" marB="95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800" kern="100">
                          <a:effectLst/>
                        </a:rPr>
                        <a:t>Red</a:t>
                      </a:r>
                      <a:endParaRPr lang="en-US" sz="1800" kern="10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7" marB="95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800" kern="100" dirty="0">
                          <a:effectLst/>
                        </a:rPr>
                        <a:t>14.14</a:t>
                      </a:r>
                      <a:endParaRPr lang="en-US" sz="18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7" marB="95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80231">
                <a:tc>
                  <a:txBody>
                    <a:bodyPr/>
                    <a:lstStyle/>
                    <a:p>
                      <a:pPr marL="0" marR="0" algn="ctr">
                        <a:lnSpc>
                          <a:spcPct val="115000"/>
                        </a:lnSpc>
                        <a:spcBef>
                          <a:spcPts val="0"/>
                        </a:spcBef>
                        <a:spcAft>
                          <a:spcPts val="800"/>
                        </a:spcAft>
                      </a:pPr>
                      <a:r>
                        <a:rPr lang="en-US" sz="1800" kern="100">
                          <a:effectLst/>
                        </a:rPr>
                        <a:t>40</a:t>
                      </a:r>
                      <a:endParaRPr lang="en-US" sz="1800" kern="10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7" marB="95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800" kern="100" dirty="0">
                          <a:effectLst/>
                        </a:rPr>
                        <a:t>20</a:t>
                      </a:r>
                      <a:endParaRPr lang="en-US" sz="18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7" marB="95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800" kern="100">
                          <a:effectLst/>
                        </a:rPr>
                        <a:t>Red</a:t>
                      </a:r>
                      <a:endParaRPr lang="en-US" sz="1800" kern="10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7" marB="95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800" kern="100">
                          <a:effectLst/>
                        </a:rPr>
                        <a:t>25</a:t>
                      </a:r>
                      <a:endParaRPr lang="en-US" sz="1800" kern="10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7" marB="95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80231">
                <a:tc>
                  <a:txBody>
                    <a:bodyPr/>
                    <a:lstStyle/>
                    <a:p>
                      <a:pPr marL="0" marR="0" algn="ctr">
                        <a:lnSpc>
                          <a:spcPct val="115000"/>
                        </a:lnSpc>
                        <a:spcBef>
                          <a:spcPts val="0"/>
                        </a:spcBef>
                        <a:spcAft>
                          <a:spcPts val="800"/>
                        </a:spcAft>
                      </a:pPr>
                      <a:r>
                        <a:rPr lang="en-US" sz="1800" kern="100">
                          <a:effectLst/>
                        </a:rPr>
                        <a:t>50</a:t>
                      </a:r>
                      <a:endParaRPr lang="en-US" sz="1800" kern="10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7" marB="95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800" kern="100">
                          <a:effectLst/>
                        </a:rPr>
                        <a:t>50</a:t>
                      </a:r>
                      <a:endParaRPr lang="en-US" sz="1800" kern="10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7" marB="95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800" kern="100" dirty="0">
                          <a:effectLst/>
                        </a:rPr>
                        <a:t>Blue</a:t>
                      </a:r>
                      <a:endParaRPr lang="en-US" sz="18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7" marB="95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800" kern="100">
                          <a:effectLst/>
                        </a:rPr>
                        <a:t>33.54</a:t>
                      </a:r>
                      <a:endParaRPr lang="en-US" sz="1800" kern="10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7" marB="95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80231">
                <a:tc>
                  <a:txBody>
                    <a:bodyPr/>
                    <a:lstStyle/>
                    <a:p>
                      <a:pPr marL="0" marR="0" algn="ctr">
                        <a:lnSpc>
                          <a:spcPct val="115000"/>
                        </a:lnSpc>
                        <a:spcBef>
                          <a:spcPts val="0"/>
                        </a:spcBef>
                        <a:spcAft>
                          <a:spcPts val="800"/>
                        </a:spcAft>
                      </a:pPr>
                      <a:r>
                        <a:rPr lang="en-US" sz="1800" kern="100">
                          <a:effectLst/>
                        </a:rPr>
                        <a:t>25</a:t>
                      </a:r>
                      <a:endParaRPr lang="en-US" sz="1800" kern="10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7" marB="95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800" kern="100">
                          <a:effectLst/>
                        </a:rPr>
                        <a:t>80</a:t>
                      </a:r>
                      <a:endParaRPr lang="en-US" sz="1800" kern="10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7" marB="95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800" kern="100" dirty="0">
                          <a:effectLst/>
                        </a:rPr>
                        <a:t>Blue</a:t>
                      </a:r>
                      <a:endParaRPr lang="en-US" sz="18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7" marB="95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800" kern="100">
                          <a:effectLst/>
                        </a:rPr>
                        <a:t>45</a:t>
                      </a:r>
                      <a:endParaRPr lang="en-US" sz="1800" kern="10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7" marB="95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580231">
                <a:tc>
                  <a:txBody>
                    <a:bodyPr/>
                    <a:lstStyle/>
                    <a:p>
                      <a:pPr marL="0" marR="0" algn="ctr">
                        <a:lnSpc>
                          <a:spcPct val="115000"/>
                        </a:lnSpc>
                        <a:spcBef>
                          <a:spcPts val="0"/>
                        </a:spcBef>
                        <a:spcAft>
                          <a:spcPts val="800"/>
                        </a:spcAft>
                      </a:pPr>
                      <a:r>
                        <a:rPr lang="en-US" sz="1800" kern="100">
                          <a:effectLst/>
                        </a:rPr>
                        <a:t>60</a:t>
                      </a:r>
                      <a:endParaRPr lang="en-US" sz="1800" kern="10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7" marB="95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800" kern="100">
                          <a:effectLst/>
                        </a:rPr>
                        <a:t>10</a:t>
                      </a:r>
                      <a:endParaRPr lang="en-US" sz="1800" kern="10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7" marB="95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800" kern="100" dirty="0">
                          <a:effectLst/>
                        </a:rPr>
                        <a:t>Red</a:t>
                      </a:r>
                      <a:endParaRPr lang="en-US" sz="18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7" marB="95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800" kern="100">
                          <a:effectLst/>
                        </a:rPr>
                        <a:t>47.17</a:t>
                      </a:r>
                      <a:endParaRPr lang="en-US" sz="1800" kern="10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7" marB="95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580231">
                <a:tc>
                  <a:txBody>
                    <a:bodyPr/>
                    <a:lstStyle/>
                    <a:p>
                      <a:pPr marL="0" marR="0" algn="ctr">
                        <a:lnSpc>
                          <a:spcPct val="115000"/>
                        </a:lnSpc>
                        <a:spcBef>
                          <a:spcPts val="0"/>
                        </a:spcBef>
                        <a:spcAft>
                          <a:spcPts val="800"/>
                        </a:spcAft>
                      </a:pPr>
                      <a:r>
                        <a:rPr lang="en-US" sz="1800" kern="100">
                          <a:effectLst/>
                        </a:rPr>
                        <a:t>70</a:t>
                      </a:r>
                      <a:endParaRPr lang="en-US" sz="1800" kern="10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7" marB="95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800" kern="100" dirty="0">
                          <a:effectLst/>
                        </a:rPr>
                        <a:t>70</a:t>
                      </a:r>
                      <a:endParaRPr lang="en-US" sz="18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7" marB="95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800" kern="100" dirty="0">
                          <a:effectLst/>
                        </a:rPr>
                        <a:t>Blue</a:t>
                      </a:r>
                      <a:endParaRPr lang="en-US" sz="18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7" marB="95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800" kern="100">
                          <a:effectLst/>
                        </a:rPr>
                        <a:t>61.03</a:t>
                      </a:r>
                      <a:endParaRPr lang="en-US" sz="1800" kern="10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7" marB="95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580231">
                <a:tc>
                  <a:txBody>
                    <a:bodyPr/>
                    <a:lstStyle/>
                    <a:p>
                      <a:pPr marL="0" marR="0" algn="ctr">
                        <a:lnSpc>
                          <a:spcPct val="115000"/>
                        </a:lnSpc>
                        <a:spcBef>
                          <a:spcPts val="0"/>
                        </a:spcBef>
                        <a:spcAft>
                          <a:spcPts val="800"/>
                        </a:spcAft>
                      </a:pPr>
                      <a:r>
                        <a:rPr lang="en-US" sz="1800" kern="100">
                          <a:effectLst/>
                        </a:rPr>
                        <a:t>60</a:t>
                      </a:r>
                      <a:endParaRPr lang="en-US" sz="1800" kern="10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7" marB="95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800" kern="100">
                          <a:effectLst/>
                        </a:rPr>
                        <a:t>90</a:t>
                      </a:r>
                      <a:endParaRPr lang="en-US" sz="1800" kern="10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7" marB="95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800" kern="100" dirty="0">
                          <a:effectLst/>
                        </a:rPr>
                        <a:t>Blue</a:t>
                      </a:r>
                      <a:endParaRPr lang="en-US" sz="18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7" marB="95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800" kern="100" dirty="0">
                          <a:effectLst/>
                        </a:rPr>
                        <a:t>68.01</a:t>
                      </a:r>
                      <a:endParaRPr lang="en-US" sz="18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7" marB="95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Placeholder 2">
            <a:extLst>
              <a:ext uri="{FF2B5EF4-FFF2-40B4-BE49-F238E27FC236}">
                <a16:creationId xmlns:a16="http://schemas.microsoft.com/office/drawing/2014/main" id="{ABD71238-E9E1-4A42-6218-3439467A3A8E}"/>
              </a:ext>
            </a:extLst>
          </p:cNvPr>
          <p:cNvSpPr txBox="1">
            <a:spLocks noChangeArrowheads="1"/>
          </p:cNvSpPr>
          <p:nvPr/>
        </p:nvSpPr>
        <p:spPr bwMode="auto">
          <a:xfrm>
            <a:off x="442913" y="98425"/>
            <a:ext cx="11099800"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400"/>
              </a:spcBef>
              <a:buClr>
                <a:schemeClr val="tx1"/>
              </a:buClr>
              <a:buSzPct val="80000"/>
              <a:buFont typeface="Corbel" panose="020B0503020204020204" pitchFamily="34" charset="0"/>
              <a:buChar char="•"/>
              <a:defRPr sz="2200">
                <a:solidFill>
                  <a:schemeClr val="tx1"/>
                </a:solidFill>
                <a:latin typeface="Rockwell" panose="02060603020205020403" pitchFamily="18" charset="0"/>
              </a:defRPr>
            </a:lvl1pPr>
            <a:lvl2pPr indent="-182563">
              <a:lnSpc>
                <a:spcPct val="90000"/>
              </a:lnSpc>
              <a:spcBef>
                <a:spcPts val="200"/>
              </a:spcBef>
              <a:spcAft>
                <a:spcPts val="400"/>
              </a:spcAft>
              <a:buClr>
                <a:schemeClr val="tx1"/>
              </a:buClr>
              <a:buSzPct val="80000"/>
              <a:buFont typeface="Corbel" panose="020B0503020204020204" pitchFamily="34" charset="0"/>
              <a:buChar char="•"/>
              <a:defRPr sz="2000">
                <a:solidFill>
                  <a:schemeClr val="tx1"/>
                </a:solidFill>
                <a:latin typeface="Rockwell" panose="02060603020205020403" pitchFamily="18" charset="0"/>
              </a:defRPr>
            </a:lvl2pPr>
            <a:lvl3pPr marL="730250" indent="-182563">
              <a:lnSpc>
                <a:spcPct val="90000"/>
              </a:lnSpc>
              <a:spcBef>
                <a:spcPts val="200"/>
              </a:spcBef>
              <a:spcAft>
                <a:spcPts val="400"/>
              </a:spcAft>
              <a:buClr>
                <a:schemeClr val="tx1"/>
              </a:buClr>
              <a:buSzPct val="80000"/>
              <a:buFont typeface="Corbel" panose="020B0503020204020204" pitchFamily="34" charset="0"/>
              <a:buChar char="•"/>
              <a:defRPr>
                <a:solidFill>
                  <a:schemeClr val="tx1"/>
                </a:solidFill>
                <a:latin typeface="Rockwell" panose="02060603020205020403" pitchFamily="18" charset="0"/>
              </a:defRPr>
            </a:lvl3pPr>
            <a:lvl4pPr marL="1004888" indent="-182563">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4pPr>
            <a:lvl5pPr marL="1279525" indent="-182563">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5pPr>
            <a:lvl6pPr marL="1736725" indent="-182563"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6pPr>
            <a:lvl7pPr marL="2193925" indent="-182563"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7pPr>
            <a:lvl8pPr marL="2651125" indent="-182563"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8pPr>
            <a:lvl9pPr marL="3108325" indent="-182563"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9pPr>
          </a:lstStyle>
          <a:p>
            <a:pPr eaLnBrk="1" hangingPunct="1">
              <a:lnSpc>
                <a:spcPct val="100000"/>
              </a:lnSpc>
              <a:spcBef>
                <a:spcPct val="0"/>
              </a:spcBef>
              <a:buClrTx/>
              <a:buSzTx/>
              <a:buFontTx/>
              <a:buNone/>
            </a:pPr>
            <a:r>
              <a:rPr lang="en-US" altLang="en-US" sz="3200" b="1"/>
              <a:t>K-Nearest Neighbour</a:t>
            </a:r>
          </a:p>
        </p:txBody>
      </p:sp>
      <p:sp>
        <p:nvSpPr>
          <p:cNvPr id="2" name="Text Placeholder 3">
            <a:extLst>
              <a:ext uri="{FF2B5EF4-FFF2-40B4-BE49-F238E27FC236}">
                <a16:creationId xmlns:a16="http://schemas.microsoft.com/office/drawing/2014/main" id="{60B1794F-D87F-551F-5E9A-8F01B5D9C5AD}"/>
              </a:ext>
            </a:extLst>
          </p:cNvPr>
          <p:cNvSpPr txBox="1">
            <a:spLocks/>
          </p:cNvSpPr>
          <p:nvPr/>
        </p:nvSpPr>
        <p:spPr>
          <a:xfrm>
            <a:off x="0" y="846138"/>
            <a:ext cx="12180888" cy="5591175"/>
          </a:xfrm>
          <a:prstGeom prst="rect">
            <a:avLst/>
          </a:prstGeom>
        </p:spPr>
        <p:txBody>
          <a:bodyPr/>
          <a:lstStyle>
            <a:lvl1pPr marL="228600" indent="-182563" algn="l" rtl="0" eaLnBrk="0" fontAlgn="base" hangingPunct="0">
              <a:lnSpc>
                <a:spcPct val="90000"/>
              </a:lnSpc>
              <a:spcBef>
                <a:spcPts val="1400"/>
              </a:spcBef>
              <a:spcAft>
                <a:spcPct val="0"/>
              </a:spcAft>
              <a:buClr>
                <a:schemeClr val="tx1"/>
              </a:buClr>
              <a:buSzPct val="80000"/>
              <a:buFont typeface="Corbel" panose="020B0503020204020204" pitchFamily="34" charset="0"/>
              <a:buChar char="•"/>
              <a:defRPr sz="2200" kern="1200">
                <a:solidFill>
                  <a:schemeClr val="tx1"/>
                </a:solidFill>
                <a:latin typeface="+mn-lt"/>
                <a:ea typeface="+mn-ea"/>
                <a:cs typeface="+mn-cs"/>
              </a:defRPr>
            </a:lvl1pPr>
            <a:lvl2pPr marL="45720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2000" kern="1200">
                <a:solidFill>
                  <a:schemeClr val="tx1"/>
                </a:solidFill>
                <a:latin typeface="+mn-lt"/>
                <a:ea typeface="+mn-ea"/>
                <a:cs typeface="+mn-cs"/>
              </a:defRPr>
            </a:lvl2pPr>
            <a:lvl3pPr marL="73025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kern="1200">
                <a:solidFill>
                  <a:schemeClr val="tx1"/>
                </a:solidFill>
                <a:latin typeface="+mn-lt"/>
                <a:ea typeface="+mn-ea"/>
                <a:cs typeface="+mn-cs"/>
              </a:defRPr>
            </a:lvl3pPr>
            <a:lvl4pPr marL="1004888"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4pPr>
            <a:lvl5pPr marL="1279525"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0" indent="0" algn="just">
              <a:buFont typeface="Corbel" panose="020B0503020204020204" pitchFamily="34" charset="0"/>
              <a:buNone/>
              <a:defRPr/>
            </a:pPr>
            <a:endParaRPr lang="en-US"/>
          </a:p>
          <a:p>
            <a:pPr>
              <a:defRPr/>
            </a:pPr>
            <a:endParaRPr lang="en-US" dirty="0"/>
          </a:p>
        </p:txBody>
      </p:sp>
      <p:sp>
        <p:nvSpPr>
          <p:cNvPr id="5" name="TextBox 4">
            <a:extLst>
              <a:ext uri="{FF2B5EF4-FFF2-40B4-BE49-F238E27FC236}">
                <a16:creationId xmlns:a16="http://schemas.microsoft.com/office/drawing/2014/main" id="{1D81069B-D40D-8233-3CBA-378D906E0916}"/>
              </a:ext>
            </a:extLst>
          </p:cNvPr>
          <p:cNvSpPr txBox="1"/>
          <p:nvPr/>
        </p:nvSpPr>
        <p:spPr>
          <a:xfrm>
            <a:off x="1754188" y="1077913"/>
            <a:ext cx="8094662" cy="646112"/>
          </a:xfrm>
          <a:prstGeom prst="rect">
            <a:avLst/>
          </a:prstGeom>
          <a:noFill/>
        </p:spPr>
        <p:txBody>
          <a:bodyPr>
            <a:spAutoFit/>
          </a:bodyPr>
          <a:lstStyle/>
          <a:p>
            <a:pPr>
              <a:defRPr/>
            </a:pPr>
            <a:r>
              <a:rPr lang="en-US" kern="100" dirty="0">
                <a:latin typeface="Aptos" panose="020B0004020202020204" pitchFamily="34" charset="0"/>
                <a:ea typeface="DengXian" panose="02010600030101010101" pitchFamily="2" charset="-122"/>
                <a:cs typeface="Times New Roman" panose="02020603050405020304" pitchFamily="18" charset="0"/>
              </a:rPr>
              <a:t>Since we chose 5 as the value of </a:t>
            </a:r>
            <a:r>
              <a:rPr lang="en-US" b="1" kern="100" dirty="0">
                <a:latin typeface="Aptos" panose="020B0004020202020204" pitchFamily="34" charset="0"/>
                <a:ea typeface="DengXian" panose="02010600030101010101" pitchFamily="2" charset="-122"/>
                <a:cs typeface="Times New Roman" panose="02020603050405020304" pitchFamily="18" charset="0"/>
              </a:rPr>
              <a:t>K</a:t>
            </a:r>
            <a:r>
              <a:rPr lang="en-US" kern="100" dirty="0">
                <a:latin typeface="Aptos" panose="020B0004020202020204" pitchFamily="34" charset="0"/>
                <a:ea typeface="DengXian" panose="02010600030101010101" pitchFamily="2" charset="-122"/>
                <a:cs typeface="Times New Roman" panose="02020603050405020304" pitchFamily="18" charset="0"/>
              </a:rPr>
              <a:t>, we'll only consider the first five rows. That is:</a:t>
            </a:r>
          </a:p>
          <a:p>
            <a:pPr>
              <a:defRPr/>
            </a:pPr>
            <a:endParaRPr lang="en-US" dirty="0"/>
          </a:p>
        </p:txBody>
      </p:sp>
      <p:graphicFrame>
        <p:nvGraphicFramePr>
          <p:cNvPr id="6" name="Table 5">
            <a:extLst>
              <a:ext uri="{FF2B5EF4-FFF2-40B4-BE49-F238E27FC236}">
                <a16:creationId xmlns:a16="http://schemas.microsoft.com/office/drawing/2014/main" id="{27944484-F63B-1E65-887A-A11DAE2F990D}"/>
              </a:ext>
            </a:extLst>
          </p:cNvPr>
          <p:cNvGraphicFramePr>
            <a:graphicFrameLocks noGrp="1"/>
          </p:cNvGraphicFramePr>
          <p:nvPr/>
        </p:nvGraphicFramePr>
        <p:xfrm>
          <a:off x="2343150" y="1693863"/>
          <a:ext cx="7505700" cy="2713038"/>
        </p:xfrm>
        <a:graphic>
          <a:graphicData uri="http://schemas.openxmlformats.org/drawingml/2006/table">
            <a:tbl>
              <a:tblPr firstRow="1" firstCol="1" bandRow="1">
                <a:tableStyleId>{2D5ABB26-0587-4C30-8999-92F81FD0307C}</a:tableStyleId>
              </a:tblPr>
              <a:tblGrid>
                <a:gridCol w="1876425">
                  <a:extLst>
                    <a:ext uri="{9D8B030D-6E8A-4147-A177-3AD203B41FA5}">
                      <a16:colId xmlns:a16="http://schemas.microsoft.com/office/drawing/2014/main" val="20000"/>
                    </a:ext>
                  </a:extLst>
                </a:gridCol>
                <a:gridCol w="1876425">
                  <a:extLst>
                    <a:ext uri="{9D8B030D-6E8A-4147-A177-3AD203B41FA5}">
                      <a16:colId xmlns:a16="http://schemas.microsoft.com/office/drawing/2014/main" val="20001"/>
                    </a:ext>
                  </a:extLst>
                </a:gridCol>
                <a:gridCol w="1876425">
                  <a:extLst>
                    <a:ext uri="{9D8B030D-6E8A-4147-A177-3AD203B41FA5}">
                      <a16:colId xmlns:a16="http://schemas.microsoft.com/office/drawing/2014/main" val="20002"/>
                    </a:ext>
                  </a:extLst>
                </a:gridCol>
                <a:gridCol w="1876425">
                  <a:extLst>
                    <a:ext uri="{9D8B030D-6E8A-4147-A177-3AD203B41FA5}">
                      <a16:colId xmlns:a16="http://schemas.microsoft.com/office/drawing/2014/main" val="20003"/>
                    </a:ext>
                  </a:extLst>
                </a:gridCol>
              </a:tblGrid>
              <a:tr h="452173">
                <a:tc>
                  <a:txBody>
                    <a:bodyPr/>
                    <a:lstStyle/>
                    <a:p>
                      <a:pPr marL="0" marR="0" algn="ctr">
                        <a:lnSpc>
                          <a:spcPct val="115000"/>
                        </a:lnSpc>
                        <a:spcBef>
                          <a:spcPts val="0"/>
                        </a:spcBef>
                        <a:spcAft>
                          <a:spcPts val="800"/>
                        </a:spcAft>
                      </a:pPr>
                      <a:r>
                        <a:rPr lang="en-US" sz="1600" kern="100" dirty="0">
                          <a:effectLst/>
                        </a:rPr>
                        <a:t>Brightness</a:t>
                      </a:r>
                      <a:endParaRPr lang="en-US" sz="16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0" marB="95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600" kern="100" dirty="0">
                          <a:effectLst/>
                        </a:rPr>
                        <a:t>Saturation</a:t>
                      </a:r>
                      <a:endParaRPr lang="en-US" sz="16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0" marB="95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600" kern="100">
                          <a:effectLst/>
                        </a:rPr>
                        <a:t>Class</a:t>
                      </a:r>
                      <a:endParaRPr lang="en-US" sz="1600" kern="10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0" marB="95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600" kern="100">
                          <a:effectLst/>
                        </a:rPr>
                        <a:t>Distance</a:t>
                      </a:r>
                      <a:endParaRPr lang="en-US" sz="1600" kern="10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0" marB="95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52173">
                <a:tc>
                  <a:txBody>
                    <a:bodyPr/>
                    <a:lstStyle/>
                    <a:p>
                      <a:pPr marL="0" marR="0" algn="ctr">
                        <a:lnSpc>
                          <a:spcPct val="115000"/>
                        </a:lnSpc>
                        <a:spcBef>
                          <a:spcPts val="0"/>
                        </a:spcBef>
                        <a:spcAft>
                          <a:spcPts val="800"/>
                        </a:spcAft>
                      </a:pPr>
                      <a:r>
                        <a:rPr lang="en-US" sz="1600" kern="100" dirty="0">
                          <a:effectLst/>
                        </a:rPr>
                        <a:t>10</a:t>
                      </a:r>
                      <a:endParaRPr lang="en-US" sz="16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0" marB="95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600" kern="100">
                          <a:effectLst/>
                        </a:rPr>
                        <a:t>25</a:t>
                      </a:r>
                      <a:endParaRPr lang="en-US" sz="1600" kern="10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0" marB="95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600" kern="100">
                          <a:effectLst/>
                        </a:rPr>
                        <a:t>Red</a:t>
                      </a:r>
                      <a:endParaRPr lang="en-US" sz="1600" kern="10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0" marB="95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600" kern="100" dirty="0">
                          <a:effectLst/>
                        </a:rPr>
                        <a:t>14.14</a:t>
                      </a:r>
                      <a:endParaRPr lang="en-US" sz="16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0" marB="95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52173">
                <a:tc>
                  <a:txBody>
                    <a:bodyPr/>
                    <a:lstStyle/>
                    <a:p>
                      <a:pPr marL="0" marR="0" algn="ctr">
                        <a:lnSpc>
                          <a:spcPct val="115000"/>
                        </a:lnSpc>
                        <a:spcBef>
                          <a:spcPts val="0"/>
                        </a:spcBef>
                        <a:spcAft>
                          <a:spcPts val="800"/>
                        </a:spcAft>
                      </a:pPr>
                      <a:r>
                        <a:rPr lang="en-US" sz="1600" kern="100">
                          <a:effectLst/>
                        </a:rPr>
                        <a:t>40</a:t>
                      </a:r>
                      <a:endParaRPr lang="en-US" sz="1600" kern="10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0" marB="95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600" kern="100" dirty="0">
                          <a:effectLst/>
                        </a:rPr>
                        <a:t>20</a:t>
                      </a:r>
                      <a:endParaRPr lang="en-US" sz="16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0" marB="95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600" kern="100">
                          <a:effectLst/>
                        </a:rPr>
                        <a:t>Red</a:t>
                      </a:r>
                      <a:endParaRPr lang="en-US" sz="1600" kern="10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0" marB="95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600" kern="100">
                          <a:effectLst/>
                        </a:rPr>
                        <a:t>25</a:t>
                      </a:r>
                      <a:endParaRPr lang="en-US" sz="1600" kern="10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0" marB="95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52173">
                <a:tc>
                  <a:txBody>
                    <a:bodyPr/>
                    <a:lstStyle/>
                    <a:p>
                      <a:pPr marL="0" marR="0" algn="ctr">
                        <a:lnSpc>
                          <a:spcPct val="115000"/>
                        </a:lnSpc>
                        <a:spcBef>
                          <a:spcPts val="0"/>
                        </a:spcBef>
                        <a:spcAft>
                          <a:spcPts val="800"/>
                        </a:spcAft>
                      </a:pPr>
                      <a:r>
                        <a:rPr lang="en-US" sz="1600" kern="100">
                          <a:effectLst/>
                        </a:rPr>
                        <a:t>50</a:t>
                      </a:r>
                      <a:endParaRPr lang="en-US" sz="1600" kern="10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0" marB="95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600" kern="100">
                          <a:effectLst/>
                        </a:rPr>
                        <a:t>50</a:t>
                      </a:r>
                      <a:endParaRPr lang="en-US" sz="1600" kern="10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0" marB="95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600" kern="100" dirty="0">
                          <a:effectLst/>
                        </a:rPr>
                        <a:t>Blue</a:t>
                      </a:r>
                      <a:endParaRPr lang="en-US" sz="16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0" marB="95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600" kern="100">
                          <a:effectLst/>
                        </a:rPr>
                        <a:t>33.54</a:t>
                      </a:r>
                      <a:endParaRPr lang="en-US" sz="1600" kern="10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0" marB="95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52173">
                <a:tc>
                  <a:txBody>
                    <a:bodyPr/>
                    <a:lstStyle/>
                    <a:p>
                      <a:pPr marL="0" marR="0" algn="ctr">
                        <a:lnSpc>
                          <a:spcPct val="115000"/>
                        </a:lnSpc>
                        <a:spcBef>
                          <a:spcPts val="0"/>
                        </a:spcBef>
                        <a:spcAft>
                          <a:spcPts val="800"/>
                        </a:spcAft>
                      </a:pPr>
                      <a:r>
                        <a:rPr lang="en-US" sz="1600" kern="100">
                          <a:effectLst/>
                        </a:rPr>
                        <a:t>25</a:t>
                      </a:r>
                      <a:endParaRPr lang="en-US" sz="1600" kern="10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0" marB="95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600" kern="100">
                          <a:effectLst/>
                        </a:rPr>
                        <a:t>80</a:t>
                      </a:r>
                      <a:endParaRPr lang="en-US" sz="1600" kern="10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0" marB="95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600" kern="100" dirty="0">
                          <a:effectLst/>
                        </a:rPr>
                        <a:t>Blue</a:t>
                      </a:r>
                      <a:endParaRPr lang="en-US" sz="16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0" marB="95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600" kern="100" dirty="0">
                          <a:effectLst/>
                        </a:rPr>
                        <a:t>45</a:t>
                      </a:r>
                      <a:endParaRPr lang="en-US" sz="16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0" marB="95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52173">
                <a:tc>
                  <a:txBody>
                    <a:bodyPr/>
                    <a:lstStyle/>
                    <a:p>
                      <a:pPr marL="0" marR="0" algn="ctr">
                        <a:lnSpc>
                          <a:spcPct val="115000"/>
                        </a:lnSpc>
                        <a:spcBef>
                          <a:spcPts val="0"/>
                        </a:spcBef>
                        <a:spcAft>
                          <a:spcPts val="800"/>
                        </a:spcAft>
                      </a:pPr>
                      <a:r>
                        <a:rPr lang="en-US" sz="1600" kern="100">
                          <a:effectLst/>
                        </a:rPr>
                        <a:t>60</a:t>
                      </a:r>
                      <a:endParaRPr lang="en-US" sz="1600" kern="10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0" marB="95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600" kern="100">
                          <a:effectLst/>
                        </a:rPr>
                        <a:t>10</a:t>
                      </a:r>
                      <a:endParaRPr lang="en-US" sz="1600" kern="10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0" marB="95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600" kern="100">
                          <a:effectLst/>
                        </a:rPr>
                        <a:t>Red</a:t>
                      </a:r>
                      <a:endParaRPr lang="en-US" sz="1600" kern="10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0" marB="95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1600" kern="100" dirty="0">
                          <a:effectLst/>
                        </a:rPr>
                        <a:t>47.17</a:t>
                      </a:r>
                      <a:endParaRPr lang="en-US" sz="16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0" marB="95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7" name="TextBox 6">
            <a:extLst>
              <a:ext uri="{FF2B5EF4-FFF2-40B4-BE49-F238E27FC236}">
                <a16:creationId xmlns:a16="http://schemas.microsoft.com/office/drawing/2014/main" id="{A8F5B368-808A-D8FC-9EC5-BC854AD89936}"/>
              </a:ext>
            </a:extLst>
          </p:cNvPr>
          <p:cNvSpPr txBox="1"/>
          <p:nvPr/>
        </p:nvSpPr>
        <p:spPr>
          <a:xfrm>
            <a:off x="2217738" y="4876800"/>
            <a:ext cx="7748587" cy="922338"/>
          </a:xfrm>
          <a:prstGeom prst="rect">
            <a:avLst/>
          </a:prstGeom>
          <a:noFill/>
        </p:spPr>
        <p:txBody>
          <a:bodyPr>
            <a:spAutoFit/>
          </a:bodyPr>
          <a:lstStyle/>
          <a:p>
            <a:pPr>
              <a:defRPr/>
            </a:pPr>
            <a:r>
              <a:rPr lang="en-US" kern="100" dirty="0">
                <a:latin typeface="Aptos" panose="020B0004020202020204" pitchFamily="34" charset="0"/>
                <a:ea typeface="DengXian" panose="02010600030101010101" pitchFamily="2" charset="-122"/>
                <a:cs typeface="Times New Roman" panose="02020603050405020304" pitchFamily="18" charset="0"/>
              </a:rPr>
              <a:t>As you can see above, the majority class within the 5 nearest neighbors to the new entry is </a:t>
            </a:r>
            <a:r>
              <a:rPr lang="en-US" b="1" kern="100" dirty="0">
                <a:latin typeface="Aptos" panose="020B0004020202020204" pitchFamily="34" charset="0"/>
                <a:ea typeface="DengXian" panose="02010600030101010101" pitchFamily="2" charset="-122"/>
                <a:cs typeface="Times New Roman" panose="02020603050405020304" pitchFamily="18" charset="0"/>
              </a:rPr>
              <a:t>Red</a:t>
            </a:r>
            <a:r>
              <a:rPr lang="en-US" kern="100" dirty="0">
                <a:latin typeface="Aptos" panose="020B0004020202020204" pitchFamily="34" charset="0"/>
                <a:ea typeface="DengXian" panose="02010600030101010101" pitchFamily="2" charset="-122"/>
                <a:cs typeface="Times New Roman" panose="02020603050405020304" pitchFamily="18" charset="0"/>
              </a:rPr>
              <a:t>. Therefore, we'll classify the new entry as </a:t>
            </a:r>
            <a:r>
              <a:rPr lang="en-US" b="1" kern="100" dirty="0">
                <a:latin typeface="Aptos" panose="020B0004020202020204" pitchFamily="34" charset="0"/>
                <a:ea typeface="DengXian" panose="02010600030101010101" pitchFamily="2" charset="-122"/>
                <a:cs typeface="Times New Roman" panose="02020603050405020304" pitchFamily="18" charset="0"/>
              </a:rPr>
              <a:t>Red</a:t>
            </a:r>
            <a:r>
              <a:rPr lang="en-US" kern="100" dirty="0">
                <a:latin typeface="Aptos" panose="020B0004020202020204" pitchFamily="34" charset="0"/>
                <a:ea typeface="DengXian" panose="02010600030101010101" pitchFamily="2" charset="-122"/>
                <a:cs typeface="Times New Roman" panose="02020603050405020304" pitchFamily="18" charset="0"/>
              </a:rPr>
              <a:t>.</a:t>
            </a:r>
          </a:p>
          <a:p>
            <a:pPr>
              <a:defRPr/>
            </a:pP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Placeholder 2">
            <a:extLst>
              <a:ext uri="{FF2B5EF4-FFF2-40B4-BE49-F238E27FC236}">
                <a16:creationId xmlns:a16="http://schemas.microsoft.com/office/drawing/2014/main" id="{7000A72B-0D03-0BE8-76AA-483DDA1C6B97}"/>
              </a:ext>
            </a:extLst>
          </p:cNvPr>
          <p:cNvSpPr txBox="1">
            <a:spLocks noChangeArrowheads="1"/>
          </p:cNvSpPr>
          <p:nvPr/>
        </p:nvSpPr>
        <p:spPr bwMode="auto">
          <a:xfrm>
            <a:off x="442913" y="98425"/>
            <a:ext cx="11099800"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400"/>
              </a:spcBef>
              <a:buClr>
                <a:schemeClr val="tx1"/>
              </a:buClr>
              <a:buSzPct val="80000"/>
              <a:buFont typeface="Corbel" panose="020B0503020204020204" pitchFamily="34" charset="0"/>
              <a:buChar char="•"/>
              <a:defRPr sz="2200">
                <a:solidFill>
                  <a:schemeClr val="tx1"/>
                </a:solidFill>
                <a:latin typeface="Rockwell" panose="02060603020205020403" pitchFamily="18" charset="0"/>
              </a:defRPr>
            </a:lvl1pPr>
            <a:lvl2pPr indent="-182563">
              <a:lnSpc>
                <a:spcPct val="90000"/>
              </a:lnSpc>
              <a:spcBef>
                <a:spcPts val="200"/>
              </a:spcBef>
              <a:spcAft>
                <a:spcPts val="400"/>
              </a:spcAft>
              <a:buClr>
                <a:schemeClr val="tx1"/>
              </a:buClr>
              <a:buSzPct val="80000"/>
              <a:buFont typeface="Corbel" panose="020B0503020204020204" pitchFamily="34" charset="0"/>
              <a:buChar char="•"/>
              <a:defRPr sz="2000">
                <a:solidFill>
                  <a:schemeClr val="tx1"/>
                </a:solidFill>
                <a:latin typeface="Rockwell" panose="02060603020205020403" pitchFamily="18" charset="0"/>
              </a:defRPr>
            </a:lvl2pPr>
            <a:lvl3pPr marL="730250" indent="-182563">
              <a:lnSpc>
                <a:spcPct val="90000"/>
              </a:lnSpc>
              <a:spcBef>
                <a:spcPts val="200"/>
              </a:spcBef>
              <a:spcAft>
                <a:spcPts val="400"/>
              </a:spcAft>
              <a:buClr>
                <a:schemeClr val="tx1"/>
              </a:buClr>
              <a:buSzPct val="80000"/>
              <a:buFont typeface="Corbel" panose="020B0503020204020204" pitchFamily="34" charset="0"/>
              <a:buChar char="•"/>
              <a:defRPr>
                <a:solidFill>
                  <a:schemeClr val="tx1"/>
                </a:solidFill>
                <a:latin typeface="Rockwell" panose="02060603020205020403" pitchFamily="18" charset="0"/>
              </a:defRPr>
            </a:lvl3pPr>
            <a:lvl4pPr marL="1004888" indent="-182563">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4pPr>
            <a:lvl5pPr marL="1279525" indent="-182563">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5pPr>
            <a:lvl6pPr marL="1736725" indent="-182563"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6pPr>
            <a:lvl7pPr marL="2193925" indent="-182563"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7pPr>
            <a:lvl8pPr marL="2651125" indent="-182563"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8pPr>
            <a:lvl9pPr marL="3108325" indent="-182563"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9pPr>
          </a:lstStyle>
          <a:p>
            <a:pPr eaLnBrk="1" hangingPunct="1">
              <a:lnSpc>
                <a:spcPct val="100000"/>
              </a:lnSpc>
              <a:spcBef>
                <a:spcPct val="0"/>
              </a:spcBef>
              <a:buClrTx/>
              <a:buSzTx/>
              <a:buFontTx/>
              <a:buNone/>
            </a:pPr>
            <a:r>
              <a:rPr lang="en-US" altLang="en-US" sz="3200" b="1"/>
              <a:t>K-Nearest Neighbour</a:t>
            </a:r>
          </a:p>
        </p:txBody>
      </p:sp>
      <p:sp>
        <p:nvSpPr>
          <p:cNvPr id="36867" name="TextBox 4">
            <a:extLst>
              <a:ext uri="{FF2B5EF4-FFF2-40B4-BE49-F238E27FC236}">
                <a16:creationId xmlns:a16="http://schemas.microsoft.com/office/drawing/2014/main" id="{698C5B48-53C9-2115-0504-A6E90BE828F3}"/>
              </a:ext>
            </a:extLst>
          </p:cNvPr>
          <p:cNvSpPr txBox="1">
            <a:spLocks noChangeArrowheads="1"/>
          </p:cNvSpPr>
          <p:nvPr/>
        </p:nvSpPr>
        <p:spPr bwMode="auto">
          <a:xfrm>
            <a:off x="1754188" y="1077913"/>
            <a:ext cx="80946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eaLnBrk="0" fontAlgn="base" hangingPunct="0">
              <a:spcBef>
                <a:spcPct val="0"/>
              </a:spcBef>
              <a:spcAft>
                <a:spcPct val="0"/>
              </a:spcAft>
              <a:defRPr>
                <a:solidFill>
                  <a:schemeClr val="tx1"/>
                </a:solidFill>
                <a:latin typeface="Rockwell" panose="02060603020205020403" pitchFamily="18" charset="0"/>
              </a:defRPr>
            </a:lvl6pPr>
            <a:lvl7pPr marL="2971800" indent="-228600" eaLnBrk="0" fontAlgn="base" hangingPunct="0">
              <a:spcBef>
                <a:spcPct val="0"/>
              </a:spcBef>
              <a:spcAft>
                <a:spcPct val="0"/>
              </a:spcAft>
              <a:defRPr>
                <a:solidFill>
                  <a:schemeClr val="tx1"/>
                </a:solidFill>
                <a:latin typeface="Rockwell" panose="02060603020205020403" pitchFamily="18" charset="0"/>
              </a:defRPr>
            </a:lvl7pPr>
            <a:lvl8pPr marL="3429000" indent="-228600" eaLnBrk="0" fontAlgn="base" hangingPunct="0">
              <a:spcBef>
                <a:spcPct val="0"/>
              </a:spcBef>
              <a:spcAft>
                <a:spcPct val="0"/>
              </a:spcAft>
              <a:defRPr>
                <a:solidFill>
                  <a:schemeClr val="tx1"/>
                </a:solidFill>
                <a:latin typeface="Rockwell" panose="02060603020205020403" pitchFamily="18" charset="0"/>
              </a:defRPr>
            </a:lvl8pPr>
            <a:lvl9pPr marL="3886200" indent="-228600" eaLnBrk="0" fontAlgn="base" hangingPunct="0">
              <a:spcBef>
                <a:spcPct val="0"/>
              </a:spcBef>
              <a:spcAft>
                <a:spcPct val="0"/>
              </a:spcAft>
              <a:defRPr>
                <a:solidFill>
                  <a:schemeClr val="tx1"/>
                </a:solidFill>
                <a:latin typeface="Rockwell" panose="02060603020205020403" pitchFamily="18" charset="0"/>
              </a:defRPr>
            </a:lvl9pPr>
          </a:lstStyle>
          <a:p>
            <a:r>
              <a:rPr lang="en-US" altLang="en-US">
                <a:latin typeface="Aptos" panose="020B0004020202020204" pitchFamily="34" charset="0"/>
                <a:ea typeface="DengXian" panose="02010600030101010101" pitchFamily="2" charset="-122"/>
                <a:cs typeface="Times New Roman" panose="02020603050405020304" pitchFamily="18" charset="0"/>
              </a:rPr>
              <a:t>Updated table</a:t>
            </a:r>
            <a:endParaRPr lang="en-US" altLang="en-US">
              <a:ea typeface="DengXian" panose="02010600030101010101" pitchFamily="2" charset="-122"/>
              <a:cs typeface="Times New Roman" panose="02020603050405020304" pitchFamily="18" charset="0"/>
            </a:endParaRPr>
          </a:p>
        </p:txBody>
      </p:sp>
      <p:graphicFrame>
        <p:nvGraphicFramePr>
          <p:cNvPr id="4" name="Table 3">
            <a:extLst>
              <a:ext uri="{FF2B5EF4-FFF2-40B4-BE49-F238E27FC236}">
                <a16:creationId xmlns:a16="http://schemas.microsoft.com/office/drawing/2014/main" id="{246E7CA0-728E-39E9-42B7-FEA36D95765B}"/>
              </a:ext>
            </a:extLst>
          </p:cNvPr>
          <p:cNvGraphicFramePr>
            <a:graphicFrameLocks noGrp="1"/>
          </p:cNvGraphicFramePr>
          <p:nvPr/>
        </p:nvGraphicFramePr>
        <p:xfrm>
          <a:off x="2122488" y="1600200"/>
          <a:ext cx="7726362" cy="4179888"/>
        </p:xfrm>
        <a:graphic>
          <a:graphicData uri="http://schemas.openxmlformats.org/drawingml/2006/table">
            <a:tbl>
              <a:tblPr firstRow="1" firstCol="1" bandRow="1">
                <a:tableStyleId>{2D5ABB26-0587-4C30-8999-92F81FD0307C}</a:tableStyleId>
              </a:tblPr>
              <a:tblGrid>
                <a:gridCol w="2575454">
                  <a:extLst>
                    <a:ext uri="{9D8B030D-6E8A-4147-A177-3AD203B41FA5}">
                      <a16:colId xmlns:a16="http://schemas.microsoft.com/office/drawing/2014/main" val="20000"/>
                    </a:ext>
                  </a:extLst>
                </a:gridCol>
                <a:gridCol w="2575454">
                  <a:extLst>
                    <a:ext uri="{9D8B030D-6E8A-4147-A177-3AD203B41FA5}">
                      <a16:colId xmlns:a16="http://schemas.microsoft.com/office/drawing/2014/main" val="20001"/>
                    </a:ext>
                  </a:extLst>
                </a:gridCol>
                <a:gridCol w="2575454">
                  <a:extLst>
                    <a:ext uri="{9D8B030D-6E8A-4147-A177-3AD203B41FA5}">
                      <a16:colId xmlns:a16="http://schemas.microsoft.com/office/drawing/2014/main" val="20002"/>
                    </a:ext>
                  </a:extLst>
                </a:gridCol>
              </a:tblGrid>
              <a:tr h="464432">
                <a:tc>
                  <a:txBody>
                    <a:bodyPr/>
                    <a:lstStyle/>
                    <a:p>
                      <a:pPr marL="0" marR="0" algn="ctr">
                        <a:lnSpc>
                          <a:spcPct val="115000"/>
                        </a:lnSpc>
                        <a:spcBef>
                          <a:spcPts val="0"/>
                        </a:spcBef>
                        <a:spcAft>
                          <a:spcPts val="800"/>
                        </a:spcAft>
                      </a:pPr>
                      <a:r>
                        <a:rPr lang="en-US" sz="2000" kern="100" dirty="0">
                          <a:effectLst/>
                        </a:rPr>
                        <a:t>Brightness</a:t>
                      </a:r>
                      <a:endParaRPr lang="en-US" sz="20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3" marB="95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2000" kern="100">
                          <a:effectLst/>
                        </a:rPr>
                        <a:t>Saturation</a:t>
                      </a:r>
                      <a:endParaRPr lang="en-US" sz="2000" kern="10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3" marB="95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2000" kern="100">
                          <a:effectLst/>
                        </a:rPr>
                        <a:t>Class</a:t>
                      </a:r>
                      <a:endParaRPr lang="en-US" sz="2000" kern="10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3" marB="95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64432">
                <a:tc>
                  <a:txBody>
                    <a:bodyPr/>
                    <a:lstStyle/>
                    <a:p>
                      <a:pPr marL="0" marR="0" algn="ctr">
                        <a:lnSpc>
                          <a:spcPct val="115000"/>
                        </a:lnSpc>
                        <a:spcBef>
                          <a:spcPts val="0"/>
                        </a:spcBef>
                        <a:spcAft>
                          <a:spcPts val="800"/>
                        </a:spcAft>
                      </a:pPr>
                      <a:r>
                        <a:rPr lang="en-US" sz="2000" kern="100">
                          <a:effectLst/>
                        </a:rPr>
                        <a:t>40</a:t>
                      </a:r>
                      <a:endParaRPr lang="en-US" sz="2000" kern="10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3" marB="95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2000" kern="100">
                          <a:effectLst/>
                        </a:rPr>
                        <a:t>20</a:t>
                      </a:r>
                      <a:endParaRPr lang="en-US" sz="2000" kern="10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3" marB="95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2000" kern="100">
                          <a:effectLst/>
                        </a:rPr>
                        <a:t>Red</a:t>
                      </a:r>
                      <a:endParaRPr lang="en-US" sz="2000" kern="10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3" marB="95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64432">
                <a:tc>
                  <a:txBody>
                    <a:bodyPr/>
                    <a:lstStyle/>
                    <a:p>
                      <a:pPr marL="0" marR="0" algn="ctr">
                        <a:lnSpc>
                          <a:spcPct val="115000"/>
                        </a:lnSpc>
                        <a:spcBef>
                          <a:spcPts val="0"/>
                        </a:spcBef>
                        <a:spcAft>
                          <a:spcPts val="800"/>
                        </a:spcAft>
                      </a:pPr>
                      <a:r>
                        <a:rPr lang="en-US" sz="2000" kern="100" dirty="0">
                          <a:effectLst/>
                        </a:rPr>
                        <a:t>50</a:t>
                      </a:r>
                      <a:endParaRPr lang="en-US" sz="20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3" marB="95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2000" kern="100">
                          <a:effectLst/>
                        </a:rPr>
                        <a:t>50</a:t>
                      </a:r>
                      <a:endParaRPr lang="en-US" sz="2000" kern="10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3" marB="95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2000" kern="100">
                          <a:effectLst/>
                        </a:rPr>
                        <a:t>Blue</a:t>
                      </a:r>
                      <a:endParaRPr lang="en-US" sz="2000" kern="10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3" marB="95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64432">
                <a:tc>
                  <a:txBody>
                    <a:bodyPr/>
                    <a:lstStyle/>
                    <a:p>
                      <a:pPr marL="0" marR="0" algn="ctr">
                        <a:lnSpc>
                          <a:spcPct val="115000"/>
                        </a:lnSpc>
                        <a:spcBef>
                          <a:spcPts val="0"/>
                        </a:spcBef>
                        <a:spcAft>
                          <a:spcPts val="800"/>
                        </a:spcAft>
                      </a:pPr>
                      <a:r>
                        <a:rPr lang="en-US" sz="2000" kern="100">
                          <a:effectLst/>
                        </a:rPr>
                        <a:t>60</a:t>
                      </a:r>
                      <a:endParaRPr lang="en-US" sz="2000" kern="10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3" marB="95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2000" kern="100" dirty="0">
                          <a:effectLst/>
                        </a:rPr>
                        <a:t>90</a:t>
                      </a:r>
                      <a:endParaRPr lang="en-US" sz="20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3" marB="95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2000" kern="100">
                          <a:effectLst/>
                        </a:rPr>
                        <a:t>Blue</a:t>
                      </a:r>
                      <a:endParaRPr lang="en-US" sz="2000" kern="10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3" marB="95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64432">
                <a:tc>
                  <a:txBody>
                    <a:bodyPr/>
                    <a:lstStyle/>
                    <a:p>
                      <a:pPr marL="0" marR="0" algn="ctr">
                        <a:lnSpc>
                          <a:spcPct val="115000"/>
                        </a:lnSpc>
                        <a:spcBef>
                          <a:spcPts val="0"/>
                        </a:spcBef>
                        <a:spcAft>
                          <a:spcPts val="800"/>
                        </a:spcAft>
                      </a:pPr>
                      <a:r>
                        <a:rPr lang="en-US" sz="2000" kern="100">
                          <a:effectLst/>
                        </a:rPr>
                        <a:t>10</a:t>
                      </a:r>
                      <a:endParaRPr lang="en-US" sz="2000" kern="10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3" marB="95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2000" kern="100" dirty="0">
                          <a:effectLst/>
                        </a:rPr>
                        <a:t>25</a:t>
                      </a:r>
                      <a:endParaRPr lang="en-US" sz="20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3" marB="95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2000" kern="100">
                          <a:effectLst/>
                        </a:rPr>
                        <a:t>Red</a:t>
                      </a:r>
                      <a:endParaRPr lang="en-US" sz="2000" kern="10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3" marB="95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64432">
                <a:tc>
                  <a:txBody>
                    <a:bodyPr/>
                    <a:lstStyle/>
                    <a:p>
                      <a:pPr marL="0" marR="0" algn="ctr">
                        <a:lnSpc>
                          <a:spcPct val="115000"/>
                        </a:lnSpc>
                        <a:spcBef>
                          <a:spcPts val="0"/>
                        </a:spcBef>
                        <a:spcAft>
                          <a:spcPts val="800"/>
                        </a:spcAft>
                      </a:pPr>
                      <a:r>
                        <a:rPr lang="en-US" sz="2000" kern="100">
                          <a:effectLst/>
                        </a:rPr>
                        <a:t>70</a:t>
                      </a:r>
                      <a:endParaRPr lang="en-US" sz="2000" kern="10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3" marB="95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2000" kern="100" dirty="0">
                          <a:effectLst/>
                        </a:rPr>
                        <a:t>70</a:t>
                      </a:r>
                      <a:endParaRPr lang="en-US" sz="20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3" marB="95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2000" kern="100">
                          <a:effectLst/>
                        </a:rPr>
                        <a:t>Blue</a:t>
                      </a:r>
                      <a:endParaRPr lang="en-US" sz="2000" kern="10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3" marB="95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464432">
                <a:tc>
                  <a:txBody>
                    <a:bodyPr/>
                    <a:lstStyle/>
                    <a:p>
                      <a:pPr marL="0" marR="0" algn="ctr">
                        <a:lnSpc>
                          <a:spcPct val="115000"/>
                        </a:lnSpc>
                        <a:spcBef>
                          <a:spcPts val="0"/>
                        </a:spcBef>
                        <a:spcAft>
                          <a:spcPts val="800"/>
                        </a:spcAft>
                      </a:pPr>
                      <a:r>
                        <a:rPr lang="en-US" sz="2000" kern="100">
                          <a:effectLst/>
                        </a:rPr>
                        <a:t>60</a:t>
                      </a:r>
                      <a:endParaRPr lang="en-US" sz="2000" kern="10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3" marB="95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2000" kern="100" dirty="0">
                          <a:effectLst/>
                        </a:rPr>
                        <a:t>10</a:t>
                      </a:r>
                      <a:endParaRPr lang="en-US" sz="20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3" marB="95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2000" kern="100">
                          <a:effectLst/>
                        </a:rPr>
                        <a:t>Red</a:t>
                      </a:r>
                      <a:endParaRPr lang="en-US" sz="2000" kern="10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3" marB="95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464432">
                <a:tc>
                  <a:txBody>
                    <a:bodyPr/>
                    <a:lstStyle/>
                    <a:p>
                      <a:pPr marL="0" marR="0" algn="ctr">
                        <a:lnSpc>
                          <a:spcPct val="115000"/>
                        </a:lnSpc>
                        <a:spcBef>
                          <a:spcPts val="0"/>
                        </a:spcBef>
                        <a:spcAft>
                          <a:spcPts val="800"/>
                        </a:spcAft>
                      </a:pPr>
                      <a:r>
                        <a:rPr lang="en-US" sz="2000" kern="100">
                          <a:effectLst/>
                        </a:rPr>
                        <a:t>25</a:t>
                      </a:r>
                      <a:endParaRPr lang="en-US" sz="2000" kern="10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3" marB="95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2000" kern="100" dirty="0">
                          <a:effectLst/>
                        </a:rPr>
                        <a:t>80</a:t>
                      </a:r>
                      <a:endParaRPr lang="en-US" sz="20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3" marB="95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2000" kern="100" dirty="0">
                          <a:effectLst/>
                        </a:rPr>
                        <a:t>Blue</a:t>
                      </a:r>
                      <a:endParaRPr lang="en-US" sz="20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3" marB="95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464432">
                <a:tc>
                  <a:txBody>
                    <a:bodyPr/>
                    <a:lstStyle/>
                    <a:p>
                      <a:pPr marL="0" marR="0" algn="ctr">
                        <a:lnSpc>
                          <a:spcPct val="115000"/>
                        </a:lnSpc>
                        <a:spcBef>
                          <a:spcPts val="0"/>
                        </a:spcBef>
                        <a:spcAft>
                          <a:spcPts val="800"/>
                        </a:spcAft>
                      </a:pPr>
                      <a:r>
                        <a:rPr lang="en-US" sz="2000" kern="100">
                          <a:effectLst/>
                        </a:rPr>
                        <a:t>20</a:t>
                      </a:r>
                      <a:endParaRPr lang="en-US" sz="2000" kern="10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3" marB="95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2000" kern="100">
                          <a:effectLst/>
                        </a:rPr>
                        <a:t>35</a:t>
                      </a:r>
                      <a:endParaRPr lang="en-US" sz="2000" kern="10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3" marB="95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US" sz="2000" kern="100" dirty="0">
                          <a:effectLst/>
                        </a:rPr>
                        <a:t>Red</a:t>
                      </a:r>
                      <a:endParaRPr lang="en-US" sz="2000" kern="100" dirty="0">
                        <a:effectLst/>
                        <a:latin typeface="Aptos" panose="020B0004020202020204" pitchFamily="34" charset="0"/>
                        <a:ea typeface="DengXian" panose="02010600030101010101" pitchFamily="2" charset="-122"/>
                        <a:cs typeface="Times New Roman" panose="02020603050405020304" pitchFamily="18" charset="0"/>
                      </a:endParaRPr>
                    </a:p>
                  </a:txBody>
                  <a:tcPr marL="9525" marR="9525" marT="9523" marB="95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Placeholder 2">
            <a:extLst>
              <a:ext uri="{FF2B5EF4-FFF2-40B4-BE49-F238E27FC236}">
                <a16:creationId xmlns:a16="http://schemas.microsoft.com/office/drawing/2014/main" id="{D19A4484-F2D5-C5DC-8BDE-D1C3F53F38E8}"/>
              </a:ext>
            </a:extLst>
          </p:cNvPr>
          <p:cNvSpPr txBox="1">
            <a:spLocks noChangeArrowheads="1"/>
          </p:cNvSpPr>
          <p:nvPr/>
        </p:nvSpPr>
        <p:spPr bwMode="auto">
          <a:xfrm>
            <a:off x="442913" y="98425"/>
            <a:ext cx="11099800"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400"/>
              </a:spcBef>
              <a:buClr>
                <a:schemeClr val="tx1"/>
              </a:buClr>
              <a:buSzPct val="80000"/>
              <a:buFont typeface="Corbel" panose="020B0503020204020204" pitchFamily="34" charset="0"/>
              <a:buChar char="•"/>
              <a:defRPr sz="2200">
                <a:solidFill>
                  <a:schemeClr val="tx1"/>
                </a:solidFill>
                <a:latin typeface="Rockwell" panose="02060603020205020403" pitchFamily="18" charset="0"/>
              </a:defRPr>
            </a:lvl1pPr>
            <a:lvl2pPr indent="-182563">
              <a:lnSpc>
                <a:spcPct val="90000"/>
              </a:lnSpc>
              <a:spcBef>
                <a:spcPts val="200"/>
              </a:spcBef>
              <a:spcAft>
                <a:spcPts val="400"/>
              </a:spcAft>
              <a:buClr>
                <a:schemeClr val="tx1"/>
              </a:buClr>
              <a:buSzPct val="80000"/>
              <a:buFont typeface="Corbel" panose="020B0503020204020204" pitchFamily="34" charset="0"/>
              <a:buChar char="•"/>
              <a:defRPr sz="2000">
                <a:solidFill>
                  <a:schemeClr val="tx1"/>
                </a:solidFill>
                <a:latin typeface="Rockwell" panose="02060603020205020403" pitchFamily="18" charset="0"/>
              </a:defRPr>
            </a:lvl2pPr>
            <a:lvl3pPr marL="730250" indent="-182563">
              <a:lnSpc>
                <a:spcPct val="90000"/>
              </a:lnSpc>
              <a:spcBef>
                <a:spcPts val="200"/>
              </a:spcBef>
              <a:spcAft>
                <a:spcPts val="400"/>
              </a:spcAft>
              <a:buClr>
                <a:schemeClr val="tx1"/>
              </a:buClr>
              <a:buSzPct val="80000"/>
              <a:buFont typeface="Corbel" panose="020B0503020204020204" pitchFamily="34" charset="0"/>
              <a:buChar char="•"/>
              <a:defRPr>
                <a:solidFill>
                  <a:schemeClr val="tx1"/>
                </a:solidFill>
                <a:latin typeface="Rockwell" panose="02060603020205020403" pitchFamily="18" charset="0"/>
              </a:defRPr>
            </a:lvl3pPr>
            <a:lvl4pPr marL="1004888" indent="-182563">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4pPr>
            <a:lvl5pPr marL="1279525" indent="-182563">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5pPr>
            <a:lvl6pPr marL="1736725" indent="-182563"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6pPr>
            <a:lvl7pPr marL="2193925" indent="-182563"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7pPr>
            <a:lvl8pPr marL="2651125" indent="-182563"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8pPr>
            <a:lvl9pPr marL="3108325" indent="-182563"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a:solidFill>
                  <a:schemeClr val="tx1"/>
                </a:solidFill>
                <a:latin typeface="Rockwell" panose="02060603020205020403" pitchFamily="18" charset="0"/>
              </a:defRPr>
            </a:lvl9pPr>
          </a:lstStyle>
          <a:p>
            <a:pPr eaLnBrk="1" hangingPunct="1">
              <a:lnSpc>
                <a:spcPct val="100000"/>
              </a:lnSpc>
              <a:spcBef>
                <a:spcPct val="0"/>
              </a:spcBef>
              <a:buClrTx/>
              <a:buSzTx/>
              <a:buFontTx/>
              <a:buNone/>
            </a:pPr>
            <a:r>
              <a:rPr lang="en-US" altLang="en-US" sz="3200" b="1"/>
              <a:t>K-Nearest Neighbour</a:t>
            </a:r>
          </a:p>
        </p:txBody>
      </p:sp>
      <p:sp>
        <p:nvSpPr>
          <p:cNvPr id="3" name="TextBox 4">
            <a:extLst>
              <a:ext uri="{FF2B5EF4-FFF2-40B4-BE49-F238E27FC236}">
                <a16:creationId xmlns:a16="http://schemas.microsoft.com/office/drawing/2014/main" id="{87F2A5B9-19C0-9DB9-C219-F54B3E4ADF42}"/>
              </a:ext>
            </a:extLst>
          </p:cNvPr>
          <p:cNvSpPr txBox="1">
            <a:spLocks noChangeArrowheads="1"/>
          </p:cNvSpPr>
          <p:nvPr/>
        </p:nvSpPr>
        <p:spPr bwMode="auto">
          <a:xfrm>
            <a:off x="1060450" y="901700"/>
            <a:ext cx="9263063" cy="5803900"/>
          </a:xfrm>
          <a:prstGeom prst="rect">
            <a:avLst/>
          </a:prstGeom>
          <a:noFill/>
          <a:ln>
            <a:noFill/>
          </a:ln>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eaLnBrk="0" fontAlgn="base" hangingPunct="0">
              <a:spcBef>
                <a:spcPct val="0"/>
              </a:spcBef>
              <a:spcAft>
                <a:spcPct val="0"/>
              </a:spcAft>
              <a:defRPr>
                <a:solidFill>
                  <a:schemeClr val="tx1"/>
                </a:solidFill>
                <a:latin typeface="Rockwell" panose="02060603020205020403" pitchFamily="18" charset="0"/>
              </a:defRPr>
            </a:lvl6pPr>
            <a:lvl7pPr marL="2971800" indent="-228600" eaLnBrk="0" fontAlgn="base" hangingPunct="0">
              <a:spcBef>
                <a:spcPct val="0"/>
              </a:spcBef>
              <a:spcAft>
                <a:spcPct val="0"/>
              </a:spcAft>
              <a:defRPr>
                <a:solidFill>
                  <a:schemeClr val="tx1"/>
                </a:solidFill>
                <a:latin typeface="Rockwell" panose="02060603020205020403" pitchFamily="18" charset="0"/>
              </a:defRPr>
            </a:lvl7pPr>
            <a:lvl8pPr marL="3429000" indent="-228600" eaLnBrk="0" fontAlgn="base" hangingPunct="0">
              <a:spcBef>
                <a:spcPct val="0"/>
              </a:spcBef>
              <a:spcAft>
                <a:spcPct val="0"/>
              </a:spcAft>
              <a:defRPr>
                <a:solidFill>
                  <a:schemeClr val="tx1"/>
                </a:solidFill>
                <a:latin typeface="Rockwell" panose="02060603020205020403" pitchFamily="18" charset="0"/>
              </a:defRPr>
            </a:lvl8pPr>
            <a:lvl9pPr marL="3886200" indent="-228600" eaLnBrk="0" fontAlgn="base" hangingPunct="0">
              <a:spcBef>
                <a:spcPct val="0"/>
              </a:spcBef>
              <a:spcAft>
                <a:spcPct val="0"/>
              </a:spcAft>
              <a:defRPr>
                <a:solidFill>
                  <a:schemeClr val="tx1"/>
                </a:solidFill>
                <a:latin typeface="Rockwell" panose="02060603020205020403" pitchFamily="18" charset="0"/>
              </a:defRPr>
            </a:lvl9pPr>
          </a:lstStyle>
          <a:p>
            <a:pPr>
              <a:lnSpc>
                <a:spcPct val="115000"/>
              </a:lnSpc>
              <a:spcBef>
                <a:spcPts val="0"/>
              </a:spcBef>
              <a:spcAft>
                <a:spcPts val="800"/>
              </a:spcAft>
              <a:defRPr/>
            </a:pPr>
            <a:r>
              <a:rPr lang="en-US" sz="2000" b="1" kern="100" dirty="0">
                <a:latin typeface="Aptos" panose="020B0004020202020204" pitchFamily="34" charset="0"/>
                <a:ea typeface="DengXian" panose="02010600030101010101" pitchFamily="2" charset="-122"/>
                <a:cs typeface="Times New Roman" panose="02020603050405020304" pitchFamily="18" charset="0"/>
              </a:rPr>
              <a:t>How to Choose the Value of K in the K-NN Algorithm</a:t>
            </a:r>
            <a:endParaRPr lang="en-US" sz="2000" kern="100" dirty="0">
              <a:latin typeface="Aptos" panose="020B0004020202020204" pitchFamily="34" charset="0"/>
              <a:ea typeface="DengXian" panose="02010600030101010101" pitchFamily="2" charset="-122"/>
              <a:cs typeface="Times New Roman" panose="02020603050405020304" pitchFamily="18" charset="0"/>
            </a:endParaRPr>
          </a:p>
          <a:p>
            <a:pPr>
              <a:lnSpc>
                <a:spcPct val="115000"/>
              </a:lnSpc>
              <a:spcBef>
                <a:spcPts val="0"/>
              </a:spcBef>
              <a:spcAft>
                <a:spcPts val="800"/>
              </a:spcAft>
              <a:defRPr/>
            </a:pPr>
            <a:r>
              <a:rPr lang="en-US" sz="2000" kern="100" dirty="0">
                <a:latin typeface="Aptos" panose="020B0004020202020204" pitchFamily="34" charset="0"/>
                <a:ea typeface="DengXian" panose="02010600030101010101" pitchFamily="2" charset="-122"/>
                <a:cs typeface="Times New Roman" panose="02020603050405020304" pitchFamily="18" charset="0"/>
              </a:rPr>
              <a:t>There is no particular way of choosing the value </a:t>
            </a:r>
            <a:r>
              <a:rPr lang="en-US" sz="2000" b="1" kern="100" dirty="0">
                <a:latin typeface="Aptos" panose="020B0004020202020204" pitchFamily="34" charset="0"/>
                <a:ea typeface="DengXian" panose="02010600030101010101" pitchFamily="2" charset="-122"/>
                <a:cs typeface="Times New Roman" panose="02020603050405020304" pitchFamily="18" charset="0"/>
              </a:rPr>
              <a:t>K</a:t>
            </a:r>
            <a:r>
              <a:rPr lang="en-US" sz="2000" kern="100" dirty="0">
                <a:latin typeface="Aptos" panose="020B0004020202020204" pitchFamily="34" charset="0"/>
                <a:ea typeface="DengXian" panose="02010600030101010101" pitchFamily="2" charset="-122"/>
                <a:cs typeface="Times New Roman" panose="02020603050405020304" pitchFamily="18" charset="0"/>
              </a:rPr>
              <a:t>, but here are some common conventions to keep in mind: </a:t>
            </a:r>
          </a:p>
          <a:p>
            <a:pPr marL="342900" indent="-342900">
              <a:lnSpc>
                <a:spcPct val="115000"/>
              </a:lnSpc>
              <a:spcBef>
                <a:spcPts val="0"/>
              </a:spcBef>
              <a:spcAft>
                <a:spcPts val="800"/>
              </a:spcAft>
              <a:buSzPts val="1000"/>
              <a:buFont typeface="Symbol" panose="05050102010706020507" pitchFamily="18" charset="2"/>
              <a:buChar char=""/>
              <a:tabLst>
                <a:tab pos="457200" algn="l"/>
              </a:tabLst>
              <a:defRPr/>
            </a:pPr>
            <a:r>
              <a:rPr lang="en-US" sz="2000" kern="100" dirty="0">
                <a:latin typeface="Aptos" panose="020B0004020202020204" pitchFamily="34" charset="0"/>
                <a:ea typeface="DengXian" panose="02010600030101010101" pitchFamily="2" charset="-122"/>
                <a:cs typeface="Times New Roman" panose="02020603050405020304" pitchFamily="18" charset="0"/>
              </a:rPr>
              <a:t>Choosing a very low value will most likely lead to inaccurate predictions.</a:t>
            </a:r>
          </a:p>
          <a:p>
            <a:pPr marL="342900" indent="-342900">
              <a:lnSpc>
                <a:spcPct val="115000"/>
              </a:lnSpc>
              <a:spcBef>
                <a:spcPts val="0"/>
              </a:spcBef>
              <a:spcAft>
                <a:spcPts val="800"/>
              </a:spcAft>
              <a:buSzPts val="1000"/>
              <a:buFont typeface="Symbol" panose="05050102010706020507" pitchFamily="18" charset="2"/>
              <a:buChar char=""/>
              <a:tabLst>
                <a:tab pos="457200" algn="l"/>
              </a:tabLst>
              <a:defRPr/>
            </a:pPr>
            <a:r>
              <a:rPr lang="en-US" sz="2000" kern="100" dirty="0">
                <a:latin typeface="Aptos" panose="020B0004020202020204" pitchFamily="34" charset="0"/>
                <a:ea typeface="DengXian" panose="02010600030101010101" pitchFamily="2" charset="-122"/>
                <a:cs typeface="Times New Roman" panose="02020603050405020304" pitchFamily="18" charset="0"/>
              </a:rPr>
              <a:t>The commonly used value of </a:t>
            </a:r>
            <a:r>
              <a:rPr lang="en-US" sz="2000" b="1" kern="100" dirty="0">
                <a:latin typeface="Aptos" panose="020B0004020202020204" pitchFamily="34" charset="0"/>
                <a:ea typeface="DengXian" panose="02010600030101010101" pitchFamily="2" charset="-122"/>
                <a:cs typeface="Times New Roman" panose="02020603050405020304" pitchFamily="18" charset="0"/>
              </a:rPr>
              <a:t>K</a:t>
            </a:r>
            <a:r>
              <a:rPr lang="en-US" sz="2000" kern="100" dirty="0">
                <a:latin typeface="Aptos" panose="020B0004020202020204" pitchFamily="34" charset="0"/>
                <a:ea typeface="DengXian" panose="02010600030101010101" pitchFamily="2" charset="-122"/>
                <a:cs typeface="Times New Roman" panose="02020603050405020304" pitchFamily="18" charset="0"/>
              </a:rPr>
              <a:t> is 5. </a:t>
            </a:r>
          </a:p>
          <a:p>
            <a:pPr marL="342900" indent="-342900">
              <a:lnSpc>
                <a:spcPct val="115000"/>
              </a:lnSpc>
              <a:spcBef>
                <a:spcPts val="0"/>
              </a:spcBef>
              <a:spcAft>
                <a:spcPts val="800"/>
              </a:spcAft>
              <a:buSzPts val="1000"/>
              <a:buFont typeface="Symbol" panose="05050102010706020507" pitchFamily="18" charset="2"/>
              <a:buChar char=""/>
              <a:tabLst>
                <a:tab pos="457200" algn="l"/>
              </a:tabLst>
              <a:defRPr/>
            </a:pPr>
            <a:r>
              <a:rPr lang="en-US" sz="2000" kern="100" dirty="0">
                <a:latin typeface="Aptos" panose="020B0004020202020204" pitchFamily="34" charset="0"/>
                <a:ea typeface="DengXian" panose="02010600030101010101" pitchFamily="2" charset="-122"/>
                <a:cs typeface="Times New Roman" panose="02020603050405020304" pitchFamily="18" charset="0"/>
              </a:rPr>
              <a:t>Always use an odd number as the value of </a:t>
            </a:r>
            <a:r>
              <a:rPr lang="en-US" sz="2000" b="1" kern="100" dirty="0">
                <a:latin typeface="Aptos" panose="020B0004020202020204" pitchFamily="34" charset="0"/>
                <a:ea typeface="DengXian" panose="02010600030101010101" pitchFamily="2" charset="-122"/>
                <a:cs typeface="Times New Roman" panose="02020603050405020304" pitchFamily="18" charset="0"/>
              </a:rPr>
              <a:t>K</a:t>
            </a:r>
            <a:r>
              <a:rPr lang="en-US" sz="2000" kern="100" dirty="0">
                <a:latin typeface="Aptos" panose="020B0004020202020204" pitchFamily="34" charset="0"/>
                <a:ea typeface="DengXian" panose="02010600030101010101" pitchFamily="2" charset="-122"/>
                <a:cs typeface="Times New Roman" panose="02020603050405020304" pitchFamily="18" charset="0"/>
              </a:rPr>
              <a:t>.</a:t>
            </a:r>
          </a:p>
          <a:p>
            <a:pPr>
              <a:lnSpc>
                <a:spcPct val="115000"/>
              </a:lnSpc>
              <a:spcBef>
                <a:spcPts val="0"/>
              </a:spcBef>
              <a:spcAft>
                <a:spcPts val="800"/>
              </a:spcAft>
              <a:defRPr/>
            </a:pPr>
            <a:r>
              <a:rPr lang="en-US" sz="2000" b="1" kern="100" dirty="0">
                <a:latin typeface="Aptos" panose="020B0004020202020204" pitchFamily="34" charset="0"/>
                <a:ea typeface="DengXian" panose="02010600030101010101" pitchFamily="2" charset="-122"/>
                <a:cs typeface="Times New Roman" panose="02020603050405020304" pitchFamily="18" charset="0"/>
              </a:rPr>
              <a:t>Advantages of K-NN Algorithm</a:t>
            </a:r>
            <a:endParaRPr lang="en-US" sz="2000" kern="100" dirty="0">
              <a:latin typeface="Aptos" panose="020B0004020202020204" pitchFamily="34" charset="0"/>
              <a:ea typeface="DengXian" panose="02010600030101010101" pitchFamily="2" charset="-122"/>
              <a:cs typeface="Times New Roman" panose="02020603050405020304" pitchFamily="18" charset="0"/>
            </a:endParaRPr>
          </a:p>
          <a:p>
            <a:pPr marL="342900" indent="-342900">
              <a:lnSpc>
                <a:spcPct val="115000"/>
              </a:lnSpc>
              <a:spcBef>
                <a:spcPts val="0"/>
              </a:spcBef>
              <a:spcAft>
                <a:spcPts val="800"/>
              </a:spcAft>
              <a:buSzPts val="1000"/>
              <a:buFont typeface="Symbol" panose="05050102010706020507" pitchFamily="18" charset="2"/>
              <a:buChar char=""/>
              <a:tabLst>
                <a:tab pos="457200" algn="l"/>
              </a:tabLst>
              <a:defRPr/>
            </a:pPr>
            <a:r>
              <a:rPr lang="en-US" sz="2000" kern="100" dirty="0">
                <a:latin typeface="Aptos" panose="020B0004020202020204" pitchFamily="34" charset="0"/>
                <a:ea typeface="DengXian" panose="02010600030101010101" pitchFamily="2" charset="-122"/>
                <a:cs typeface="Times New Roman" panose="02020603050405020304" pitchFamily="18" charset="0"/>
              </a:rPr>
              <a:t>It is simple to implement. </a:t>
            </a:r>
          </a:p>
          <a:p>
            <a:pPr marL="342900" indent="-342900">
              <a:lnSpc>
                <a:spcPct val="115000"/>
              </a:lnSpc>
              <a:spcBef>
                <a:spcPts val="0"/>
              </a:spcBef>
              <a:spcAft>
                <a:spcPts val="800"/>
              </a:spcAft>
              <a:buSzPts val="1000"/>
              <a:buFont typeface="Symbol" panose="05050102010706020507" pitchFamily="18" charset="2"/>
              <a:buChar char=""/>
              <a:tabLst>
                <a:tab pos="457200" algn="l"/>
              </a:tabLst>
              <a:defRPr/>
            </a:pPr>
            <a:r>
              <a:rPr lang="en-US" sz="2000" kern="100" dirty="0">
                <a:latin typeface="Aptos" panose="020B0004020202020204" pitchFamily="34" charset="0"/>
                <a:ea typeface="DengXian" panose="02010600030101010101" pitchFamily="2" charset="-122"/>
                <a:cs typeface="Times New Roman" panose="02020603050405020304" pitchFamily="18" charset="0"/>
              </a:rPr>
              <a:t>No training is required before classification. </a:t>
            </a:r>
          </a:p>
          <a:p>
            <a:pPr>
              <a:lnSpc>
                <a:spcPct val="115000"/>
              </a:lnSpc>
              <a:spcBef>
                <a:spcPts val="0"/>
              </a:spcBef>
              <a:spcAft>
                <a:spcPts val="800"/>
              </a:spcAft>
              <a:defRPr/>
            </a:pPr>
            <a:r>
              <a:rPr lang="en-US" sz="2000" b="1" kern="100" dirty="0">
                <a:latin typeface="Aptos" panose="020B0004020202020204" pitchFamily="34" charset="0"/>
                <a:ea typeface="DengXian" panose="02010600030101010101" pitchFamily="2" charset="-122"/>
                <a:cs typeface="Times New Roman" panose="02020603050405020304" pitchFamily="18" charset="0"/>
              </a:rPr>
              <a:t>Disadvantages of K-NN Algorithm</a:t>
            </a:r>
            <a:endParaRPr lang="en-US" sz="2000" kern="100" dirty="0">
              <a:latin typeface="Aptos" panose="020B0004020202020204" pitchFamily="34" charset="0"/>
              <a:ea typeface="DengXian" panose="02010600030101010101" pitchFamily="2" charset="-122"/>
              <a:cs typeface="Times New Roman" panose="02020603050405020304" pitchFamily="18" charset="0"/>
            </a:endParaRPr>
          </a:p>
          <a:p>
            <a:pPr marL="342900" indent="-342900">
              <a:lnSpc>
                <a:spcPct val="115000"/>
              </a:lnSpc>
              <a:spcBef>
                <a:spcPts val="0"/>
              </a:spcBef>
              <a:spcAft>
                <a:spcPts val="800"/>
              </a:spcAft>
              <a:buSzPts val="1000"/>
              <a:buFont typeface="Symbol" panose="05050102010706020507" pitchFamily="18" charset="2"/>
              <a:buChar char=""/>
              <a:tabLst>
                <a:tab pos="457200" algn="l"/>
              </a:tabLst>
              <a:defRPr/>
            </a:pPr>
            <a:r>
              <a:rPr lang="en-US" sz="2000" kern="100" dirty="0">
                <a:latin typeface="Aptos" panose="020B0004020202020204" pitchFamily="34" charset="0"/>
                <a:ea typeface="DengXian" panose="02010600030101010101" pitchFamily="2" charset="-122"/>
                <a:cs typeface="Times New Roman" panose="02020603050405020304" pitchFamily="18" charset="0"/>
              </a:rPr>
              <a:t>Can be cost-intensive when working with a large data set. </a:t>
            </a:r>
          </a:p>
          <a:p>
            <a:pPr marL="342900" indent="-342900">
              <a:lnSpc>
                <a:spcPct val="115000"/>
              </a:lnSpc>
              <a:spcBef>
                <a:spcPts val="0"/>
              </a:spcBef>
              <a:spcAft>
                <a:spcPts val="800"/>
              </a:spcAft>
              <a:buSzPts val="1000"/>
              <a:buFont typeface="Symbol" panose="05050102010706020507" pitchFamily="18" charset="2"/>
              <a:buChar char=""/>
              <a:tabLst>
                <a:tab pos="457200" algn="l"/>
              </a:tabLst>
              <a:defRPr/>
            </a:pPr>
            <a:r>
              <a:rPr lang="en-US" sz="2000" kern="100" dirty="0">
                <a:latin typeface="Aptos" panose="020B0004020202020204" pitchFamily="34" charset="0"/>
                <a:ea typeface="DengXian" panose="02010600030101010101" pitchFamily="2" charset="-122"/>
                <a:cs typeface="Times New Roman" panose="02020603050405020304" pitchFamily="18" charset="0"/>
              </a:rPr>
              <a:t>A lot of memory is required for processing large data sets. </a:t>
            </a:r>
          </a:p>
          <a:p>
            <a:pPr marL="342900" indent="-342900">
              <a:lnSpc>
                <a:spcPct val="115000"/>
              </a:lnSpc>
              <a:spcBef>
                <a:spcPts val="0"/>
              </a:spcBef>
              <a:spcAft>
                <a:spcPts val="800"/>
              </a:spcAft>
              <a:buSzPts val="1000"/>
              <a:buFont typeface="Symbol" panose="05050102010706020507" pitchFamily="18" charset="2"/>
              <a:buChar char=""/>
              <a:tabLst>
                <a:tab pos="457200" algn="l"/>
              </a:tabLst>
              <a:defRPr/>
            </a:pPr>
            <a:r>
              <a:rPr lang="en-US" sz="2000" kern="100" dirty="0">
                <a:latin typeface="Aptos" panose="020B0004020202020204" pitchFamily="34" charset="0"/>
                <a:ea typeface="DengXian" panose="02010600030101010101" pitchFamily="2" charset="-122"/>
                <a:cs typeface="Times New Roman" panose="02020603050405020304" pitchFamily="18" charset="0"/>
              </a:rPr>
              <a:t>Choosing the right value of </a:t>
            </a:r>
            <a:r>
              <a:rPr lang="en-US" sz="2000" b="1" kern="100" dirty="0">
                <a:latin typeface="Aptos" panose="020B0004020202020204" pitchFamily="34" charset="0"/>
                <a:ea typeface="DengXian" panose="02010600030101010101" pitchFamily="2" charset="-122"/>
                <a:cs typeface="Times New Roman" panose="02020603050405020304" pitchFamily="18" charset="0"/>
              </a:rPr>
              <a:t>K</a:t>
            </a:r>
            <a:r>
              <a:rPr lang="en-US" sz="2000" kern="100" dirty="0">
                <a:latin typeface="Aptos" panose="020B0004020202020204" pitchFamily="34" charset="0"/>
                <a:ea typeface="DengXian" panose="02010600030101010101" pitchFamily="2" charset="-122"/>
                <a:cs typeface="Times New Roman" panose="02020603050405020304" pitchFamily="18" charset="0"/>
              </a:rPr>
              <a:t> can be tricky.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6D51409F-DA70-776F-373D-6EE49F962B0E}"/>
              </a:ext>
            </a:extLst>
          </p:cNvPr>
          <p:cNvSpPr>
            <a:spLocks noGrp="1"/>
          </p:cNvSpPr>
          <p:nvPr>
            <p:ph type="title"/>
          </p:nvPr>
        </p:nvSpPr>
        <p:spPr/>
        <p:txBody>
          <a:bodyPr/>
          <a:lstStyle/>
          <a:p>
            <a:r>
              <a:rPr lang="en-US" altLang="en-US"/>
              <a:t>Exercise-1</a:t>
            </a:r>
          </a:p>
        </p:txBody>
      </p:sp>
      <p:graphicFrame>
        <p:nvGraphicFramePr>
          <p:cNvPr id="4" name="Content Placeholder 3">
            <a:extLst>
              <a:ext uri="{FF2B5EF4-FFF2-40B4-BE49-F238E27FC236}">
                <a16:creationId xmlns:a16="http://schemas.microsoft.com/office/drawing/2014/main" id="{FE649CD3-26DB-D010-AA8A-27434F64C1BC}"/>
              </a:ext>
            </a:extLst>
          </p:cNvPr>
          <p:cNvGraphicFramePr>
            <a:graphicFrameLocks noGrp="1"/>
          </p:cNvGraphicFramePr>
          <p:nvPr>
            <p:ph idx="1"/>
            <p:extLst>
              <p:ext uri="{D42A27DB-BD31-4B8C-83A1-F6EECF244321}">
                <p14:modId xmlns:p14="http://schemas.microsoft.com/office/powerpoint/2010/main" val="862824252"/>
              </p:ext>
            </p:extLst>
          </p:nvPr>
        </p:nvGraphicFramePr>
        <p:xfrm>
          <a:off x="6786563" y="786584"/>
          <a:ext cx="4687888" cy="5468932"/>
        </p:xfrm>
        <a:graphic>
          <a:graphicData uri="http://schemas.openxmlformats.org/drawingml/2006/table">
            <a:tbl>
              <a:tblPr>
                <a:tableStyleId>{5C22544A-7EE6-4342-B048-85BDC9FD1C3A}</a:tableStyleId>
              </a:tblPr>
              <a:tblGrid>
                <a:gridCol w="1171972">
                  <a:extLst>
                    <a:ext uri="{9D8B030D-6E8A-4147-A177-3AD203B41FA5}">
                      <a16:colId xmlns:a16="http://schemas.microsoft.com/office/drawing/2014/main" val="20000"/>
                    </a:ext>
                  </a:extLst>
                </a:gridCol>
                <a:gridCol w="1171972">
                  <a:extLst>
                    <a:ext uri="{9D8B030D-6E8A-4147-A177-3AD203B41FA5}">
                      <a16:colId xmlns:a16="http://schemas.microsoft.com/office/drawing/2014/main" val="20001"/>
                    </a:ext>
                  </a:extLst>
                </a:gridCol>
                <a:gridCol w="1171972">
                  <a:extLst>
                    <a:ext uri="{9D8B030D-6E8A-4147-A177-3AD203B41FA5}">
                      <a16:colId xmlns:a16="http://schemas.microsoft.com/office/drawing/2014/main" val="20002"/>
                    </a:ext>
                  </a:extLst>
                </a:gridCol>
                <a:gridCol w="1171972">
                  <a:extLst>
                    <a:ext uri="{9D8B030D-6E8A-4147-A177-3AD203B41FA5}">
                      <a16:colId xmlns:a16="http://schemas.microsoft.com/office/drawing/2014/main" val="20003"/>
                    </a:ext>
                  </a:extLst>
                </a:gridCol>
              </a:tblGrid>
              <a:tr h="390638">
                <a:tc>
                  <a:txBody>
                    <a:bodyPr/>
                    <a:lstStyle/>
                    <a:p>
                      <a:pPr algn="ctr" fontAlgn="b"/>
                      <a:r>
                        <a:rPr lang="en-US" sz="1800" u="none" strike="noStrike" dirty="0">
                          <a:effectLst/>
                        </a:rPr>
                        <a:t>Age</a:t>
                      </a:r>
                      <a:endParaRPr lang="en-US" sz="1800" b="1" i="0" u="none" strike="noStrike" dirty="0">
                        <a:solidFill>
                          <a:srgbClr val="000000"/>
                        </a:solidFill>
                        <a:effectLst/>
                        <a:latin typeface="Calibri" panose="020F0502020204030204" pitchFamily="34" charset="0"/>
                      </a:endParaRPr>
                    </a:p>
                  </a:txBody>
                  <a:tcPr marL="9525" marT="9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en-US" sz="1800" u="none" strike="noStrike" dirty="0">
                          <a:effectLst/>
                        </a:rPr>
                        <a:t>Loan</a:t>
                      </a:r>
                      <a:endParaRPr lang="en-US" sz="1800" b="1" i="0" u="none" strike="noStrike" dirty="0">
                        <a:solidFill>
                          <a:srgbClr val="000000"/>
                        </a:solidFill>
                        <a:effectLst/>
                        <a:latin typeface="Calibri" panose="020F0502020204030204" pitchFamily="34" charset="0"/>
                      </a:endParaRPr>
                    </a:p>
                  </a:txBody>
                  <a:tcPr marL="9525" marT="9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en-US" sz="1800" u="none" strike="noStrike" dirty="0">
                          <a:effectLst/>
                        </a:rPr>
                        <a:t>Default</a:t>
                      </a:r>
                      <a:endParaRPr lang="en-US" sz="1800" b="1" i="0" u="none" strike="noStrike" dirty="0">
                        <a:solidFill>
                          <a:srgbClr val="000000"/>
                        </a:solidFill>
                        <a:effectLst/>
                        <a:latin typeface="Calibri" panose="020F0502020204030204" pitchFamily="34" charset="0"/>
                      </a:endParaRPr>
                    </a:p>
                  </a:txBody>
                  <a:tcPr marL="9525" marT="9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en-US" sz="1800" u="none" strike="noStrike" dirty="0">
                          <a:effectLst/>
                        </a:rPr>
                        <a:t>Distance</a:t>
                      </a:r>
                      <a:endParaRPr lang="en-US" sz="1800" b="1" i="0" u="none" strike="noStrike" dirty="0">
                        <a:solidFill>
                          <a:srgbClr val="000000"/>
                        </a:solidFill>
                        <a:effectLst/>
                        <a:latin typeface="Calibri" panose="020F0502020204030204" pitchFamily="34" charset="0"/>
                      </a:endParaRPr>
                    </a:p>
                  </a:txBody>
                  <a:tcPr marL="9525" marT="9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0"/>
                  </a:ext>
                </a:extLst>
              </a:tr>
              <a:tr h="390638">
                <a:tc>
                  <a:txBody>
                    <a:bodyPr/>
                    <a:lstStyle/>
                    <a:p>
                      <a:pPr algn="r" fontAlgn="b"/>
                      <a:r>
                        <a:rPr lang="en-US" sz="1800" u="none" strike="noStrike" dirty="0">
                          <a:effectLst/>
                        </a:rPr>
                        <a:t>25</a:t>
                      </a:r>
                      <a:endParaRPr lang="en-US" sz="1800" b="0" i="0" u="none" strike="noStrike" dirty="0">
                        <a:solidFill>
                          <a:srgbClr val="000000"/>
                        </a:solidFill>
                        <a:effectLst/>
                        <a:latin typeface="Calibri" panose="020F0502020204030204" pitchFamily="34" charset="0"/>
                      </a:endParaRPr>
                    </a:p>
                  </a:txBody>
                  <a:tcPr marL="9525" marT="9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40000</a:t>
                      </a:r>
                      <a:endParaRPr lang="en-US" sz="1800" b="0" i="0" u="none" strike="noStrike" dirty="0">
                        <a:solidFill>
                          <a:srgbClr val="000000"/>
                        </a:solidFill>
                        <a:effectLst/>
                        <a:latin typeface="Calibri" panose="020F0502020204030204" pitchFamily="34" charset="0"/>
                      </a:endParaRPr>
                    </a:p>
                  </a:txBody>
                  <a:tcPr marL="9525" marT="9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a:effectLst/>
                        </a:rPr>
                        <a:t>N</a:t>
                      </a:r>
                      <a:endParaRPr lang="en-US" sz="1800" b="0" i="0" u="none" strike="noStrike">
                        <a:solidFill>
                          <a:srgbClr val="000000"/>
                        </a:solidFill>
                        <a:effectLst/>
                        <a:latin typeface="Calibri" panose="020F0502020204030204" pitchFamily="34" charset="0"/>
                      </a:endParaRPr>
                    </a:p>
                  </a:txBody>
                  <a:tcPr marL="9525" marT="9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1800" b="0" i="0" u="none" strike="noStrike" dirty="0">
                        <a:solidFill>
                          <a:srgbClr val="000000"/>
                        </a:solidFill>
                        <a:effectLst/>
                        <a:latin typeface="Calibri" panose="020F0502020204030204" pitchFamily="34" charset="0"/>
                      </a:endParaRPr>
                    </a:p>
                  </a:txBody>
                  <a:tcPr marL="9525" marT="9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90638">
                <a:tc>
                  <a:txBody>
                    <a:bodyPr/>
                    <a:lstStyle/>
                    <a:p>
                      <a:pPr algn="r" fontAlgn="b"/>
                      <a:r>
                        <a:rPr lang="en-US" sz="1800" u="none" strike="noStrike" dirty="0">
                          <a:effectLst/>
                        </a:rPr>
                        <a:t>35</a:t>
                      </a:r>
                      <a:endParaRPr lang="en-US" sz="1800" b="0" i="0" u="none" strike="noStrike" dirty="0">
                        <a:solidFill>
                          <a:srgbClr val="000000"/>
                        </a:solidFill>
                        <a:effectLst/>
                        <a:latin typeface="Calibri" panose="020F0502020204030204" pitchFamily="34" charset="0"/>
                      </a:endParaRPr>
                    </a:p>
                  </a:txBody>
                  <a:tcPr marL="9525" marT="9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60000</a:t>
                      </a:r>
                      <a:endParaRPr lang="en-US" sz="1800" b="0" i="0" u="none" strike="noStrike" dirty="0">
                        <a:solidFill>
                          <a:srgbClr val="000000"/>
                        </a:solidFill>
                        <a:effectLst/>
                        <a:latin typeface="Calibri" panose="020F0502020204030204" pitchFamily="34" charset="0"/>
                      </a:endParaRPr>
                    </a:p>
                  </a:txBody>
                  <a:tcPr marL="9525" marT="9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rPr>
                        <a:t>N</a:t>
                      </a:r>
                      <a:endParaRPr lang="en-US" sz="1800" b="0" i="0" u="none" strike="noStrike" dirty="0">
                        <a:solidFill>
                          <a:srgbClr val="000000"/>
                        </a:solidFill>
                        <a:effectLst/>
                        <a:latin typeface="Calibri" panose="020F0502020204030204" pitchFamily="34" charset="0"/>
                      </a:endParaRPr>
                    </a:p>
                  </a:txBody>
                  <a:tcPr marL="9525" marT="9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1800" b="0" i="0" u="none" strike="noStrike" dirty="0">
                        <a:solidFill>
                          <a:srgbClr val="000000"/>
                        </a:solidFill>
                        <a:effectLst/>
                        <a:latin typeface="Calibri" panose="020F0502020204030204" pitchFamily="34" charset="0"/>
                      </a:endParaRPr>
                    </a:p>
                  </a:txBody>
                  <a:tcPr marL="9525" marT="9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90638">
                <a:tc>
                  <a:txBody>
                    <a:bodyPr/>
                    <a:lstStyle/>
                    <a:p>
                      <a:pPr algn="r" fontAlgn="b"/>
                      <a:r>
                        <a:rPr lang="en-US" sz="1800" u="none" strike="noStrike">
                          <a:effectLst/>
                        </a:rPr>
                        <a:t>45</a:t>
                      </a:r>
                      <a:endParaRPr lang="en-US" sz="1800" b="0" i="0" u="none" strike="noStrike">
                        <a:solidFill>
                          <a:srgbClr val="000000"/>
                        </a:solidFill>
                        <a:effectLst/>
                        <a:latin typeface="Calibri" panose="020F0502020204030204" pitchFamily="34" charset="0"/>
                      </a:endParaRPr>
                    </a:p>
                  </a:txBody>
                  <a:tcPr marL="9525" marT="9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80000</a:t>
                      </a:r>
                      <a:endParaRPr lang="en-US" sz="1800" b="0" i="0" u="none" strike="noStrike" dirty="0">
                        <a:solidFill>
                          <a:srgbClr val="000000"/>
                        </a:solidFill>
                        <a:effectLst/>
                        <a:latin typeface="Calibri" panose="020F0502020204030204" pitchFamily="34" charset="0"/>
                      </a:endParaRPr>
                    </a:p>
                  </a:txBody>
                  <a:tcPr marL="9525" marT="9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rPr>
                        <a:t>N</a:t>
                      </a:r>
                      <a:endParaRPr lang="en-US" sz="1800" b="0" i="0" u="none" strike="noStrike" dirty="0">
                        <a:solidFill>
                          <a:srgbClr val="000000"/>
                        </a:solidFill>
                        <a:effectLst/>
                        <a:latin typeface="Calibri" panose="020F0502020204030204" pitchFamily="34" charset="0"/>
                      </a:endParaRPr>
                    </a:p>
                  </a:txBody>
                  <a:tcPr marL="9525" marT="9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1800" b="0" i="0" u="none" strike="noStrike" dirty="0">
                        <a:solidFill>
                          <a:srgbClr val="000000"/>
                        </a:solidFill>
                        <a:effectLst/>
                        <a:latin typeface="Calibri" panose="020F0502020204030204" pitchFamily="34" charset="0"/>
                      </a:endParaRPr>
                    </a:p>
                  </a:txBody>
                  <a:tcPr marL="9525" marT="9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90638">
                <a:tc>
                  <a:txBody>
                    <a:bodyPr/>
                    <a:lstStyle/>
                    <a:p>
                      <a:pPr algn="r" fontAlgn="b"/>
                      <a:r>
                        <a:rPr lang="en-US" sz="1800" u="none" strike="noStrike" dirty="0">
                          <a:effectLst/>
                        </a:rPr>
                        <a:t>20</a:t>
                      </a:r>
                      <a:endParaRPr lang="en-US" sz="1800" b="0" i="0" u="none" strike="noStrike" dirty="0">
                        <a:solidFill>
                          <a:srgbClr val="000000"/>
                        </a:solidFill>
                        <a:effectLst/>
                        <a:latin typeface="Calibri" panose="020F0502020204030204" pitchFamily="34" charset="0"/>
                      </a:endParaRPr>
                    </a:p>
                  </a:txBody>
                  <a:tcPr marL="9525" marT="9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20000</a:t>
                      </a:r>
                      <a:endParaRPr lang="en-US" sz="1800" b="0" i="0" u="none" strike="noStrike" dirty="0">
                        <a:solidFill>
                          <a:srgbClr val="000000"/>
                        </a:solidFill>
                        <a:effectLst/>
                        <a:latin typeface="Calibri" panose="020F0502020204030204" pitchFamily="34" charset="0"/>
                      </a:endParaRPr>
                    </a:p>
                  </a:txBody>
                  <a:tcPr marL="9525" marT="9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rPr>
                        <a:t>N</a:t>
                      </a:r>
                      <a:endParaRPr lang="en-US" sz="1800" b="0" i="0" u="none" strike="noStrike" dirty="0">
                        <a:solidFill>
                          <a:srgbClr val="000000"/>
                        </a:solidFill>
                        <a:effectLst/>
                        <a:latin typeface="Calibri" panose="020F0502020204030204" pitchFamily="34" charset="0"/>
                      </a:endParaRPr>
                    </a:p>
                  </a:txBody>
                  <a:tcPr marL="9525" marT="9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1800" b="0" i="0" u="none" strike="noStrike" dirty="0">
                        <a:solidFill>
                          <a:srgbClr val="000000"/>
                        </a:solidFill>
                        <a:effectLst/>
                        <a:latin typeface="Calibri" panose="020F0502020204030204" pitchFamily="34" charset="0"/>
                      </a:endParaRPr>
                    </a:p>
                  </a:txBody>
                  <a:tcPr marL="9525" marT="9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90638">
                <a:tc>
                  <a:txBody>
                    <a:bodyPr/>
                    <a:lstStyle/>
                    <a:p>
                      <a:pPr algn="r" fontAlgn="b"/>
                      <a:r>
                        <a:rPr lang="en-US" sz="1800" u="none" strike="noStrike" dirty="0">
                          <a:effectLst/>
                        </a:rPr>
                        <a:t>35</a:t>
                      </a:r>
                      <a:endParaRPr lang="en-US" sz="1800" b="0" i="0" u="none" strike="noStrike" dirty="0">
                        <a:solidFill>
                          <a:srgbClr val="000000"/>
                        </a:solidFill>
                        <a:effectLst/>
                        <a:latin typeface="Calibri" panose="020F0502020204030204" pitchFamily="34" charset="0"/>
                      </a:endParaRPr>
                    </a:p>
                  </a:txBody>
                  <a:tcPr marL="9525" marT="9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120000</a:t>
                      </a:r>
                      <a:endParaRPr lang="en-US" sz="1800" b="0" i="0" u="none" strike="noStrike" dirty="0">
                        <a:solidFill>
                          <a:srgbClr val="000000"/>
                        </a:solidFill>
                        <a:effectLst/>
                        <a:latin typeface="Calibri" panose="020F0502020204030204" pitchFamily="34" charset="0"/>
                      </a:endParaRPr>
                    </a:p>
                  </a:txBody>
                  <a:tcPr marL="9525" marT="9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rPr>
                        <a:t>N</a:t>
                      </a:r>
                      <a:endParaRPr lang="en-US" sz="1800" b="0" i="0" u="none" strike="noStrike" dirty="0">
                        <a:solidFill>
                          <a:srgbClr val="000000"/>
                        </a:solidFill>
                        <a:effectLst/>
                        <a:latin typeface="Calibri" panose="020F0502020204030204" pitchFamily="34" charset="0"/>
                      </a:endParaRPr>
                    </a:p>
                  </a:txBody>
                  <a:tcPr marL="9525" marT="9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1800" b="0" i="0" u="none" strike="noStrike" dirty="0">
                        <a:solidFill>
                          <a:srgbClr val="000000"/>
                        </a:solidFill>
                        <a:effectLst/>
                        <a:latin typeface="Calibri" panose="020F0502020204030204" pitchFamily="34" charset="0"/>
                      </a:endParaRPr>
                    </a:p>
                  </a:txBody>
                  <a:tcPr marL="9525" marT="9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90638">
                <a:tc>
                  <a:txBody>
                    <a:bodyPr/>
                    <a:lstStyle/>
                    <a:p>
                      <a:pPr algn="r" fontAlgn="b"/>
                      <a:r>
                        <a:rPr lang="en-US" sz="1800" u="none" strike="noStrike" dirty="0">
                          <a:effectLst/>
                        </a:rPr>
                        <a:t>52</a:t>
                      </a:r>
                      <a:endParaRPr lang="en-US" sz="1800" b="0" i="0" u="none" strike="noStrike" dirty="0">
                        <a:solidFill>
                          <a:srgbClr val="000000"/>
                        </a:solidFill>
                        <a:effectLst/>
                        <a:latin typeface="Calibri" panose="020F0502020204030204" pitchFamily="34" charset="0"/>
                      </a:endParaRPr>
                    </a:p>
                  </a:txBody>
                  <a:tcPr marL="9525" marT="9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18000</a:t>
                      </a:r>
                      <a:endParaRPr lang="en-US" sz="1800" b="0" i="0" u="none" strike="noStrike" dirty="0">
                        <a:solidFill>
                          <a:srgbClr val="000000"/>
                        </a:solidFill>
                        <a:effectLst/>
                        <a:latin typeface="Calibri" panose="020F0502020204030204" pitchFamily="34" charset="0"/>
                      </a:endParaRPr>
                    </a:p>
                  </a:txBody>
                  <a:tcPr marL="9525" marT="9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rPr>
                        <a:t>N</a:t>
                      </a:r>
                      <a:endParaRPr lang="en-US" sz="1800" b="0" i="0" u="none" strike="noStrike" dirty="0">
                        <a:solidFill>
                          <a:srgbClr val="000000"/>
                        </a:solidFill>
                        <a:effectLst/>
                        <a:latin typeface="Calibri" panose="020F0502020204030204" pitchFamily="34" charset="0"/>
                      </a:endParaRPr>
                    </a:p>
                  </a:txBody>
                  <a:tcPr marL="9525" marT="9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1800" b="0" i="0" u="none" strike="noStrike" dirty="0">
                        <a:solidFill>
                          <a:srgbClr val="000000"/>
                        </a:solidFill>
                        <a:effectLst/>
                        <a:latin typeface="Calibri" panose="020F0502020204030204" pitchFamily="34" charset="0"/>
                      </a:endParaRPr>
                    </a:p>
                  </a:txBody>
                  <a:tcPr marL="9525" marT="9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90638">
                <a:tc>
                  <a:txBody>
                    <a:bodyPr/>
                    <a:lstStyle/>
                    <a:p>
                      <a:pPr algn="r" fontAlgn="b"/>
                      <a:r>
                        <a:rPr lang="en-US" sz="1800" u="none" strike="noStrike">
                          <a:effectLst/>
                        </a:rPr>
                        <a:t>23</a:t>
                      </a:r>
                      <a:endParaRPr lang="en-US" sz="1800" b="0" i="0" u="none" strike="noStrike">
                        <a:solidFill>
                          <a:srgbClr val="000000"/>
                        </a:solidFill>
                        <a:effectLst/>
                        <a:latin typeface="Calibri" panose="020F0502020204030204" pitchFamily="34" charset="0"/>
                      </a:endParaRPr>
                    </a:p>
                  </a:txBody>
                  <a:tcPr marL="9525" marT="9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95000</a:t>
                      </a:r>
                      <a:endParaRPr lang="en-US" sz="1800" b="0" i="0" u="none" strike="noStrike">
                        <a:solidFill>
                          <a:srgbClr val="000000"/>
                        </a:solidFill>
                        <a:effectLst/>
                        <a:latin typeface="Calibri" panose="020F0502020204030204" pitchFamily="34" charset="0"/>
                      </a:endParaRPr>
                    </a:p>
                  </a:txBody>
                  <a:tcPr marL="9525" marT="9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rPr>
                        <a:t>Y</a:t>
                      </a:r>
                      <a:endParaRPr lang="en-US" sz="1800" b="0" i="0" u="none" strike="noStrike" dirty="0">
                        <a:solidFill>
                          <a:srgbClr val="000000"/>
                        </a:solidFill>
                        <a:effectLst/>
                        <a:latin typeface="Calibri" panose="020F0502020204030204" pitchFamily="34" charset="0"/>
                      </a:endParaRPr>
                    </a:p>
                  </a:txBody>
                  <a:tcPr marL="9525" marT="9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1800" b="0" i="0" u="none" strike="noStrike" dirty="0">
                        <a:solidFill>
                          <a:srgbClr val="000000"/>
                        </a:solidFill>
                        <a:effectLst/>
                        <a:latin typeface="Calibri" panose="020F0502020204030204" pitchFamily="34" charset="0"/>
                      </a:endParaRPr>
                    </a:p>
                  </a:txBody>
                  <a:tcPr marL="9525" marT="9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90638">
                <a:tc>
                  <a:txBody>
                    <a:bodyPr/>
                    <a:lstStyle/>
                    <a:p>
                      <a:pPr algn="r" fontAlgn="b"/>
                      <a:r>
                        <a:rPr lang="en-US" sz="1800" u="none" strike="noStrike">
                          <a:effectLst/>
                        </a:rPr>
                        <a:t>40</a:t>
                      </a:r>
                      <a:endParaRPr lang="en-US" sz="1800" b="0" i="0" u="none" strike="noStrike">
                        <a:solidFill>
                          <a:srgbClr val="000000"/>
                        </a:solidFill>
                        <a:effectLst/>
                        <a:latin typeface="Calibri" panose="020F0502020204030204" pitchFamily="34" charset="0"/>
                      </a:endParaRPr>
                    </a:p>
                  </a:txBody>
                  <a:tcPr marL="9525" marT="9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62000</a:t>
                      </a:r>
                      <a:endParaRPr lang="en-US" sz="1800" b="0" i="0" u="none" strike="noStrike">
                        <a:solidFill>
                          <a:srgbClr val="000000"/>
                        </a:solidFill>
                        <a:effectLst/>
                        <a:latin typeface="Calibri" panose="020F0502020204030204" pitchFamily="34" charset="0"/>
                      </a:endParaRPr>
                    </a:p>
                  </a:txBody>
                  <a:tcPr marL="9525" marT="9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rPr>
                        <a:t>Y</a:t>
                      </a:r>
                      <a:endParaRPr lang="en-US" sz="1800" b="0" i="0" u="none" strike="noStrike" dirty="0">
                        <a:solidFill>
                          <a:srgbClr val="000000"/>
                        </a:solidFill>
                        <a:effectLst/>
                        <a:latin typeface="Calibri" panose="020F0502020204030204" pitchFamily="34" charset="0"/>
                      </a:endParaRPr>
                    </a:p>
                  </a:txBody>
                  <a:tcPr marL="9525" marT="9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1800" b="0" i="0" u="none" strike="noStrike" dirty="0">
                        <a:solidFill>
                          <a:srgbClr val="000000"/>
                        </a:solidFill>
                        <a:effectLst/>
                        <a:latin typeface="Calibri" panose="020F0502020204030204" pitchFamily="34" charset="0"/>
                      </a:endParaRPr>
                    </a:p>
                  </a:txBody>
                  <a:tcPr marL="9525" marT="9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390638">
                <a:tc>
                  <a:txBody>
                    <a:bodyPr/>
                    <a:lstStyle/>
                    <a:p>
                      <a:pPr algn="r" fontAlgn="b"/>
                      <a:r>
                        <a:rPr lang="en-US" sz="1800" u="none" strike="noStrike">
                          <a:effectLst/>
                        </a:rPr>
                        <a:t>60</a:t>
                      </a:r>
                      <a:endParaRPr lang="en-US" sz="1800" b="0" i="0" u="none" strike="noStrike">
                        <a:solidFill>
                          <a:srgbClr val="000000"/>
                        </a:solidFill>
                        <a:effectLst/>
                        <a:latin typeface="Calibri" panose="020F0502020204030204" pitchFamily="34" charset="0"/>
                      </a:endParaRPr>
                    </a:p>
                  </a:txBody>
                  <a:tcPr marL="9525" marT="9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100000</a:t>
                      </a:r>
                      <a:endParaRPr lang="en-US" sz="1800" b="0" i="0" u="none" strike="noStrike">
                        <a:solidFill>
                          <a:srgbClr val="000000"/>
                        </a:solidFill>
                        <a:effectLst/>
                        <a:latin typeface="Calibri" panose="020F0502020204030204" pitchFamily="34" charset="0"/>
                      </a:endParaRPr>
                    </a:p>
                  </a:txBody>
                  <a:tcPr marL="9525" marT="9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rPr>
                        <a:t>Y</a:t>
                      </a:r>
                      <a:endParaRPr lang="en-US" sz="1800" b="0" i="0" u="none" strike="noStrike" dirty="0">
                        <a:solidFill>
                          <a:srgbClr val="000000"/>
                        </a:solidFill>
                        <a:effectLst/>
                        <a:latin typeface="Calibri" panose="020F0502020204030204" pitchFamily="34" charset="0"/>
                      </a:endParaRPr>
                    </a:p>
                  </a:txBody>
                  <a:tcPr marL="9525" marT="9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1800" b="0" i="0" u="none" strike="noStrike" dirty="0">
                        <a:solidFill>
                          <a:srgbClr val="000000"/>
                        </a:solidFill>
                        <a:effectLst/>
                        <a:latin typeface="Calibri" panose="020F0502020204030204" pitchFamily="34" charset="0"/>
                      </a:endParaRPr>
                    </a:p>
                  </a:txBody>
                  <a:tcPr marL="9525" marT="9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390638">
                <a:tc>
                  <a:txBody>
                    <a:bodyPr/>
                    <a:lstStyle/>
                    <a:p>
                      <a:pPr algn="r" fontAlgn="b"/>
                      <a:r>
                        <a:rPr lang="en-US" sz="1800" u="none" strike="noStrike">
                          <a:effectLst/>
                        </a:rPr>
                        <a:t>48</a:t>
                      </a:r>
                      <a:endParaRPr lang="en-US" sz="1800" b="0" i="0" u="none" strike="noStrike">
                        <a:solidFill>
                          <a:srgbClr val="000000"/>
                        </a:solidFill>
                        <a:effectLst/>
                        <a:latin typeface="Calibri" panose="020F0502020204030204" pitchFamily="34" charset="0"/>
                      </a:endParaRPr>
                    </a:p>
                  </a:txBody>
                  <a:tcPr marL="9525" marT="9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220000</a:t>
                      </a:r>
                      <a:endParaRPr lang="en-US" sz="1800" b="0" i="0" u="none" strike="noStrike">
                        <a:solidFill>
                          <a:srgbClr val="000000"/>
                        </a:solidFill>
                        <a:effectLst/>
                        <a:latin typeface="Calibri" panose="020F0502020204030204" pitchFamily="34" charset="0"/>
                      </a:endParaRPr>
                    </a:p>
                  </a:txBody>
                  <a:tcPr marL="9525" marT="9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rPr>
                        <a:t>Y</a:t>
                      </a:r>
                      <a:endParaRPr lang="en-US" sz="1800" b="0" i="0" u="none" strike="noStrike" dirty="0">
                        <a:solidFill>
                          <a:srgbClr val="000000"/>
                        </a:solidFill>
                        <a:effectLst/>
                        <a:latin typeface="Calibri" panose="020F0502020204030204" pitchFamily="34" charset="0"/>
                      </a:endParaRPr>
                    </a:p>
                  </a:txBody>
                  <a:tcPr marL="9525" marT="9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1800" b="0" i="0" u="none" strike="noStrike" dirty="0">
                        <a:solidFill>
                          <a:srgbClr val="000000"/>
                        </a:solidFill>
                        <a:effectLst/>
                        <a:latin typeface="Calibri" panose="020F0502020204030204" pitchFamily="34" charset="0"/>
                      </a:endParaRPr>
                    </a:p>
                  </a:txBody>
                  <a:tcPr marL="9525" marT="9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390638">
                <a:tc>
                  <a:txBody>
                    <a:bodyPr/>
                    <a:lstStyle/>
                    <a:p>
                      <a:pPr algn="r" fontAlgn="b"/>
                      <a:r>
                        <a:rPr lang="en-US" sz="1800" u="none" strike="noStrike">
                          <a:effectLst/>
                        </a:rPr>
                        <a:t>33</a:t>
                      </a:r>
                      <a:endParaRPr lang="en-US" sz="1800" b="0" i="0" u="none" strike="noStrike">
                        <a:solidFill>
                          <a:srgbClr val="000000"/>
                        </a:solidFill>
                        <a:effectLst/>
                        <a:latin typeface="Calibri" panose="020F0502020204030204" pitchFamily="34" charset="0"/>
                      </a:endParaRPr>
                    </a:p>
                  </a:txBody>
                  <a:tcPr marL="9525" marT="9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150000</a:t>
                      </a:r>
                      <a:endParaRPr lang="en-US" sz="1800" b="0" i="0" u="none" strike="noStrike">
                        <a:solidFill>
                          <a:srgbClr val="000000"/>
                        </a:solidFill>
                        <a:effectLst/>
                        <a:latin typeface="Calibri" panose="020F0502020204030204" pitchFamily="34" charset="0"/>
                      </a:endParaRPr>
                    </a:p>
                  </a:txBody>
                  <a:tcPr marL="9525" marT="9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rPr>
                        <a:t>Y</a:t>
                      </a:r>
                      <a:endParaRPr lang="en-US" sz="1800" b="0" i="0" u="none" strike="noStrike" dirty="0">
                        <a:solidFill>
                          <a:srgbClr val="000000"/>
                        </a:solidFill>
                        <a:effectLst/>
                        <a:latin typeface="Calibri" panose="020F0502020204030204" pitchFamily="34" charset="0"/>
                      </a:endParaRPr>
                    </a:p>
                  </a:txBody>
                  <a:tcPr marL="9525" marT="9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1800" b="0" i="0" u="none" strike="noStrike" dirty="0">
                        <a:solidFill>
                          <a:srgbClr val="000000"/>
                        </a:solidFill>
                        <a:effectLst/>
                        <a:latin typeface="Calibri" panose="020F0502020204030204" pitchFamily="34" charset="0"/>
                      </a:endParaRPr>
                    </a:p>
                  </a:txBody>
                  <a:tcPr marL="9525" marT="9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390638">
                <a:tc>
                  <a:txBody>
                    <a:bodyPr/>
                    <a:lstStyle/>
                    <a:p>
                      <a:pPr algn="r" fontAlgn="b"/>
                      <a:endParaRPr lang="en-US" sz="1800" b="0" i="0" u="none" strike="noStrike">
                        <a:solidFill>
                          <a:srgbClr val="000000"/>
                        </a:solidFill>
                        <a:effectLst/>
                        <a:latin typeface="Calibri" panose="020F0502020204030204" pitchFamily="34" charset="0"/>
                      </a:endParaRPr>
                    </a:p>
                  </a:txBody>
                  <a:tcPr marL="9525" marT="9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1800" b="0" i="0" u="none" strike="noStrike">
                        <a:solidFill>
                          <a:srgbClr val="000000"/>
                        </a:solidFill>
                        <a:effectLst/>
                        <a:latin typeface="Calibri" panose="020F0502020204030204" pitchFamily="34" charset="0"/>
                      </a:endParaRPr>
                    </a:p>
                  </a:txBody>
                  <a:tcPr marL="9525" marT="9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T="9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1800" b="0" i="0" u="none" strike="noStrike" dirty="0">
                        <a:solidFill>
                          <a:srgbClr val="000000"/>
                        </a:solidFill>
                        <a:effectLst/>
                        <a:latin typeface="Calibri" panose="020F0502020204030204" pitchFamily="34" charset="0"/>
                      </a:endParaRPr>
                    </a:p>
                  </a:txBody>
                  <a:tcPr marL="9525" marT="9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r h="390638">
                <a:tc>
                  <a:txBody>
                    <a:bodyPr/>
                    <a:lstStyle/>
                    <a:p>
                      <a:pPr algn="r" fontAlgn="b"/>
                      <a:r>
                        <a:rPr lang="en-US" sz="1800" u="none" strike="noStrike" dirty="0">
                          <a:effectLst/>
                        </a:rPr>
                        <a:t>48</a:t>
                      </a:r>
                      <a:endParaRPr lang="en-US" sz="1800" b="0" i="0" u="none" strike="noStrike" dirty="0">
                        <a:solidFill>
                          <a:srgbClr val="000000"/>
                        </a:solidFill>
                        <a:effectLst/>
                        <a:latin typeface="Calibri" panose="020F0502020204030204" pitchFamily="34" charset="0"/>
                      </a:endParaRPr>
                    </a:p>
                  </a:txBody>
                  <a:tcPr marL="9525" marT="9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142000</a:t>
                      </a:r>
                      <a:endParaRPr lang="en-US" sz="1800" b="0" i="0" u="none" strike="noStrike" dirty="0">
                        <a:solidFill>
                          <a:srgbClr val="000000"/>
                        </a:solidFill>
                        <a:effectLst/>
                        <a:latin typeface="Calibri" panose="020F0502020204030204" pitchFamily="34" charset="0"/>
                      </a:endParaRPr>
                    </a:p>
                  </a:txBody>
                  <a:tcPr marL="9525" marT="9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rPr>
                        <a:t>??</a:t>
                      </a:r>
                      <a:endParaRPr lang="en-US" sz="1800" b="0" i="0" u="none" strike="noStrike" dirty="0">
                        <a:solidFill>
                          <a:srgbClr val="000000"/>
                        </a:solidFill>
                        <a:effectLst/>
                        <a:latin typeface="Calibri" panose="020F0502020204030204" pitchFamily="34" charset="0"/>
                      </a:endParaRPr>
                    </a:p>
                  </a:txBody>
                  <a:tcPr marL="9525" marT="9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1800" b="0" i="0" u="none" strike="noStrike" dirty="0">
                        <a:solidFill>
                          <a:srgbClr val="000000"/>
                        </a:solidFill>
                        <a:effectLst/>
                        <a:latin typeface="Calibri" panose="020F0502020204030204" pitchFamily="34" charset="0"/>
                      </a:endParaRPr>
                    </a:p>
                  </a:txBody>
                  <a:tcPr marL="9525" marT="9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3"/>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38A6A610-6050-07BA-9062-3BBF81BCFFAD}"/>
              </a:ext>
            </a:extLst>
          </p:cNvPr>
          <p:cNvSpPr>
            <a:spLocks noGrp="1"/>
          </p:cNvSpPr>
          <p:nvPr>
            <p:ph type="title"/>
          </p:nvPr>
        </p:nvSpPr>
        <p:spPr/>
        <p:txBody>
          <a:bodyPr/>
          <a:lstStyle/>
          <a:p>
            <a:r>
              <a:rPr lang="en-US" altLang="en-US"/>
              <a:t>Exercise-1</a:t>
            </a:r>
          </a:p>
        </p:txBody>
      </p:sp>
      <p:graphicFrame>
        <p:nvGraphicFramePr>
          <p:cNvPr id="4" name="Content Placeholder 3">
            <a:extLst>
              <a:ext uri="{FF2B5EF4-FFF2-40B4-BE49-F238E27FC236}">
                <a16:creationId xmlns:a16="http://schemas.microsoft.com/office/drawing/2014/main" id="{6B316FC8-A07D-2FD9-7C91-4C07C33CA5FF}"/>
              </a:ext>
            </a:extLst>
          </p:cNvPr>
          <p:cNvGraphicFramePr>
            <a:graphicFrameLocks noGrp="1"/>
          </p:cNvGraphicFramePr>
          <p:nvPr>
            <p:ph idx="1"/>
          </p:nvPr>
        </p:nvGraphicFramePr>
        <p:xfrm>
          <a:off x="6786563" y="776288"/>
          <a:ext cx="4687888" cy="5456234"/>
        </p:xfrm>
        <a:graphic>
          <a:graphicData uri="http://schemas.openxmlformats.org/drawingml/2006/table">
            <a:tbl>
              <a:tblPr>
                <a:tableStyleId>{5C22544A-7EE6-4342-B048-85BDC9FD1C3A}</a:tableStyleId>
              </a:tblPr>
              <a:tblGrid>
                <a:gridCol w="1171972">
                  <a:extLst>
                    <a:ext uri="{9D8B030D-6E8A-4147-A177-3AD203B41FA5}">
                      <a16:colId xmlns:a16="http://schemas.microsoft.com/office/drawing/2014/main" val="20000"/>
                    </a:ext>
                  </a:extLst>
                </a:gridCol>
                <a:gridCol w="1171972">
                  <a:extLst>
                    <a:ext uri="{9D8B030D-6E8A-4147-A177-3AD203B41FA5}">
                      <a16:colId xmlns:a16="http://schemas.microsoft.com/office/drawing/2014/main" val="20001"/>
                    </a:ext>
                  </a:extLst>
                </a:gridCol>
                <a:gridCol w="1171972">
                  <a:extLst>
                    <a:ext uri="{9D8B030D-6E8A-4147-A177-3AD203B41FA5}">
                      <a16:colId xmlns:a16="http://schemas.microsoft.com/office/drawing/2014/main" val="20002"/>
                    </a:ext>
                  </a:extLst>
                </a:gridCol>
                <a:gridCol w="1171972">
                  <a:extLst>
                    <a:ext uri="{9D8B030D-6E8A-4147-A177-3AD203B41FA5}">
                      <a16:colId xmlns:a16="http://schemas.microsoft.com/office/drawing/2014/main" val="20003"/>
                    </a:ext>
                  </a:extLst>
                </a:gridCol>
              </a:tblGrid>
              <a:tr h="389731">
                <a:tc>
                  <a:txBody>
                    <a:bodyPr/>
                    <a:lstStyle/>
                    <a:p>
                      <a:pPr algn="ctr" fontAlgn="b"/>
                      <a:r>
                        <a:rPr lang="en-US" sz="1800" u="none" strike="noStrike" dirty="0">
                          <a:effectLst/>
                        </a:rPr>
                        <a:t>Age</a:t>
                      </a:r>
                      <a:endParaRPr lang="en-US" sz="1800" b="1" i="0" u="none" strike="noStrike" dirty="0">
                        <a:solidFill>
                          <a:srgbClr val="000000"/>
                        </a:solidFill>
                        <a:effectLst/>
                        <a:latin typeface="Calibri" panose="020F0502020204030204" pitchFamily="34" charset="0"/>
                      </a:endParaRPr>
                    </a:p>
                  </a:txBody>
                  <a:tcPr marL="9525" marT="95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en-US" sz="1800" u="none" strike="noStrike" dirty="0">
                          <a:effectLst/>
                        </a:rPr>
                        <a:t>Loan</a:t>
                      </a:r>
                      <a:endParaRPr lang="en-US" sz="1800" b="1" i="0" u="none" strike="noStrike" dirty="0">
                        <a:solidFill>
                          <a:srgbClr val="000000"/>
                        </a:solidFill>
                        <a:effectLst/>
                        <a:latin typeface="Calibri" panose="020F0502020204030204" pitchFamily="34" charset="0"/>
                      </a:endParaRPr>
                    </a:p>
                  </a:txBody>
                  <a:tcPr marL="9525" marT="95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en-US" sz="1800" u="none" strike="noStrike" dirty="0">
                          <a:effectLst/>
                        </a:rPr>
                        <a:t>Default</a:t>
                      </a:r>
                      <a:endParaRPr lang="en-US" sz="1800" b="1" i="0" u="none" strike="noStrike" dirty="0">
                        <a:solidFill>
                          <a:srgbClr val="000000"/>
                        </a:solidFill>
                        <a:effectLst/>
                        <a:latin typeface="Calibri" panose="020F0502020204030204" pitchFamily="34" charset="0"/>
                      </a:endParaRPr>
                    </a:p>
                  </a:txBody>
                  <a:tcPr marL="9525" marT="95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en-US" sz="1800" u="none" strike="noStrike" dirty="0">
                          <a:effectLst/>
                        </a:rPr>
                        <a:t>Distance</a:t>
                      </a:r>
                      <a:endParaRPr lang="en-US" sz="1800" b="1" i="0" u="none" strike="noStrike" dirty="0">
                        <a:solidFill>
                          <a:srgbClr val="000000"/>
                        </a:solidFill>
                        <a:effectLst/>
                        <a:latin typeface="Calibri" panose="020F0502020204030204" pitchFamily="34" charset="0"/>
                      </a:endParaRPr>
                    </a:p>
                  </a:txBody>
                  <a:tcPr marL="9525" marT="95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0"/>
                  </a:ext>
                </a:extLst>
              </a:tr>
              <a:tr h="389731">
                <a:tc>
                  <a:txBody>
                    <a:bodyPr/>
                    <a:lstStyle/>
                    <a:p>
                      <a:pPr algn="r" fontAlgn="b"/>
                      <a:r>
                        <a:rPr lang="en-US" sz="1800" u="none" strike="noStrike" dirty="0">
                          <a:effectLst/>
                        </a:rPr>
                        <a:t>25</a:t>
                      </a:r>
                      <a:endParaRPr lang="en-US" sz="1800" b="0" i="0" u="none" strike="noStrike" dirty="0">
                        <a:solidFill>
                          <a:srgbClr val="000000"/>
                        </a:solidFill>
                        <a:effectLst/>
                        <a:latin typeface="Calibri" panose="020F0502020204030204" pitchFamily="34" charset="0"/>
                      </a:endParaRPr>
                    </a:p>
                  </a:txBody>
                  <a:tcPr marL="9525" marT="95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40000</a:t>
                      </a:r>
                      <a:endParaRPr lang="en-US" sz="1800" b="0" i="0" u="none" strike="noStrike" dirty="0">
                        <a:solidFill>
                          <a:srgbClr val="000000"/>
                        </a:solidFill>
                        <a:effectLst/>
                        <a:latin typeface="Calibri" panose="020F0502020204030204" pitchFamily="34" charset="0"/>
                      </a:endParaRPr>
                    </a:p>
                  </a:txBody>
                  <a:tcPr marL="9525" marT="95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a:effectLst/>
                        </a:rPr>
                        <a:t>N</a:t>
                      </a:r>
                      <a:endParaRPr lang="en-US" sz="1800" b="0" i="0" u="none" strike="noStrike">
                        <a:solidFill>
                          <a:srgbClr val="000000"/>
                        </a:solidFill>
                        <a:effectLst/>
                        <a:latin typeface="Calibri" panose="020F0502020204030204" pitchFamily="34" charset="0"/>
                      </a:endParaRPr>
                    </a:p>
                  </a:txBody>
                  <a:tcPr marL="9525" marT="95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102000</a:t>
                      </a:r>
                      <a:endParaRPr lang="en-US" sz="1800" b="0" i="0" u="none" strike="noStrike">
                        <a:solidFill>
                          <a:srgbClr val="000000"/>
                        </a:solidFill>
                        <a:effectLst/>
                        <a:latin typeface="Calibri" panose="020F0502020204030204" pitchFamily="34" charset="0"/>
                      </a:endParaRPr>
                    </a:p>
                  </a:txBody>
                  <a:tcPr marL="9525" marT="95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89731">
                <a:tc>
                  <a:txBody>
                    <a:bodyPr/>
                    <a:lstStyle/>
                    <a:p>
                      <a:pPr algn="r" fontAlgn="b"/>
                      <a:r>
                        <a:rPr lang="en-US" sz="1800" u="none" strike="noStrike" dirty="0">
                          <a:effectLst/>
                        </a:rPr>
                        <a:t>35</a:t>
                      </a:r>
                      <a:endParaRPr lang="en-US" sz="1800" b="0" i="0" u="none" strike="noStrike" dirty="0">
                        <a:solidFill>
                          <a:srgbClr val="000000"/>
                        </a:solidFill>
                        <a:effectLst/>
                        <a:latin typeface="Calibri" panose="020F0502020204030204" pitchFamily="34" charset="0"/>
                      </a:endParaRPr>
                    </a:p>
                  </a:txBody>
                  <a:tcPr marL="9525" marT="95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60000</a:t>
                      </a:r>
                      <a:endParaRPr lang="en-US" sz="1800" b="0" i="0" u="none" strike="noStrike" dirty="0">
                        <a:solidFill>
                          <a:srgbClr val="000000"/>
                        </a:solidFill>
                        <a:effectLst/>
                        <a:latin typeface="Calibri" panose="020F0502020204030204" pitchFamily="34" charset="0"/>
                      </a:endParaRPr>
                    </a:p>
                  </a:txBody>
                  <a:tcPr marL="9525" marT="95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rPr>
                        <a:t>N</a:t>
                      </a:r>
                      <a:endParaRPr lang="en-US" sz="1800" b="0" i="0" u="none" strike="noStrike" dirty="0">
                        <a:solidFill>
                          <a:srgbClr val="000000"/>
                        </a:solidFill>
                        <a:effectLst/>
                        <a:latin typeface="Calibri" panose="020F0502020204030204" pitchFamily="34" charset="0"/>
                      </a:endParaRPr>
                    </a:p>
                  </a:txBody>
                  <a:tcPr marL="9525" marT="95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82000</a:t>
                      </a:r>
                      <a:endParaRPr lang="en-US" sz="1800" b="0" i="0" u="none" strike="noStrike">
                        <a:solidFill>
                          <a:srgbClr val="000000"/>
                        </a:solidFill>
                        <a:effectLst/>
                        <a:latin typeface="Calibri" panose="020F0502020204030204" pitchFamily="34" charset="0"/>
                      </a:endParaRPr>
                    </a:p>
                  </a:txBody>
                  <a:tcPr marL="9525" marT="95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89731">
                <a:tc>
                  <a:txBody>
                    <a:bodyPr/>
                    <a:lstStyle/>
                    <a:p>
                      <a:pPr algn="r" fontAlgn="b"/>
                      <a:r>
                        <a:rPr lang="en-US" sz="1800" u="none" strike="noStrike" dirty="0">
                          <a:effectLst/>
                        </a:rPr>
                        <a:t>45</a:t>
                      </a:r>
                      <a:endParaRPr lang="en-US" sz="1800" b="0" i="0" u="none" strike="noStrike" dirty="0">
                        <a:solidFill>
                          <a:srgbClr val="000000"/>
                        </a:solidFill>
                        <a:effectLst/>
                        <a:latin typeface="Calibri" panose="020F0502020204030204" pitchFamily="34" charset="0"/>
                      </a:endParaRPr>
                    </a:p>
                  </a:txBody>
                  <a:tcPr marL="9525" marT="95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80000</a:t>
                      </a:r>
                      <a:endParaRPr lang="en-US" sz="1800" b="0" i="0" u="none" strike="noStrike" dirty="0">
                        <a:solidFill>
                          <a:srgbClr val="000000"/>
                        </a:solidFill>
                        <a:effectLst/>
                        <a:latin typeface="Calibri" panose="020F0502020204030204" pitchFamily="34" charset="0"/>
                      </a:endParaRPr>
                    </a:p>
                  </a:txBody>
                  <a:tcPr marL="9525" marT="95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rPr>
                        <a:t>N</a:t>
                      </a:r>
                      <a:endParaRPr lang="en-US" sz="1800" b="0" i="0" u="none" strike="noStrike" dirty="0">
                        <a:solidFill>
                          <a:srgbClr val="000000"/>
                        </a:solidFill>
                        <a:effectLst/>
                        <a:latin typeface="Calibri" panose="020F0502020204030204" pitchFamily="34" charset="0"/>
                      </a:endParaRPr>
                    </a:p>
                  </a:txBody>
                  <a:tcPr marL="9525" marT="95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62000</a:t>
                      </a:r>
                      <a:endParaRPr lang="en-US" sz="1800" b="0" i="0" u="none" strike="noStrike">
                        <a:solidFill>
                          <a:srgbClr val="000000"/>
                        </a:solidFill>
                        <a:effectLst/>
                        <a:latin typeface="Calibri" panose="020F0502020204030204" pitchFamily="34" charset="0"/>
                      </a:endParaRPr>
                    </a:p>
                  </a:txBody>
                  <a:tcPr marL="9525" marT="95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89731">
                <a:tc>
                  <a:txBody>
                    <a:bodyPr/>
                    <a:lstStyle/>
                    <a:p>
                      <a:pPr algn="r" fontAlgn="b"/>
                      <a:r>
                        <a:rPr lang="en-US" sz="1800" u="none" strike="noStrike">
                          <a:effectLst/>
                        </a:rPr>
                        <a:t>20</a:t>
                      </a:r>
                      <a:endParaRPr lang="en-US" sz="1800" b="0" i="0" u="none" strike="noStrike">
                        <a:solidFill>
                          <a:srgbClr val="000000"/>
                        </a:solidFill>
                        <a:effectLst/>
                        <a:latin typeface="Calibri" panose="020F0502020204030204" pitchFamily="34" charset="0"/>
                      </a:endParaRPr>
                    </a:p>
                  </a:txBody>
                  <a:tcPr marL="9525" marT="95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20000</a:t>
                      </a:r>
                      <a:endParaRPr lang="en-US" sz="1800" b="0" i="0" u="none" strike="noStrike" dirty="0">
                        <a:solidFill>
                          <a:srgbClr val="000000"/>
                        </a:solidFill>
                        <a:effectLst/>
                        <a:latin typeface="Calibri" panose="020F0502020204030204" pitchFamily="34" charset="0"/>
                      </a:endParaRPr>
                    </a:p>
                  </a:txBody>
                  <a:tcPr marL="9525" marT="95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rPr>
                        <a:t>N</a:t>
                      </a:r>
                      <a:endParaRPr lang="en-US" sz="1800" b="0" i="0" u="none" strike="noStrike" dirty="0">
                        <a:solidFill>
                          <a:srgbClr val="000000"/>
                        </a:solidFill>
                        <a:effectLst/>
                        <a:latin typeface="Calibri" panose="020F0502020204030204" pitchFamily="34" charset="0"/>
                      </a:endParaRPr>
                    </a:p>
                  </a:txBody>
                  <a:tcPr marL="9525" marT="95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122000</a:t>
                      </a:r>
                      <a:endParaRPr lang="en-US" sz="1800" b="0" i="0" u="none" strike="noStrike">
                        <a:solidFill>
                          <a:srgbClr val="000000"/>
                        </a:solidFill>
                        <a:effectLst/>
                        <a:latin typeface="Calibri" panose="020F0502020204030204" pitchFamily="34" charset="0"/>
                      </a:endParaRPr>
                    </a:p>
                  </a:txBody>
                  <a:tcPr marL="9525" marT="95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89731">
                <a:tc>
                  <a:txBody>
                    <a:bodyPr/>
                    <a:lstStyle/>
                    <a:p>
                      <a:pPr algn="r" fontAlgn="b"/>
                      <a:r>
                        <a:rPr lang="en-US" sz="1800" u="none" strike="noStrike">
                          <a:effectLst/>
                        </a:rPr>
                        <a:t>35</a:t>
                      </a:r>
                      <a:endParaRPr lang="en-US" sz="1800" b="0" i="0" u="none" strike="noStrike">
                        <a:solidFill>
                          <a:srgbClr val="000000"/>
                        </a:solidFill>
                        <a:effectLst/>
                        <a:latin typeface="Calibri" panose="020F0502020204030204" pitchFamily="34" charset="0"/>
                      </a:endParaRPr>
                    </a:p>
                  </a:txBody>
                  <a:tcPr marL="9525" marT="95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120000</a:t>
                      </a:r>
                      <a:endParaRPr lang="en-US" sz="1800" b="0" i="0" u="none" strike="noStrike" dirty="0">
                        <a:solidFill>
                          <a:srgbClr val="000000"/>
                        </a:solidFill>
                        <a:effectLst/>
                        <a:latin typeface="Calibri" panose="020F0502020204030204" pitchFamily="34" charset="0"/>
                      </a:endParaRPr>
                    </a:p>
                  </a:txBody>
                  <a:tcPr marL="9525" marT="95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rPr>
                        <a:t>N</a:t>
                      </a:r>
                      <a:endParaRPr lang="en-US" sz="1800" b="0" i="0" u="none" strike="noStrike" dirty="0">
                        <a:solidFill>
                          <a:srgbClr val="000000"/>
                        </a:solidFill>
                        <a:effectLst/>
                        <a:latin typeface="Calibri" panose="020F0502020204030204" pitchFamily="34" charset="0"/>
                      </a:endParaRPr>
                    </a:p>
                  </a:txBody>
                  <a:tcPr marL="9525" marT="95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22000</a:t>
                      </a:r>
                      <a:endParaRPr lang="en-US" sz="1800" b="0" i="0" u="none" strike="noStrike">
                        <a:solidFill>
                          <a:srgbClr val="000000"/>
                        </a:solidFill>
                        <a:effectLst/>
                        <a:latin typeface="Calibri" panose="020F0502020204030204" pitchFamily="34" charset="0"/>
                      </a:endParaRPr>
                    </a:p>
                  </a:txBody>
                  <a:tcPr marL="9525" marT="95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89731">
                <a:tc>
                  <a:txBody>
                    <a:bodyPr/>
                    <a:lstStyle/>
                    <a:p>
                      <a:pPr algn="r" fontAlgn="b"/>
                      <a:r>
                        <a:rPr lang="en-US" sz="1800" u="none" strike="noStrike" dirty="0">
                          <a:effectLst/>
                        </a:rPr>
                        <a:t>52</a:t>
                      </a:r>
                      <a:endParaRPr lang="en-US" sz="1800" b="0" i="0" u="none" strike="noStrike" dirty="0">
                        <a:solidFill>
                          <a:srgbClr val="000000"/>
                        </a:solidFill>
                        <a:effectLst/>
                        <a:latin typeface="Calibri" panose="020F0502020204030204" pitchFamily="34" charset="0"/>
                      </a:endParaRPr>
                    </a:p>
                  </a:txBody>
                  <a:tcPr marL="9525" marT="95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18000</a:t>
                      </a:r>
                      <a:endParaRPr lang="en-US" sz="1800" b="0" i="0" u="none" strike="noStrike" dirty="0">
                        <a:solidFill>
                          <a:srgbClr val="000000"/>
                        </a:solidFill>
                        <a:effectLst/>
                        <a:latin typeface="Calibri" panose="020F0502020204030204" pitchFamily="34" charset="0"/>
                      </a:endParaRPr>
                    </a:p>
                  </a:txBody>
                  <a:tcPr marL="9525" marT="95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rPr>
                        <a:t>N</a:t>
                      </a:r>
                      <a:endParaRPr lang="en-US" sz="1800" b="0" i="0" u="none" strike="noStrike" dirty="0">
                        <a:solidFill>
                          <a:srgbClr val="000000"/>
                        </a:solidFill>
                        <a:effectLst/>
                        <a:latin typeface="Calibri" panose="020F0502020204030204" pitchFamily="34" charset="0"/>
                      </a:endParaRPr>
                    </a:p>
                  </a:txBody>
                  <a:tcPr marL="9525" marT="95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124000</a:t>
                      </a:r>
                      <a:endParaRPr lang="en-US" sz="1800" b="0" i="0" u="none" strike="noStrike">
                        <a:solidFill>
                          <a:srgbClr val="000000"/>
                        </a:solidFill>
                        <a:effectLst/>
                        <a:latin typeface="Calibri" panose="020F0502020204030204" pitchFamily="34" charset="0"/>
                      </a:endParaRPr>
                    </a:p>
                  </a:txBody>
                  <a:tcPr marL="9525" marT="95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89731">
                <a:tc>
                  <a:txBody>
                    <a:bodyPr/>
                    <a:lstStyle/>
                    <a:p>
                      <a:pPr algn="r" fontAlgn="b"/>
                      <a:r>
                        <a:rPr lang="en-US" sz="1800" u="none" strike="noStrike">
                          <a:effectLst/>
                        </a:rPr>
                        <a:t>23</a:t>
                      </a:r>
                      <a:endParaRPr lang="en-US" sz="1800" b="0" i="0" u="none" strike="noStrike">
                        <a:solidFill>
                          <a:srgbClr val="000000"/>
                        </a:solidFill>
                        <a:effectLst/>
                        <a:latin typeface="Calibri" panose="020F0502020204030204" pitchFamily="34" charset="0"/>
                      </a:endParaRPr>
                    </a:p>
                  </a:txBody>
                  <a:tcPr marL="9525" marT="95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95000</a:t>
                      </a:r>
                      <a:endParaRPr lang="en-US" sz="1800" b="0" i="0" u="none" strike="noStrike">
                        <a:solidFill>
                          <a:srgbClr val="000000"/>
                        </a:solidFill>
                        <a:effectLst/>
                        <a:latin typeface="Calibri" panose="020F0502020204030204" pitchFamily="34" charset="0"/>
                      </a:endParaRPr>
                    </a:p>
                  </a:txBody>
                  <a:tcPr marL="9525" marT="95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rPr>
                        <a:t>Y</a:t>
                      </a:r>
                      <a:endParaRPr lang="en-US" sz="1800" b="0" i="0" u="none" strike="noStrike" dirty="0">
                        <a:solidFill>
                          <a:srgbClr val="000000"/>
                        </a:solidFill>
                        <a:effectLst/>
                        <a:latin typeface="Calibri" panose="020F0502020204030204" pitchFamily="34" charset="0"/>
                      </a:endParaRPr>
                    </a:p>
                  </a:txBody>
                  <a:tcPr marL="9525" marT="95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47000</a:t>
                      </a:r>
                      <a:endParaRPr lang="en-US" sz="1800" b="0" i="0" u="none" strike="noStrike" dirty="0">
                        <a:solidFill>
                          <a:srgbClr val="000000"/>
                        </a:solidFill>
                        <a:effectLst/>
                        <a:latin typeface="Calibri" panose="020F0502020204030204" pitchFamily="34" charset="0"/>
                      </a:endParaRPr>
                    </a:p>
                  </a:txBody>
                  <a:tcPr marL="9525" marT="95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89731">
                <a:tc>
                  <a:txBody>
                    <a:bodyPr/>
                    <a:lstStyle/>
                    <a:p>
                      <a:pPr algn="r" fontAlgn="b"/>
                      <a:r>
                        <a:rPr lang="en-US" sz="1800" u="none" strike="noStrike">
                          <a:effectLst/>
                        </a:rPr>
                        <a:t>40</a:t>
                      </a:r>
                      <a:endParaRPr lang="en-US" sz="1800" b="0" i="0" u="none" strike="noStrike">
                        <a:solidFill>
                          <a:srgbClr val="000000"/>
                        </a:solidFill>
                        <a:effectLst/>
                        <a:latin typeface="Calibri" panose="020F0502020204030204" pitchFamily="34" charset="0"/>
                      </a:endParaRPr>
                    </a:p>
                  </a:txBody>
                  <a:tcPr marL="9525" marT="95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62000</a:t>
                      </a:r>
                      <a:endParaRPr lang="en-US" sz="1800" b="0" i="0" u="none" strike="noStrike">
                        <a:solidFill>
                          <a:srgbClr val="000000"/>
                        </a:solidFill>
                        <a:effectLst/>
                        <a:latin typeface="Calibri" panose="020F0502020204030204" pitchFamily="34" charset="0"/>
                      </a:endParaRPr>
                    </a:p>
                  </a:txBody>
                  <a:tcPr marL="9525" marT="95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rPr>
                        <a:t>Y</a:t>
                      </a:r>
                      <a:endParaRPr lang="en-US" sz="1800" b="0" i="0" u="none" strike="noStrike" dirty="0">
                        <a:solidFill>
                          <a:srgbClr val="000000"/>
                        </a:solidFill>
                        <a:effectLst/>
                        <a:latin typeface="Calibri" panose="020F0502020204030204" pitchFamily="34" charset="0"/>
                      </a:endParaRPr>
                    </a:p>
                  </a:txBody>
                  <a:tcPr marL="9525" marT="95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80000</a:t>
                      </a:r>
                      <a:endParaRPr lang="en-US" sz="1800" b="0" i="0" u="none" strike="noStrike" dirty="0">
                        <a:solidFill>
                          <a:srgbClr val="000000"/>
                        </a:solidFill>
                        <a:effectLst/>
                        <a:latin typeface="Calibri" panose="020F0502020204030204" pitchFamily="34" charset="0"/>
                      </a:endParaRPr>
                    </a:p>
                  </a:txBody>
                  <a:tcPr marL="9525" marT="95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389731">
                <a:tc>
                  <a:txBody>
                    <a:bodyPr/>
                    <a:lstStyle/>
                    <a:p>
                      <a:pPr algn="r" fontAlgn="b"/>
                      <a:r>
                        <a:rPr lang="en-US" sz="1800" u="none" strike="noStrike">
                          <a:effectLst/>
                        </a:rPr>
                        <a:t>60</a:t>
                      </a:r>
                      <a:endParaRPr lang="en-US" sz="1800" b="0" i="0" u="none" strike="noStrike">
                        <a:solidFill>
                          <a:srgbClr val="000000"/>
                        </a:solidFill>
                        <a:effectLst/>
                        <a:latin typeface="Calibri" panose="020F0502020204030204" pitchFamily="34" charset="0"/>
                      </a:endParaRPr>
                    </a:p>
                  </a:txBody>
                  <a:tcPr marL="9525" marT="95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100000</a:t>
                      </a:r>
                      <a:endParaRPr lang="en-US" sz="1800" b="0" i="0" u="none" strike="noStrike">
                        <a:solidFill>
                          <a:srgbClr val="000000"/>
                        </a:solidFill>
                        <a:effectLst/>
                        <a:latin typeface="Calibri" panose="020F0502020204030204" pitchFamily="34" charset="0"/>
                      </a:endParaRPr>
                    </a:p>
                  </a:txBody>
                  <a:tcPr marL="9525" marT="95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rPr>
                        <a:t>Y</a:t>
                      </a:r>
                      <a:endParaRPr lang="en-US" sz="1800" b="0" i="0" u="none" strike="noStrike" dirty="0">
                        <a:solidFill>
                          <a:srgbClr val="000000"/>
                        </a:solidFill>
                        <a:effectLst/>
                        <a:latin typeface="Calibri" panose="020F0502020204030204" pitchFamily="34" charset="0"/>
                      </a:endParaRPr>
                    </a:p>
                  </a:txBody>
                  <a:tcPr marL="9525" marT="95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42000</a:t>
                      </a:r>
                      <a:endParaRPr lang="en-US" sz="1800" b="0" i="0" u="none" strike="noStrike" dirty="0">
                        <a:solidFill>
                          <a:srgbClr val="000000"/>
                        </a:solidFill>
                        <a:effectLst/>
                        <a:latin typeface="Calibri" panose="020F0502020204030204" pitchFamily="34" charset="0"/>
                      </a:endParaRPr>
                    </a:p>
                  </a:txBody>
                  <a:tcPr marL="9525" marT="95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389731">
                <a:tc>
                  <a:txBody>
                    <a:bodyPr/>
                    <a:lstStyle/>
                    <a:p>
                      <a:pPr algn="r" fontAlgn="b"/>
                      <a:r>
                        <a:rPr lang="en-US" sz="1800" u="none" strike="noStrike">
                          <a:effectLst/>
                        </a:rPr>
                        <a:t>48</a:t>
                      </a:r>
                      <a:endParaRPr lang="en-US" sz="1800" b="0" i="0" u="none" strike="noStrike">
                        <a:solidFill>
                          <a:srgbClr val="000000"/>
                        </a:solidFill>
                        <a:effectLst/>
                        <a:latin typeface="Calibri" panose="020F0502020204030204" pitchFamily="34" charset="0"/>
                      </a:endParaRPr>
                    </a:p>
                  </a:txBody>
                  <a:tcPr marL="9525" marT="95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220000</a:t>
                      </a:r>
                      <a:endParaRPr lang="en-US" sz="1800" b="0" i="0" u="none" strike="noStrike">
                        <a:solidFill>
                          <a:srgbClr val="000000"/>
                        </a:solidFill>
                        <a:effectLst/>
                        <a:latin typeface="Calibri" panose="020F0502020204030204" pitchFamily="34" charset="0"/>
                      </a:endParaRPr>
                    </a:p>
                  </a:txBody>
                  <a:tcPr marL="9525" marT="95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rPr>
                        <a:t>Y</a:t>
                      </a:r>
                      <a:endParaRPr lang="en-US" sz="1800" b="0" i="0" u="none" strike="noStrike" dirty="0">
                        <a:solidFill>
                          <a:srgbClr val="000000"/>
                        </a:solidFill>
                        <a:effectLst/>
                        <a:latin typeface="Calibri" panose="020F0502020204030204" pitchFamily="34" charset="0"/>
                      </a:endParaRPr>
                    </a:p>
                  </a:txBody>
                  <a:tcPr marL="9525" marT="95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78000</a:t>
                      </a:r>
                      <a:endParaRPr lang="en-US" sz="1800" b="0" i="0" u="none" strike="noStrike" dirty="0">
                        <a:solidFill>
                          <a:srgbClr val="000000"/>
                        </a:solidFill>
                        <a:effectLst/>
                        <a:latin typeface="Calibri" panose="020F0502020204030204" pitchFamily="34" charset="0"/>
                      </a:endParaRPr>
                    </a:p>
                  </a:txBody>
                  <a:tcPr marL="9525" marT="95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389731">
                <a:tc>
                  <a:txBody>
                    <a:bodyPr/>
                    <a:lstStyle/>
                    <a:p>
                      <a:pPr algn="r" fontAlgn="b"/>
                      <a:r>
                        <a:rPr lang="en-US" sz="1800" u="none" strike="noStrike">
                          <a:effectLst/>
                        </a:rPr>
                        <a:t>33</a:t>
                      </a:r>
                      <a:endParaRPr lang="en-US" sz="1800" b="0" i="0" u="none" strike="noStrike">
                        <a:solidFill>
                          <a:srgbClr val="000000"/>
                        </a:solidFill>
                        <a:effectLst/>
                        <a:latin typeface="Calibri" panose="020F0502020204030204" pitchFamily="34" charset="0"/>
                      </a:endParaRPr>
                    </a:p>
                  </a:txBody>
                  <a:tcPr marL="9525" marT="95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150000</a:t>
                      </a:r>
                      <a:endParaRPr lang="en-US" sz="1800" b="0" i="0" u="none" strike="noStrike">
                        <a:solidFill>
                          <a:srgbClr val="000000"/>
                        </a:solidFill>
                        <a:effectLst/>
                        <a:latin typeface="Calibri" panose="020F0502020204030204" pitchFamily="34" charset="0"/>
                      </a:endParaRPr>
                    </a:p>
                  </a:txBody>
                  <a:tcPr marL="9525" marT="95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rPr>
                        <a:t>Y</a:t>
                      </a:r>
                      <a:endParaRPr lang="en-US" sz="1800" b="0" i="0" u="none" strike="noStrike" dirty="0">
                        <a:solidFill>
                          <a:srgbClr val="000000"/>
                        </a:solidFill>
                        <a:effectLst/>
                        <a:latin typeface="Calibri" panose="020F0502020204030204" pitchFamily="34" charset="0"/>
                      </a:endParaRPr>
                    </a:p>
                  </a:txBody>
                  <a:tcPr marL="9525" marT="95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8000</a:t>
                      </a:r>
                      <a:endParaRPr lang="en-US" sz="1800" b="0" i="0" u="none" strike="noStrike" dirty="0">
                        <a:solidFill>
                          <a:srgbClr val="000000"/>
                        </a:solidFill>
                        <a:effectLst/>
                        <a:latin typeface="Calibri" panose="020F0502020204030204" pitchFamily="34" charset="0"/>
                      </a:endParaRPr>
                    </a:p>
                  </a:txBody>
                  <a:tcPr marL="9525" marT="95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389731">
                <a:tc>
                  <a:txBody>
                    <a:bodyPr/>
                    <a:lstStyle/>
                    <a:p>
                      <a:pPr algn="r" fontAlgn="b"/>
                      <a:endParaRPr lang="en-US" sz="1800" b="0" i="0" u="none" strike="noStrike">
                        <a:solidFill>
                          <a:srgbClr val="000000"/>
                        </a:solidFill>
                        <a:effectLst/>
                        <a:latin typeface="Calibri" panose="020F0502020204030204" pitchFamily="34" charset="0"/>
                      </a:endParaRPr>
                    </a:p>
                  </a:txBody>
                  <a:tcPr marL="9525" marT="95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1800" b="0" i="0" u="none" strike="noStrike">
                        <a:solidFill>
                          <a:srgbClr val="000000"/>
                        </a:solidFill>
                        <a:effectLst/>
                        <a:latin typeface="Calibri" panose="020F0502020204030204" pitchFamily="34" charset="0"/>
                      </a:endParaRPr>
                    </a:p>
                  </a:txBody>
                  <a:tcPr marL="9525" marT="95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T="95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1800" b="0" i="0" u="none" strike="noStrike" dirty="0">
                        <a:solidFill>
                          <a:srgbClr val="000000"/>
                        </a:solidFill>
                        <a:effectLst/>
                        <a:latin typeface="Calibri" panose="020F0502020204030204" pitchFamily="34" charset="0"/>
                      </a:endParaRPr>
                    </a:p>
                  </a:txBody>
                  <a:tcPr marL="9525" marT="95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r h="389731">
                <a:tc>
                  <a:txBody>
                    <a:bodyPr/>
                    <a:lstStyle/>
                    <a:p>
                      <a:pPr algn="r" fontAlgn="b"/>
                      <a:r>
                        <a:rPr lang="en-US" sz="1800" u="none" strike="noStrike">
                          <a:effectLst/>
                        </a:rPr>
                        <a:t>48</a:t>
                      </a:r>
                      <a:endParaRPr lang="en-US" sz="1800" b="0" i="0" u="none" strike="noStrike">
                        <a:solidFill>
                          <a:srgbClr val="000000"/>
                        </a:solidFill>
                        <a:effectLst/>
                        <a:latin typeface="Calibri" panose="020F0502020204030204" pitchFamily="34" charset="0"/>
                      </a:endParaRPr>
                    </a:p>
                  </a:txBody>
                  <a:tcPr marL="9525" marT="95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142000</a:t>
                      </a:r>
                      <a:endParaRPr lang="en-US" sz="1800" b="0" i="0" u="none" strike="noStrike">
                        <a:solidFill>
                          <a:srgbClr val="000000"/>
                        </a:solidFill>
                        <a:effectLst/>
                        <a:latin typeface="Calibri" panose="020F0502020204030204" pitchFamily="34" charset="0"/>
                      </a:endParaRPr>
                    </a:p>
                  </a:txBody>
                  <a:tcPr marL="9525" marT="95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rPr>
                        <a:t>??</a:t>
                      </a:r>
                      <a:endParaRPr lang="en-US" sz="1800" b="0" i="0" u="none" strike="noStrike" dirty="0">
                        <a:solidFill>
                          <a:srgbClr val="000000"/>
                        </a:solidFill>
                        <a:effectLst/>
                        <a:latin typeface="Calibri" panose="020F0502020204030204" pitchFamily="34" charset="0"/>
                      </a:endParaRPr>
                    </a:p>
                  </a:txBody>
                  <a:tcPr marL="9525" marT="95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1800" b="0" i="0" u="none" strike="noStrike" dirty="0">
                        <a:solidFill>
                          <a:srgbClr val="000000"/>
                        </a:solidFill>
                        <a:effectLst/>
                        <a:latin typeface="Calibri" panose="020F0502020204030204" pitchFamily="34" charset="0"/>
                      </a:endParaRPr>
                    </a:p>
                  </a:txBody>
                  <a:tcPr marL="9525" marT="95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3"/>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9247F4A5-F59A-E84C-152E-88759B5191B4}"/>
              </a:ext>
            </a:extLst>
          </p:cNvPr>
          <p:cNvSpPr>
            <a:spLocks noGrp="1"/>
          </p:cNvSpPr>
          <p:nvPr>
            <p:ph type="title"/>
          </p:nvPr>
        </p:nvSpPr>
        <p:spPr/>
        <p:txBody>
          <a:bodyPr/>
          <a:lstStyle/>
          <a:p>
            <a:r>
              <a:rPr lang="en-US" altLang="en-US"/>
              <a:t>Exercise-2</a:t>
            </a:r>
          </a:p>
        </p:txBody>
      </p:sp>
      <p:graphicFrame>
        <p:nvGraphicFramePr>
          <p:cNvPr id="4" name="Content Placeholder 3">
            <a:extLst>
              <a:ext uri="{FF2B5EF4-FFF2-40B4-BE49-F238E27FC236}">
                <a16:creationId xmlns:a16="http://schemas.microsoft.com/office/drawing/2014/main" id="{720A843C-41E8-5825-4734-07B744F0A5ED}"/>
              </a:ext>
            </a:extLst>
          </p:cNvPr>
          <p:cNvGraphicFramePr>
            <a:graphicFrameLocks noGrp="1"/>
          </p:cNvGraphicFramePr>
          <p:nvPr>
            <p:ph idx="1"/>
          </p:nvPr>
        </p:nvGraphicFramePr>
        <p:xfrm>
          <a:off x="6794500" y="776288"/>
          <a:ext cx="4687888" cy="5460994"/>
        </p:xfrm>
        <a:graphic>
          <a:graphicData uri="http://schemas.openxmlformats.org/drawingml/2006/table">
            <a:tbl>
              <a:tblPr>
                <a:tableStyleId>{5C22544A-7EE6-4342-B048-85BDC9FD1C3A}</a:tableStyleId>
              </a:tblPr>
              <a:tblGrid>
                <a:gridCol w="1171972">
                  <a:extLst>
                    <a:ext uri="{9D8B030D-6E8A-4147-A177-3AD203B41FA5}">
                      <a16:colId xmlns:a16="http://schemas.microsoft.com/office/drawing/2014/main" val="20000"/>
                    </a:ext>
                  </a:extLst>
                </a:gridCol>
                <a:gridCol w="1171972">
                  <a:extLst>
                    <a:ext uri="{9D8B030D-6E8A-4147-A177-3AD203B41FA5}">
                      <a16:colId xmlns:a16="http://schemas.microsoft.com/office/drawing/2014/main" val="20001"/>
                    </a:ext>
                  </a:extLst>
                </a:gridCol>
                <a:gridCol w="1171972">
                  <a:extLst>
                    <a:ext uri="{9D8B030D-6E8A-4147-A177-3AD203B41FA5}">
                      <a16:colId xmlns:a16="http://schemas.microsoft.com/office/drawing/2014/main" val="20002"/>
                    </a:ext>
                  </a:extLst>
                </a:gridCol>
                <a:gridCol w="1171972">
                  <a:extLst>
                    <a:ext uri="{9D8B030D-6E8A-4147-A177-3AD203B41FA5}">
                      <a16:colId xmlns:a16="http://schemas.microsoft.com/office/drawing/2014/main" val="20003"/>
                    </a:ext>
                  </a:extLst>
                </a:gridCol>
              </a:tblGrid>
              <a:tr h="390071">
                <a:tc>
                  <a:txBody>
                    <a:bodyPr/>
                    <a:lstStyle/>
                    <a:p>
                      <a:pPr algn="ctr" fontAlgn="b"/>
                      <a:r>
                        <a:rPr lang="en-US" sz="1800" u="none" strike="noStrike" dirty="0">
                          <a:solidFill>
                            <a:schemeClr val="tx1"/>
                          </a:solidFill>
                          <a:effectLst/>
                        </a:rPr>
                        <a:t>Age</a:t>
                      </a:r>
                      <a:endParaRPr lang="en-US" sz="1800" b="1" i="0" u="none" strike="noStrike" dirty="0">
                        <a:solidFill>
                          <a:schemeClr val="tx1"/>
                        </a:solidFill>
                        <a:effectLst/>
                        <a:latin typeface="Calibri" panose="020F0502020204030204" pitchFamily="34" charset="0"/>
                      </a:endParaRPr>
                    </a:p>
                  </a:txBody>
                  <a:tcPr marL="9527" marR="91469"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en-US" sz="1800" u="none" strike="noStrike" dirty="0">
                          <a:solidFill>
                            <a:schemeClr val="tx1"/>
                          </a:solidFill>
                          <a:effectLst/>
                        </a:rPr>
                        <a:t>Loan</a:t>
                      </a:r>
                      <a:endParaRPr lang="en-US" sz="1800" b="1" i="0" u="none" strike="noStrike" dirty="0">
                        <a:solidFill>
                          <a:schemeClr val="tx1"/>
                        </a:solidFill>
                        <a:effectLst/>
                        <a:latin typeface="Calibri" panose="020F0502020204030204" pitchFamily="34" charset="0"/>
                      </a:endParaRPr>
                    </a:p>
                  </a:txBody>
                  <a:tcPr marL="9527" marR="91469"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en-US" sz="1800" u="none" strike="noStrike" dirty="0">
                          <a:solidFill>
                            <a:schemeClr val="tx1"/>
                          </a:solidFill>
                          <a:effectLst/>
                        </a:rPr>
                        <a:t>Default</a:t>
                      </a:r>
                      <a:endParaRPr lang="en-US" sz="1800" b="1" i="0" u="none" strike="noStrike" dirty="0">
                        <a:solidFill>
                          <a:schemeClr val="tx1"/>
                        </a:solidFill>
                        <a:effectLst/>
                        <a:latin typeface="Calibri" panose="020F0502020204030204" pitchFamily="34" charset="0"/>
                      </a:endParaRPr>
                    </a:p>
                  </a:txBody>
                  <a:tcPr marL="9527" marR="91469"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en-US" sz="1800" u="none" strike="noStrike" dirty="0">
                          <a:solidFill>
                            <a:schemeClr val="tx1"/>
                          </a:solidFill>
                          <a:effectLst/>
                        </a:rPr>
                        <a:t>Distance</a:t>
                      </a:r>
                      <a:endParaRPr lang="en-US" sz="1800" b="1" i="0" u="none" strike="noStrike" dirty="0">
                        <a:solidFill>
                          <a:schemeClr val="tx1"/>
                        </a:solidFill>
                        <a:effectLst/>
                        <a:latin typeface="Calibri" panose="020F0502020204030204" pitchFamily="34" charset="0"/>
                      </a:endParaRPr>
                    </a:p>
                  </a:txBody>
                  <a:tcPr marL="9527" marR="91469"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0"/>
                  </a:ext>
                </a:extLst>
              </a:tr>
              <a:tr h="390071">
                <a:tc>
                  <a:txBody>
                    <a:bodyPr/>
                    <a:lstStyle/>
                    <a:p>
                      <a:pPr algn="r" fontAlgn="b"/>
                      <a:r>
                        <a:rPr lang="en-US" sz="1800" u="none" strike="noStrike" dirty="0">
                          <a:solidFill>
                            <a:schemeClr val="tx1"/>
                          </a:solidFill>
                          <a:effectLst/>
                        </a:rPr>
                        <a:t>0.125</a:t>
                      </a:r>
                      <a:endParaRPr lang="en-US" sz="1800" b="0" i="0" u="none" strike="noStrike" dirty="0">
                        <a:solidFill>
                          <a:schemeClr val="tx1"/>
                        </a:solidFill>
                        <a:effectLst/>
                        <a:latin typeface="Calibri" panose="020F0502020204030204" pitchFamily="34" charset="0"/>
                      </a:endParaRPr>
                    </a:p>
                  </a:txBody>
                  <a:tcPr marL="9527" marR="91469"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solidFill>
                            <a:schemeClr val="tx1"/>
                          </a:solidFill>
                          <a:effectLst/>
                        </a:rPr>
                        <a:t>0.11</a:t>
                      </a:r>
                      <a:endParaRPr lang="en-US" sz="1800" b="0" i="0" u="none" strike="noStrike" dirty="0">
                        <a:solidFill>
                          <a:schemeClr val="tx1"/>
                        </a:solidFill>
                        <a:effectLst/>
                        <a:latin typeface="Calibri" panose="020F0502020204030204" pitchFamily="34" charset="0"/>
                      </a:endParaRPr>
                    </a:p>
                  </a:txBody>
                  <a:tcPr marL="9527" marR="91469"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solidFill>
                            <a:schemeClr val="tx1"/>
                          </a:solidFill>
                          <a:effectLst/>
                        </a:rPr>
                        <a:t>N</a:t>
                      </a:r>
                      <a:endParaRPr lang="en-US" sz="1800" b="0" i="0" u="none" strike="noStrike" dirty="0">
                        <a:solidFill>
                          <a:schemeClr val="tx1"/>
                        </a:solidFill>
                        <a:effectLst/>
                        <a:latin typeface="Calibri" panose="020F0502020204030204" pitchFamily="34" charset="0"/>
                      </a:endParaRPr>
                    </a:p>
                  </a:txBody>
                  <a:tcPr marL="9527" marR="91469"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1800" b="0" i="0" u="none" strike="noStrike" dirty="0">
                        <a:solidFill>
                          <a:schemeClr val="tx1"/>
                        </a:solidFill>
                        <a:effectLst/>
                        <a:latin typeface="Calibri" panose="020F0502020204030204" pitchFamily="34" charset="0"/>
                      </a:endParaRPr>
                    </a:p>
                  </a:txBody>
                  <a:tcPr marL="9527" marR="91469"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90071">
                <a:tc>
                  <a:txBody>
                    <a:bodyPr/>
                    <a:lstStyle/>
                    <a:p>
                      <a:pPr algn="r" fontAlgn="b"/>
                      <a:r>
                        <a:rPr lang="en-US" sz="1800" u="none" strike="noStrike" dirty="0">
                          <a:solidFill>
                            <a:schemeClr val="tx1"/>
                          </a:solidFill>
                          <a:effectLst/>
                        </a:rPr>
                        <a:t>0.375</a:t>
                      </a:r>
                      <a:endParaRPr lang="en-US" sz="1800" b="0" i="0" u="none" strike="noStrike" dirty="0">
                        <a:solidFill>
                          <a:schemeClr val="tx1"/>
                        </a:solidFill>
                        <a:effectLst/>
                        <a:latin typeface="Calibri" panose="020F0502020204030204" pitchFamily="34" charset="0"/>
                      </a:endParaRPr>
                    </a:p>
                  </a:txBody>
                  <a:tcPr marL="9527" marR="91469"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solidFill>
                            <a:schemeClr val="tx1"/>
                          </a:solidFill>
                          <a:effectLst/>
                        </a:rPr>
                        <a:t>0.21</a:t>
                      </a:r>
                      <a:endParaRPr lang="en-US" sz="1800" b="0" i="0" u="none" strike="noStrike">
                        <a:solidFill>
                          <a:schemeClr val="tx1"/>
                        </a:solidFill>
                        <a:effectLst/>
                        <a:latin typeface="Calibri" panose="020F0502020204030204" pitchFamily="34" charset="0"/>
                      </a:endParaRPr>
                    </a:p>
                  </a:txBody>
                  <a:tcPr marL="9527" marR="91469"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solidFill>
                            <a:schemeClr val="tx1"/>
                          </a:solidFill>
                          <a:effectLst/>
                        </a:rPr>
                        <a:t>N</a:t>
                      </a:r>
                      <a:endParaRPr lang="en-US" sz="1800" b="0" i="0" u="none" strike="noStrike" dirty="0">
                        <a:solidFill>
                          <a:schemeClr val="tx1"/>
                        </a:solidFill>
                        <a:effectLst/>
                        <a:latin typeface="Calibri" panose="020F0502020204030204" pitchFamily="34" charset="0"/>
                      </a:endParaRPr>
                    </a:p>
                  </a:txBody>
                  <a:tcPr marL="9527" marR="91469"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1800" b="0" i="0" u="none" strike="noStrike" dirty="0">
                        <a:solidFill>
                          <a:schemeClr val="tx1"/>
                        </a:solidFill>
                        <a:effectLst/>
                        <a:latin typeface="Calibri" panose="020F0502020204030204" pitchFamily="34" charset="0"/>
                      </a:endParaRPr>
                    </a:p>
                  </a:txBody>
                  <a:tcPr marL="9527" marR="91469"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90071">
                <a:tc>
                  <a:txBody>
                    <a:bodyPr/>
                    <a:lstStyle/>
                    <a:p>
                      <a:pPr algn="r" fontAlgn="b"/>
                      <a:r>
                        <a:rPr lang="en-US" sz="1800" u="none" strike="noStrike" dirty="0">
                          <a:solidFill>
                            <a:schemeClr val="tx1"/>
                          </a:solidFill>
                          <a:effectLst/>
                        </a:rPr>
                        <a:t>0.625</a:t>
                      </a:r>
                      <a:endParaRPr lang="en-US" sz="1800" b="0" i="0" u="none" strike="noStrike" dirty="0">
                        <a:solidFill>
                          <a:schemeClr val="tx1"/>
                        </a:solidFill>
                        <a:effectLst/>
                        <a:latin typeface="Calibri" panose="020F0502020204030204" pitchFamily="34" charset="0"/>
                      </a:endParaRPr>
                    </a:p>
                  </a:txBody>
                  <a:tcPr marL="9527" marR="91469"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solidFill>
                            <a:schemeClr val="tx1"/>
                          </a:solidFill>
                          <a:effectLst/>
                        </a:rPr>
                        <a:t>0.31</a:t>
                      </a:r>
                      <a:endParaRPr lang="en-US" sz="1800" b="0" i="0" u="none" strike="noStrike" dirty="0">
                        <a:solidFill>
                          <a:schemeClr val="tx1"/>
                        </a:solidFill>
                        <a:effectLst/>
                        <a:latin typeface="Calibri" panose="020F0502020204030204" pitchFamily="34" charset="0"/>
                      </a:endParaRPr>
                    </a:p>
                  </a:txBody>
                  <a:tcPr marL="9527" marR="91469"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a:solidFill>
                            <a:schemeClr val="tx1"/>
                          </a:solidFill>
                          <a:effectLst/>
                        </a:rPr>
                        <a:t>N</a:t>
                      </a:r>
                      <a:endParaRPr lang="en-US" sz="1800" b="0" i="0" u="none" strike="noStrike">
                        <a:solidFill>
                          <a:schemeClr val="tx1"/>
                        </a:solidFill>
                        <a:effectLst/>
                        <a:latin typeface="Calibri" panose="020F0502020204030204" pitchFamily="34" charset="0"/>
                      </a:endParaRPr>
                    </a:p>
                  </a:txBody>
                  <a:tcPr marL="9527" marR="91469"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1800" b="0" i="0" u="none" strike="noStrike" dirty="0">
                        <a:solidFill>
                          <a:schemeClr val="tx1"/>
                        </a:solidFill>
                        <a:effectLst/>
                        <a:latin typeface="Calibri" panose="020F0502020204030204" pitchFamily="34" charset="0"/>
                      </a:endParaRPr>
                    </a:p>
                  </a:txBody>
                  <a:tcPr marL="9527" marR="91469"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90071">
                <a:tc>
                  <a:txBody>
                    <a:bodyPr/>
                    <a:lstStyle/>
                    <a:p>
                      <a:pPr algn="r" fontAlgn="b"/>
                      <a:r>
                        <a:rPr lang="en-US" sz="1800" u="none" strike="noStrike">
                          <a:solidFill>
                            <a:schemeClr val="tx1"/>
                          </a:solidFill>
                          <a:effectLst/>
                        </a:rPr>
                        <a:t>0</a:t>
                      </a:r>
                      <a:endParaRPr lang="en-US" sz="1800" b="0" i="0" u="none" strike="noStrike">
                        <a:solidFill>
                          <a:schemeClr val="tx1"/>
                        </a:solidFill>
                        <a:effectLst/>
                        <a:latin typeface="Calibri" panose="020F0502020204030204" pitchFamily="34" charset="0"/>
                      </a:endParaRPr>
                    </a:p>
                  </a:txBody>
                  <a:tcPr marL="9527" marR="91469"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solidFill>
                            <a:schemeClr val="tx1"/>
                          </a:solidFill>
                          <a:effectLst/>
                        </a:rPr>
                        <a:t>0.01</a:t>
                      </a:r>
                      <a:endParaRPr lang="en-US" sz="1800" b="0" i="0" u="none" strike="noStrike" dirty="0">
                        <a:solidFill>
                          <a:schemeClr val="tx1"/>
                        </a:solidFill>
                        <a:effectLst/>
                        <a:latin typeface="Calibri" panose="020F0502020204030204" pitchFamily="34" charset="0"/>
                      </a:endParaRPr>
                    </a:p>
                  </a:txBody>
                  <a:tcPr marL="9527" marR="91469"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a:solidFill>
                            <a:schemeClr val="tx1"/>
                          </a:solidFill>
                          <a:effectLst/>
                        </a:rPr>
                        <a:t>N</a:t>
                      </a:r>
                      <a:endParaRPr lang="en-US" sz="1800" b="0" i="0" u="none" strike="noStrike">
                        <a:solidFill>
                          <a:schemeClr val="tx1"/>
                        </a:solidFill>
                        <a:effectLst/>
                        <a:latin typeface="Calibri" panose="020F0502020204030204" pitchFamily="34" charset="0"/>
                      </a:endParaRPr>
                    </a:p>
                  </a:txBody>
                  <a:tcPr marL="9527" marR="91469"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1800" b="0" i="0" u="none" strike="noStrike" dirty="0">
                        <a:solidFill>
                          <a:schemeClr val="tx1"/>
                        </a:solidFill>
                        <a:effectLst/>
                        <a:latin typeface="Calibri" panose="020F0502020204030204" pitchFamily="34" charset="0"/>
                      </a:endParaRPr>
                    </a:p>
                  </a:txBody>
                  <a:tcPr marL="9527" marR="91469"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90071">
                <a:tc>
                  <a:txBody>
                    <a:bodyPr/>
                    <a:lstStyle/>
                    <a:p>
                      <a:pPr algn="r" fontAlgn="b"/>
                      <a:r>
                        <a:rPr lang="en-US" sz="1800" u="none" strike="noStrike">
                          <a:solidFill>
                            <a:schemeClr val="tx1"/>
                          </a:solidFill>
                          <a:effectLst/>
                        </a:rPr>
                        <a:t>0.375</a:t>
                      </a:r>
                      <a:endParaRPr lang="en-US" sz="1800" b="0" i="0" u="none" strike="noStrike">
                        <a:solidFill>
                          <a:schemeClr val="tx1"/>
                        </a:solidFill>
                        <a:effectLst/>
                        <a:latin typeface="Calibri" panose="020F0502020204030204" pitchFamily="34" charset="0"/>
                      </a:endParaRPr>
                    </a:p>
                  </a:txBody>
                  <a:tcPr marL="9527" marR="91469"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solidFill>
                            <a:schemeClr val="tx1"/>
                          </a:solidFill>
                          <a:effectLst/>
                        </a:rPr>
                        <a:t>0.5</a:t>
                      </a:r>
                      <a:endParaRPr lang="en-US" sz="1800" b="0" i="0" u="none" strike="noStrike" dirty="0">
                        <a:solidFill>
                          <a:schemeClr val="tx1"/>
                        </a:solidFill>
                        <a:effectLst/>
                        <a:latin typeface="Calibri" panose="020F0502020204030204" pitchFamily="34" charset="0"/>
                      </a:endParaRPr>
                    </a:p>
                  </a:txBody>
                  <a:tcPr marL="9527" marR="91469"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a:solidFill>
                            <a:schemeClr val="tx1"/>
                          </a:solidFill>
                          <a:effectLst/>
                        </a:rPr>
                        <a:t>N</a:t>
                      </a:r>
                      <a:endParaRPr lang="en-US" sz="1800" b="0" i="0" u="none" strike="noStrike">
                        <a:solidFill>
                          <a:schemeClr val="tx1"/>
                        </a:solidFill>
                        <a:effectLst/>
                        <a:latin typeface="Calibri" panose="020F0502020204030204" pitchFamily="34" charset="0"/>
                      </a:endParaRPr>
                    </a:p>
                  </a:txBody>
                  <a:tcPr marL="9527" marR="91469"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1800" b="0" i="0" u="none" strike="noStrike" dirty="0">
                        <a:solidFill>
                          <a:schemeClr val="tx1"/>
                        </a:solidFill>
                        <a:effectLst/>
                        <a:latin typeface="Calibri" panose="020F0502020204030204" pitchFamily="34" charset="0"/>
                      </a:endParaRPr>
                    </a:p>
                  </a:txBody>
                  <a:tcPr marL="9527" marR="91469"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90071">
                <a:tc>
                  <a:txBody>
                    <a:bodyPr/>
                    <a:lstStyle/>
                    <a:p>
                      <a:pPr algn="r" fontAlgn="b"/>
                      <a:r>
                        <a:rPr lang="en-US" sz="1800" u="none" strike="noStrike" dirty="0">
                          <a:solidFill>
                            <a:schemeClr val="tx1"/>
                          </a:solidFill>
                          <a:effectLst/>
                        </a:rPr>
                        <a:t>0.8</a:t>
                      </a:r>
                      <a:endParaRPr lang="en-US" sz="1800" b="0" i="0" u="none" strike="noStrike" dirty="0">
                        <a:solidFill>
                          <a:schemeClr val="tx1"/>
                        </a:solidFill>
                        <a:effectLst/>
                        <a:latin typeface="Calibri" panose="020F0502020204030204" pitchFamily="34" charset="0"/>
                      </a:endParaRPr>
                    </a:p>
                  </a:txBody>
                  <a:tcPr marL="9527" marR="91469"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solidFill>
                            <a:schemeClr val="tx1"/>
                          </a:solidFill>
                          <a:effectLst/>
                        </a:rPr>
                        <a:t>0</a:t>
                      </a:r>
                      <a:endParaRPr lang="en-US" sz="1800" b="0" i="0" u="none" strike="noStrike">
                        <a:solidFill>
                          <a:schemeClr val="tx1"/>
                        </a:solidFill>
                        <a:effectLst/>
                        <a:latin typeface="Calibri" panose="020F0502020204030204" pitchFamily="34" charset="0"/>
                      </a:endParaRPr>
                    </a:p>
                  </a:txBody>
                  <a:tcPr marL="9527" marR="91469"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solidFill>
                            <a:schemeClr val="tx1"/>
                          </a:solidFill>
                          <a:effectLst/>
                        </a:rPr>
                        <a:t>N</a:t>
                      </a:r>
                      <a:endParaRPr lang="en-US" sz="1800" b="0" i="0" u="none" strike="noStrike" dirty="0">
                        <a:solidFill>
                          <a:schemeClr val="tx1"/>
                        </a:solidFill>
                        <a:effectLst/>
                        <a:latin typeface="Calibri" panose="020F0502020204030204" pitchFamily="34" charset="0"/>
                      </a:endParaRPr>
                    </a:p>
                  </a:txBody>
                  <a:tcPr marL="9527" marR="91469"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1800" b="0" i="0" u="none" strike="noStrike" dirty="0">
                        <a:solidFill>
                          <a:schemeClr val="tx1"/>
                        </a:solidFill>
                        <a:effectLst/>
                        <a:latin typeface="Calibri" panose="020F0502020204030204" pitchFamily="34" charset="0"/>
                      </a:endParaRPr>
                    </a:p>
                  </a:txBody>
                  <a:tcPr marL="9527" marR="91469"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90071">
                <a:tc>
                  <a:txBody>
                    <a:bodyPr/>
                    <a:lstStyle/>
                    <a:p>
                      <a:pPr algn="r" fontAlgn="b"/>
                      <a:r>
                        <a:rPr lang="en-US" sz="1800" u="none" strike="noStrike">
                          <a:solidFill>
                            <a:schemeClr val="tx1"/>
                          </a:solidFill>
                          <a:effectLst/>
                        </a:rPr>
                        <a:t>0.075</a:t>
                      </a:r>
                      <a:endParaRPr lang="en-US" sz="1800" b="0" i="0" u="none" strike="noStrike">
                        <a:solidFill>
                          <a:schemeClr val="tx1"/>
                        </a:solidFill>
                        <a:effectLst/>
                        <a:latin typeface="Calibri" panose="020F0502020204030204" pitchFamily="34" charset="0"/>
                      </a:endParaRPr>
                    </a:p>
                  </a:txBody>
                  <a:tcPr marL="9527" marR="91469"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solidFill>
                            <a:schemeClr val="tx1"/>
                          </a:solidFill>
                          <a:effectLst/>
                        </a:rPr>
                        <a:t>0.38</a:t>
                      </a:r>
                      <a:endParaRPr lang="en-US" sz="1800" b="0" i="0" u="none" strike="noStrike" dirty="0">
                        <a:solidFill>
                          <a:schemeClr val="tx1"/>
                        </a:solidFill>
                        <a:effectLst/>
                        <a:latin typeface="Calibri" panose="020F0502020204030204" pitchFamily="34" charset="0"/>
                      </a:endParaRPr>
                    </a:p>
                  </a:txBody>
                  <a:tcPr marL="9527" marR="91469"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solidFill>
                            <a:schemeClr val="tx1"/>
                          </a:solidFill>
                          <a:effectLst/>
                        </a:rPr>
                        <a:t>Y</a:t>
                      </a:r>
                      <a:endParaRPr lang="en-US" sz="1800" b="0" i="0" u="none" strike="noStrike" dirty="0">
                        <a:solidFill>
                          <a:schemeClr val="tx1"/>
                        </a:solidFill>
                        <a:effectLst/>
                        <a:latin typeface="Calibri" panose="020F0502020204030204" pitchFamily="34" charset="0"/>
                      </a:endParaRPr>
                    </a:p>
                  </a:txBody>
                  <a:tcPr marL="9527" marR="91469"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1800" b="0" i="0" u="none" strike="noStrike" dirty="0">
                        <a:solidFill>
                          <a:schemeClr val="tx1"/>
                        </a:solidFill>
                        <a:effectLst/>
                        <a:latin typeface="Calibri" panose="020F0502020204030204" pitchFamily="34" charset="0"/>
                      </a:endParaRPr>
                    </a:p>
                  </a:txBody>
                  <a:tcPr marL="9527" marR="91469"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90071">
                <a:tc>
                  <a:txBody>
                    <a:bodyPr/>
                    <a:lstStyle/>
                    <a:p>
                      <a:pPr algn="r" fontAlgn="b"/>
                      <a:r>
                        <a:rPr lang="en-US" sz="1800" u="none" strike="noStrike">
                          <a:solidFill>
                            <a:schemeClr val="tx1"/>
                          </a:solidFill>
                          <a:effectLst/>
                        </a:rPr>
                        <a:t>0.5</a:t>
                      </a:r>
                      <a:endParaRPr lang="en-US" sz="1800" b="0" i="0" u="none" strike="noStrike">
                        <a:solidFill>
                          <a:schemeClr val="tx1"/>
                        </a:solidFill>
                        <a:effectLst/>
                        <a:latin typeface="Calibri" panose="020F0502020204030204" pitchFamily="34" charset="0"/>
                      </a:endParaRPr>
                    </a:p>
                  </a:txBody>
                  <a:tcPr marL="9527" marR="91469"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solidFill>
                            <a:schemeClr val="tx1"/>
                          </a:solidFill>
                          <a:effectLst/>
                        </a:rPr>
                        <a:t>0.22</a:t>
                      </a:r>
                      <a:endParaRPr lang="en-US" sz="1800" b="0" i="0" u="none" strike="noStrike" dirty="0">
                        <a:solidFill>
                          <a:schemeClr val="tx1"/>
                        </a:solidFill>
                        <a:effectLst/>
                        <a:latin typeface="Calibri" panose="020F0502020204030204" pitchFamily="34" charset="0"/>
                      </a:endParaRPr>
                    </a:p>
                  </a:txBody>
                  <a:tcPr marL="9527" marR="91469"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solidFill>
                            <a:schemeClr val="tx1"/>
                          </a:solidFill>
                          <a:effectLst/>
                        </a:rPr>
                        <a:t>Y</a:t>
                      </a:r>
                      <a:endParaRPr lang="en-US" sz="1800" b="0" i="0" u="none" strike="noStrike" dirty="0">
                        <a:solidFill>
                          <a:schemeClr val="tx1"/>
                        </a:solidFill>
                        <a:effectLst/>
                        <a:latin typeface="Calibri" panose="020F0502020204030204" pitchFamily="34" charset="0"/>
                      </a:endParaRPr>
                    </a:p>
                  </a:txBody>
                  <a:tcPr marL="9527" marR="91469"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1800" b="0" i="0" u="none" strike="noStrike" dirty="0">
                        <a:solidFill>
                          <a:schemeClr val="tx1"/>
                        </a:solidFill>
                        <a:effectLst/>
                        <a:latin typeface="Calibri" panose="020F0502020204030204" pitchFamily="34" charset="0"/>
                      </a:endParaRPr>
                    </a:p>
                  </a:txBody>
                  <a:tcPr marL="9527" marR="91469"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390071">
                <a:tc>
                  <a:txBody>
                    <a:bodyPr/>
                    <a:lstStyle/>
                    <a:p>
                      <a:pPr algn="r" fontAlgn="b"/>
                      <a:r>
                        <a:rPr lang="en-US" sz="1800" u="none" strike="noStrike">
                          <a:solidFill>
                            <a:schemeClr val="tx1"/>
                          </a:solidFill>
                          <a:effectLst/>
                        </a:rPr>
                        <a:t>1</a:t>
                      </a:r>
                      <a:endParaRPr lang="en-US" sz="1800" b="0" i="0" u="none" strike="noStrike">
                        <a:solidFill>
                          <a:schemeClr val="tx1"/>
                        </a:solidFill>
                        <a:effectLst/>
                        <a:latin typeface="Calibri" panose="020F0502020204030204" pitchFamily="34" charset="0"/>
                      </a:endParaRPr>
                    </a:p>
                  </a:txBody>
                  <a:tcPr marL="9527" marR="91469"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solidFill>
                            <a:schemeClr val="tx1"/>
                          </a:solidFill>
                          <a:effectLst/>
                        </a:rPr>
                        <a:t>0.41</a:t>
                      </a:r>
                      <a:endParaRPr lang="en-US" sz="1800" b="0" i="0" u="none" strike="noStrike" dirty="0">
                        <a:solidFill>
                          <a:schemeClr val="tx1"/>
                        </a:solidFill>
                        <a:effectLst/>
                        <a:latin typeface="Calibri" panose="020F0502020204030204" pitchFamily="34" charset="0"/>
                      </a:endParaRPr>
                    </a:p>
                  </a:txBody>
                  <a:tcPr marL="9527" marR="91469"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solidFill>
                            <a:schemeClr val="tx1"/>
                          </a:solidFill>
                          <a:effectLst/>
                        </a:rPr>
                        <a:t>Y</a:t>
                      </a:r>
                      <a:endParaRPr lang="en-US" sz="1800" b="0" i="0" u="none" strike="noStrike" dirty="0">
                        <a:solidFill>
                          <a:schemeClr val="tx1"/>
                        </a:solidFill>
                        <a:effectLst/>
                        <a:latin typeface="Calibri" panose="020F0502020204030204" pitchFamily="34" charset="0"/>
                      </a:endParaRPr>
                    </a:p>
                  </a:txBody>
                  <a:tcPr marL="9527" marR="91469"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1800" b="0" i="0" u="none" strike="noStrike" dirty="0">
                        <a:solidFill>
                          <a:schemeClr val="tx1"/>
                        </a:solidFill>
                        <a:effectLst/>
                        <a:latin typeface="Calibri" panose="020F0502020204030204" pitchFamily="34" charset="0"/>
                      </a:endParaRPr>
                    </a:p>
                  </a:txBody>
                  <a:tcPr marL="9527" marR="91469"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390071">
                <a:tc>
                  <a:txBody>
                    <a:bodyPr/>
                    <a:lstStyle/>
                    <a:p>
                      <a:pPr algn="r" fontAlgn="b"/>
                      <a:r>
                        <a:rPr lang="en-US" sz="1800" u="none" strike="noStrike">
                          <a:solidFill>
                            <a:schemeClr val="tx1"/>
                          </a:solidFill>
                          <a:effectLst/>
                        </a:rPr>
                        <a:t>0.7</a:t>
                      </a:r>
                      <a:endParaRPr lang="en-US" sz="1800" b="0" i="0" u="none" strike="noStrike">
                        <a:solidFill>
                          <a:schemeClr val="tx1"/>
                        </a:solidFill>
                        <a:effectLst/>
                        <a:latin typeface="Calibri" panose="020F0502020204030204" pitchFamily="34" charset="0"/>
                      </a:endParaRPr>
                    </a:p>
                  </a:txBody>
                  <a:tcPr marL="9527" marR="91469"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solidFill>
                            <a:schemeClr val="tx1"/>
                          </a:solidFill>
                          <a:effectLst/>
                        </a:rPr>
                        <a:t>1</a:t>
                      </a:r>
                      <a:endParaRPr lang="en-US" sz="1800" b="0" i="0" u="none" strike="noStrike">
                        <a:solidFill>
                          <a:schemeClr val="tx1"/>
                        </a:solidFill>
                        <a:effectLst/>
                        <a:latin typeface="Calibri" panose="020F0502020204030204" pitchFamily="34" charset="0"/>
                      </a:endParaRPr>
                    </a:p>
                  </a:txBody>
                  <a:tcPr marL="9527" marR="91469"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a:solidFill>
                            <a:schemeClr val="tx1"/>
                          </a:solidFill>
                          <a:effectLst/>
                        </a:rPr>
                        <a:t>Y</a:t>
                      </a:r>
                      <a:endParaRPr lang="en-US" sz="1800" b="0" i="0" u="none" strike="noStrike">
                        <a:solidFill>
                          <a:schemeClr val="tx1"/>
                        </a:solidFill>
                        <a:effectLst/>
                        <a:latin typeface="Calibri" panose="020F0502020204030204" pitchFamily="34" charset="0"/>
                      </a:endParaRPr>
                    </a:p>
                  </a:txBody>
                  <a:tcPr marL="9527" marR="91469"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1800" b="0" i="0" u="none" strike="noStrike" dirty="0">
                        <a:solidFill>
                          <a:schemeClr val="tx1"/>
                        </a:solidFill>
                        <a:effectLst/>
                        <a:latin typeface="Calibri" panose="020F0502020204030204" pitchFamily="34" charset="0"/>
                      </a:endParaRPr>
                    </a:p>
                  </a:txBody>
                  <a:tcPr marL="9527" marR="91469"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390071">
                <a:tc>
                  <a:txBody>
                    <a:bodyPr/>
                    <a:lstStyle/>
                    <a:p>
                      <a:pPr algn="r" fontAlgn="b"/>
                      <a:r>
                        <a:rPr lang="en-US" sz="1800" u="none" strike="noStrike">
                          <a:solidFill>
                            <a:schemeClr val="tx1"/>
                          </a:solidFill>
                          <a:effectLst/>
                        </a:rPr>
                        <a:t>0.325</a:t>
                      </a:r>
                      <a:endParaRPr lang="en-US" sz="1800" b="0" i="0" u="none" strike="noStrike">
                        <a:solidFill>
                          <a:schemeClr val="tx1"/>
                        </a:solidFill>
                        <a:effectLst/>
                        <a:latin typeface="Calibri" panose="020F0502020204030204" pitchFamily="34" charset="0"/>
                      </a:endParaRPr>
                    </a:p>
                  </a:txBody>
                  <a:tcPr marL="9527" marR="91469"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solidFill>
                            <a:schemeClr val="tx1"/>
                          </a:solidFill>
                          <a:effectLst/>
                        </a:rPr>
                        <a:t>0.65</a:t>
                      </a:r>
                      <a:endParaRPr lang="en-US" sz="1800" b="0" i="0" u="none" strike="noStrike">
                        <a:solidFill>
                          <a:schemeClr val="tx1"/>
                        </a:solidFill>
                        <a:effectLst/>
                        <a:latin typeface="Calibri" panose="020F0502020204030204" pitchFamily="34" charset="0"/>
                      </a:endParaRPr>
                    </a:p>
                  </a:txBody>
                  <a:tcPr marL="9527" marR="91469"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a:solidFill>
                            <a:schemeClr val="tx1"/>
                          </a:solidFill>
                          <a:effectLst/>
                        </a:rPr>
                        <a:t>Y</a:t>
                      </a:r>
                      <a:endParaRPr lang="en-US" sz="1800" b="0" i="0" u="none" strike="noStrike">
                        <a:solidFill>
                          <a:schemeClr val="tx1"/>
                        </a:solidFill>
                        <a:effectLst/>
                        <a:latin typeface="Calibri" panose="020F0502020204030204" pitchFamily="34" charset="0"/>
                      </a:endParaRPr>
                    </a:p>
                  </a:txBody>
                  <a:tcPr marL="9527" marR="91469"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1800" b="0" i="0" u="none" strike="noStrike" dirty="0">
                        <a:solidFill>
                          <a:schemeClr val="tx1"/>
                        </a:solidFill>
                        <a:effectLst/>
                        <a:latin typeface="Calibri" panose="020F0502020204030204" pitchFamily="34" charset="0"/>
                      </a:endParaRPr>
                    </a:p>
                  </a:txBody>
                  <a:tcPr marL="9527" marR="91469"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390071">
                <a:tc>
                  <a:txBody>
                    <a:bodyPr/>
                    <a:lstStyle/>
                    <a:p>
                      <a:pPr algn="r" fontAlgn="b"/>
                      <a:endParaRPr lang="en-US" sz="1800" b="0" i="0" u="none" strike="noStrike">
                        <a:solidFill>
                          <a:schemeClr val="tx1"/>
                        </a:solidFill>
                        <a:effectLst/>
                        <a:latin typeface="Calibri" panose="020F0502020204030204" pitchFamily="34" charset="0"/>
                      </a:endParaRPr>
                    </a:p>
                  </a:txBody>
                  <a:tcPr marL="9527" marR="91469"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1800" b="0" i="0" u="none" strike="noStrike">
                        <a:solidFill>
                          <a:schemeClr val="tx1"/>
                        </a:solidFill>
                        <a:effectLst/>
                        <a:latin typeface="Calibri" panose="020F0502020204030204" pitchFamily="34" charset="0"/>
                      </a:endParaRPr>
                    </a:p>
                  </a:txBody>
                  <a:tcPr marL="9527" marR="91469"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800" b="0" i="0" u="none" strike="noStrike">
                        <a:solidFill>
                          <a:schemeClr val="tx1"/>
                        </a:solidFill>
                        <a:effectLst/>
                        <a:latin typeface="Calibri" panose="020F0502020204030204" pitchFamily="34" charset="0"/>
                      </a:endParaRPr>
                    </a:p>
                  </a:txBody>
                  <a:tcPr marL="9527" marR="91469"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1800" b="0" i="0" u="none" strike="noStrike" dirty="0">
                        <a:solidFill>
                          <a:schemeClr val="tx1"/>
                        </a:solidFill>
                        <a:effectLst/>
                        <a:latin typeface="Calibri" panose="020F0502020204030204" pitchFamily="34" charset="0"/>
                      </a:endParaRPr>
                    </a:p>
                  </a:txBody>
                  <a:tcPr marL="9527" marR="91469"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r h="390071">
                <a:tc>
                  <a:txBody>
                    <a:bodyPr/>
                    <a:lstStyle/>
                    <a:p>
                      <a:pPr algn="r" fontAlgn="b"/>
                      <a:r>
                        <a:rPr lang="en-US" sz="1800" u="none" strike="noStrike">
                          <a:solidFill>
                            <a:schemeClr val="tx1"/>
                          </a:solidFill>
                          <a:effectLst/>
                        </a:rPr>
                        <a:t>0.7</a:t>
                      </a:r>
                      <a:endParaRPr lang="en-US" sz="1800" b="0" i="0" u="none" strike="noStrike">
                        <a:solidFill>
                          <a:schemeClr val="tx1"/>
                        </a:solidFill>
                        <a:effectLst/>
                        <a:latin typeface="Calibri" panose="020F0502020204030204" pitchFamily="34" charset="0"/>
                      </a:endParaRPr>
                    </a:p>
                  </a:txBody>
                  <a:tcPr marL="9527" marR="91469"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solidFill>
                            <a:schemeClr val="tx1"/>
                          </a:solidFill>
                          <a:effectLst/>
                        </a:rPr>
                        <a:t>0.61</a:t>
                      </a:r>
                      <a:endParaRPr lang="en-US" sz="1800" b="0" i="0" u="none" strike="noStrike">
                        <a:solidFill>
                          <a:schemeClr val="tx1"/>
                        </a:solidFill>
                        <a:effectLst/>
                        <a:latin typeface="Calibri" panose="020F0502020204030204" pitchFamily="34" charset="0"/>
                      </a:endParaRPr>
                    </a:p>
                  </a:txBody>
                  <a:tcPr marL="9527" marR="91469"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a:solidFill>
                            <a:schemeClr val="tx1"/>
                          </a:solidFill>
                          <a:effectLst/>
                        </a:rPr>
                        <a:t>??</a:t>
                      </a:r>
                      <a:endParaRPr lang="en-US" sz="1800" b="0" i="0" u="none" strike="noStrike">
                        <a:solidFill>
                          <a:schemeClr val="tx1"/>
                        </a:solidFill>
                        <a:effectLst/>
                        <a:latin typeface="Calibri" panose="020F0502020204030204" pitchFamily="34" charset="0"/>
                      </a:endParaRPr>
                    </a:p>
                  </a:txBody>
                  <a:tcPr marL="9527" marR="91469"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1800" b="0" i="0" u="none" strike="noStrike" dirty="0">
                        <a:solidFill>
                          <a:schemeClr val="tx1"/>
                        </a:solidFill>
                        <a:effectLst/>
                        <a:latin typeface="Calibri" panose="020F0502020204030204" pitchFamily="34" charset="0"/>
                      </a:endParaRPr>
                    </a:p>
                  </a:txBody>
                  <a:tcPr marL="9527" marR="91469"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3"/>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D7A802D8-5E5B-1C06-A7F6-5D4F02A19A3C}"/>
              </a:ext>
            </a:extLst>
          </p:cNvPr>
          <p:cNvSpPr>
            <a:spLocks noGrp="1"/>
          </p:cNvSpPr>
          <p:nvPr>
            <p:ph type="title"/>
          </p:nvPr>
        </p:nvSpPr>
        <p:spPr/>
        <p:txBody>
          <a:bodyPr/>
          <a:lstStyle/>
          <a:p>
            <a:r>
              <a:rPr lang="en-US" altLang="en-US"/>
              <a:t>Exercise-2</a:t>
            </a:r>
          </a:p>
        </p:txBody>
      </p:sp>
      <p:graphicFrame>
        <p:nvGraphicFramePr>
          <p:cNvPr id="4" name="Content Placeholder 3">
            <a:extLst>
              <a:ext uri="{FF2B5EF4-FFF2-40B4-BE49-F238E27FC236}">
                <a16:creationId xmlns:a16="http://schemas.microsoft.com/office/drawing/2014/main" id="{B235A22D-4BD1-B3D0-679C-F2E798F0E76D}"/>
              </a:ext>
            </a:extLst>
          </p:cNvPr>
          <p:cNvGraphicFramePr>
            <a:graphicFrameLocks noGrp="1"/>
          </p:cNvGraphicFramePr>
          <p:nvPr>
            <p:ph idx="1"/>
          </p:nvPr>
        </p:nvGraphicFramePr>
        <p:xfrm>
          <a:off x="6780213" y="776288"/>
          <a:ext cx="4702176" cy="5460994"/>
        </p:xfrm>
        <a:graphic>
          <a:graphicData uri="http://schemas.openxmlformats.org/drawingml/2006/table">
            <a:tbl>
              <a:tblPr>
                <a:tableStyleId>{5C22544A-7EE6-4342-B048-85BDC9FD1C3A}</a:tableStyleId>
              </a:tblPr>
              <a:tblGrid>
                <a:gridCol w="1175544">
                  <a:extLst>
                    <a:ext uri="{9D8B030D-6E8A-4147-A177-3AD203B41FA5}">
                      <a16:colId xmlns:a16="http://schemas.microsoft.com/office/drawing/2014/main" val="20000"/>
                    </a:ext>
                  </a:extLst>
                </a:gridCol>
                <a:gridCol w="1175544">
                  <a:extLst>
                    <a:ext uri="{9D8B030D-6E8A-4147-A177-3AD203B41FA5}">
                      <a16:colId xmlns:a16="http://schemas.microsoft.com/office/drawing/2014/main" val="20001"/>
                    </a:ext>
                  </a:extLst>
                </a:gridCol>
                <a:gridCol w="1175544">
                  <a:extLst>
                    <a:ext uri="{9D8B030D-6E8A-4147-A177-3AD203B41FA5}">
                      <a16:colId xmlns:a16="http://schemas.microsoft.com/office/drawing/2014/main" val="20002"/>
                    </a:ext>
                  </a:extLst>
                </a:gridCol>
                <a:gridCol w="1175544">
                  <a:extLst>
                    <a:ext uri="{9D8B030D-6E8A-4147-A177-3AD203B41FA5}">
                      <a16:colId xmlns:a16="http://schemas.microsoft.com/office/drawing/2014/main" val="20003"/>
                    </a:ext>
                  </a:extLst>
                </a:gridCol>
              </a:tblGrid>
              <a:tr h="390071">
                <a:tc>
                  <a:txBody>
                    <a:bodyPr/>
                    <a:lstStyle/>
                    <a:p>
                      <a:pPr algn="ctr" fontAlgn="b"/>
                      <a:r>
                        <a:rPr lang="en-US" sz="1800" u="none" strike="noStrike" dirty="0">
                          <a:solidFill>
                            <a:schemeClr val="tx1"/>
                          </a:solidFill>
                          <a:effectLst/>
                        </a:rPr>
                        <a:t>Age</a:t>
                      </a:r>
                      <a:endParaRPr lang="en-US" sz="1800" b="1" i="0" u="none" strike="noStrike" dirty="0">
                        <a:solidFill>
                          <a:schemeClr val="tx1"/>
                        </a:solidFill>
                        <a:effectLst/>
                        <a:latin typeface="Calibri" panose="020F0502020204030204" pitchFamily="34" charset="0"/>
                      </a:endParaRPr>
                    </a:p>
                  </a:txBody>
                  <a:tcPr marL="9528" marR="9147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en-US" sz="1800" u="none" strike="noStrike" dirty="0">
                          <a:solidFill>
                            <a:schemeClr val="tx1"/>
                          </a:solidFill>
                          <a:effectLst/>
                        </a:rPr>
                        <a:t>Loan</a:t>
                      </a:r>
                      <a:endParaRPr lang="en-US" sz="1800" b="1" i="0" u="none" strike="noStrike" dirty="0">
                        <a:solidFill>
                          <a:schemeClr val="tx1"/>
                        </a:solidFill>
                        <a:effectLst/>
                        <a:latin typeface="Calibri" panose="020F0502020204030204" pitchFamily="34" charset="0"/>
                      </a:endParaRPr>
                    </a:p>
                  </a:txBody>
                  <a:tcPr marL="9528" marR="9147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en-US" sz="1800" u="none" strike="noStrike" dirty="0">
                          <a:solidFill>
                            <a:schemeClr val="tx1"/>
                          </a:solidFill>
                          <a:effectLst/>
                        </a:rPr>
                        <a:t>Default</a:t>
                      </a:r>
                      <a:endParaRPr lang="en-US" sz="1800" b="1" i="0" u="none" strike="noStrike" dirty="0">
                        <a:solidFill>
                          <a:schemeClr val="tx1"/>
                        </a:solidFill>
                        <a:effectLst/>
                        <a:latin typeface="Calibri" panose="020F0502020204030204" pitchFamily="34" charset="0"/>
                      </a:endParaRPr>
                    </a:p>
                  </a:txBody>
                  <a:tcPr marL="9528" marR="9147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en-US" sz="1800" u="none" strike="noStrike" dirty="0">
                          <a:solidFill>
                            <a:schemeClr val="tx1"/>
                          </a:solidFill>
                          <a:effectLst/>
                        </a:rPr>
                        <a:t>Distance</a:t>
                      </a:r>
                      <a:endParaRPr lang="en-US" sz="1800" b="1" i="0" u="none" strike="noStrike" dirty="0">
                        <a:solidFill>
                          <a:schemeClr val="tx1"/>
                        </a:solidFill>
                        <a:effectLst/>
                        <a:latin typeface="Calibri" panose="020F0502020204030204" pitchFamily="34" charset="0"/>
                      </a:endParaRPr>
                    </a:p>
                  </a:txBody>
                  <a:tcPr marL="9528" marR="9147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0"/>
                  </a:ext>
                </a:extLst>
              </a:tr>
              <a:tr h="390071">
                <a:tc>
                  <a:txBody>
                    <a:bodyPr/>
                    <a:lstStyle/>
                    <a:p>
                      <a:pPr algn="r" fontAlgn="b"/>
                      <a:r>
                        <a:rPr lang="en-US" sz="1800" u="none" strike="noStrike" dirty="0">
                          <a:solidFill>
                            <a:schemeClr val="tx1"/>
                          </a:solidFill>
                          <a:effectLst/>
                        </a:rPr>
                        <a:t>0.125</a:t>
                      </a:r>
                      <a:endParaRPr lang="en-US" sz="1800" b="0" i="0" u="none" strike="noStrike" dirty="0">
                        <a:solidFill>
                          <a:schemeClr val="tx1"/>
                        </a:solidFill>
                        <a:effectLst/>
                        <a:latin typeface="Calibri" panose="020F0502020204030204" pitchFamily="34" charset="0"/>
                      </a:endParaRPr>
                    </a:p>
                  </a:txBody>
                  <a:tcPr marL="9528" marR="9147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solidFill>
                            <a:schemeClr val="tx1"/>
                          </a:solidFill>
                          <a:effectLst/>
                        </a:rPr>
                        <a:t>0.11</a:t>
                      </a:r>
                      <a:endParaRPr lang="en-US" sz="1800" b="0" i="0" u="none" strike="noStrike" dirty="0">
                        <a:solidFill>
                          <a:schemeClr val="tx1"/>
                        </a:solidFill>
                        <a:effectLst/>
                        <a:latin typeface="Calibri" panose="020F0502020204030204" pitchFamily="34" charset="0"/>
                      </a:endParaRPr>
                    </a:p>
                  </a:txBody>
                  <a:tcPr marL="9528" marR="9147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solidFill>
                            <a:schemeClr val="tx1"/>
                          </a:solidFill>
                          <a:effectLst/>
                        </a:rPr>
                        <a:t>N</a:t>
                      </a:r>
                      <a:endParaRPr lang="en-US" sz="1800" b="0" i="0" u="none" strike="noStrike" dirty="0">
                        <a:solidFill>
                          <a:schemeClr val="tx1"/>
                        </a:solidFill>
                        <a:effectLst/>
                        <a:latin typeface="Calibri" panose="020F0502020204030204" pitchFamily="34" charset="0"/>
                      </a:endParaRPr>
                    </a:p>
                  </a:txBody>
                  <a:tcPr marL="9528" marR="9147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solidFill>
                            <a:schemeClr val="tx1"/>
                          </a:solidFill>
                          <a:effectLst/>
                        </a:rPr>
                        <a:t>0.762</a:t>
                      </a:r>
                      <a:endParaRPr lang="en-US" sz="1800" b="0" i="0" u="none" strike="noStrike" dirty="0">
                        <a:solidFill>
                          <a:schemeClr val="tx1"/>
                        </a:solidFill>
                        <a:effectLst/>
                        <a:latin typeface="Calibri" panose="020F0502020204030204" pitchFamily="34" charset="0"/>
                      </a:endParaRPr>
                    </a:p>
                  </a:txBody>
                  <a:tcPr marL="9528" marR="9147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90071">
                <a:tc>
                  <a:txBody>
                    <a:bodyPr/>
                    <a:lstStyle/>
                    <a:p>
                      <a:pPr algn="r" fontAlgn="b"/>
                      <a:r>
                        <a:rPr lang="en-US" sz="1800" u="none" strike="noStrike" dirty="0">
                          <a:solidFill>
                            <a:schemeClr val="tx1"/>
                          </a:solidFill>
                          <a:effectLst/>
                        </a:rPr>
                        <a:t>0.375</a:t>
                      </a:r>
                      <a:endParaRPr lang="en-US" sz="1800" b="0" i="0" u="none" strike="noStrike" dirty="0">
                        <a:solidFill>
                          <a:schemeClr val="tx1"/>
                        </a:solidFill>
                        <a:effectLst/>
                        <a:latin typeface="Calibri" panose="020F0502020204030204" pitchFamily="34" charset="0"/>
                      </a:endParaRPr>
                    </a:p>
                  </a:txBody>
                  <a:tcPr marL="9528" marR="9147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solidFill>
                            <a:schemeClr val="tx1"/>
                          </a:solidFill>
                          <a:effectLst/>
                        </a:rPr>
                        <a:t>0.21</a:t>
                      </a:r>
                      <a:endParaRPr lang="en-US" sz="1800" b="0" i="0" u="none" strike="noStrike">
                        <a:solidFill>
                          <a:schemeClr val="tx1"/>
                        </a:solidFill>
                        <a:effectLst/>
                        <a:latin typeface="Calibri" panose="020F0502020204030204" pitchFamily="34" charset="0"/>
                      </a:endParaRPr>
                    </a:p>
                  </a:txBody>
                  <a:tcPr marL="9528" marR="9147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solidFill>
                            <a:schemeClr val="tx1"/>
                          </a:solidFill>
                          <a:effectLst/>
                        </a:rPr>
                        <a:t>N</a:t>
                      </a:r>
                      <a:endParaRPr lang="en-US" sz="1800" b="0" i="0" u="none" strike="noStrike" dirty="0">
                        <a:solidFill>
                          <a:schemeClr val="tx1"/>
                        </a:solidFill>
                        <a:effectLst/>
                        <a:latin typeface="Calibri" panose="020F0502020204030204" pitchFamily="34" charset="0"/>
                      </a:endParaRPr>
                    </a:p>
                  </a:txBody>
                  <a:tcPr marL="9528" marR="9147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solidFill>
                            <a:schemeClr val="tx1"/>
                          </a:solidFill>
                          <a:effectLst/>
                        </a:rPr>
                        <a:t>0.5154</a:t>
                      </a:r>
                      <a:endParaRPr lang="en-US" sz="1800" b="0" i="0" u="none" strike="noStrike" dirty="0">
                        <a:solidFill>
                          <a:schemeClr val="tx1"/>
                        </a:solidFill>
                        <a:effectLst/>
                        <a:latin typeface="Calibri" panose="020F0502020204030204" pitchFamily="34" charset="0"/>
                      </a:endParaRPr>
                    </a:p>
                  </a:txBody>
                  <a:tcPr marL="9528" marR="9147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90071">
                <a:tc>
                  <a:txBody>
                    <a:bodyPr/>
                    <a:lstStyle/>
                    <a:p>
                      <a:pPr algn="r" fontAlgn="b"/>
                      <a:r>
                        <a:rPr lang="en-US" sz="1800" u="none" strike="noStrike" dirty="0">
                          <a:solidFill>
                            <a:schemeClr val="tx1"/>
                          </a:solidFill>
                          <a:effectLst/>
                        </a:rPr>
                        <a:t>0.625</a:t>
                      </a:r>
                      <a:endParaRPr lang="en-US" sz="1800" b="0" i="0" u="none" strike="noStrike" dirty="0">
                        <a:solidFill>
                          <a:schemeClr val="tx1"/>
                        </a:solidFill>
                        <a:effectLst/>
                        <a:latin typeface="Calibri" panose="020F0502020204030204" pitchFamily="34" charset="0"/>
                      </a:endParaRPr>
                    </a:p>
                  </a:txBody>
                  <a:tcPr marL="9528" marR="9147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solidFill>
                            <a:schemeClr val="tx1"/>
                          </a:solidFill>
                          <a:effectLst/>
                        </a:rPr>
                        <a:t>0.31</a:t>
                      </a:r>
                      <a:endParaRPr lang="en-US" sz="1800" b="0" i="0" u="none" strike="noStrike" dirty="0">
                        <a:solidFill>
                          <a:schemeClr val="tx1"/>
                        </a:solidFill>
                        <a:effectLst/>
                        <a:latin typeface="Calibri" panose="020F0502020204030204" pitchFamily="34" charset="0"/>
                      </a:endParaRPr>
                    </a:p>
                  </a:txBody>
                  <a:tcPr marL="9528" marR="9147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a:solidFill>
                            <a:schemeClr val="tx1"/>
                          </a:solidFill>
                          <a:effectLst/>
                        </a:rPr>
                        <a:t>N</a:t>
                      </a:r>
                      <a:endParaRPr lang="en-US" sz="1800" b="0" i="0" u="none" strike="noStrike">
                        <a:solidFill>
                          <a:schemeClr val="tx1"/>
                        </a:solidFill>
                        <a:effectLst/>
                        <a:latin typeface="Calibri" panose="020F0502020204030204" pitchFamily="34" charset="0"/>
                      </a:endParaRPr>
                    </a:p>
                  </a:txBody>
                  <a:tcPr marL="9528" marR="9147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solidFill>
                            <a:schemeClr val="tx1"/>
                          </a:solidFill>
                          <a:effectLst/>
                        </a:rPr>
                        <a:t>0.3092</a:t>
                      </a:r>
                      <a:endParaRPr lang="en-US" sz="1800" b="0" i="0" u="none" strike="noStrike" dirty="0">
                        <a:solidFill>
                          <a:schemeClr val="tx1"/>
                        </a:solidFill>
                        <a:effectLst/>
                        <a:latin typeface="Calibri" panose="020F0502020204030204" pitchFamily="34" charset="0"/>
                      </a:endParaRPr>
                    </a:p>
                  </a:txBody>
                  <a:tcPr marL="9528" marR="9147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90071">
                <a:tc>
                  <a:txBody>
                    <a:bodyPr/>
                    <a:lstStyle/>
                    <a:p>
                      <a:pPr algn="r" fontAlgn="b"/>
                      <a:r>
                        <a:rPr lang="en-US" sz="1800" u="none" strike="noStrike">
                          <a:solidFill>
                            <a:schemeClr val="tx1"/>
                          </a:solidFill>
                          <a:effectLst/>
                        </a:rPr>
                        <a:t>0</a:t>
                      </a:r>
                      <a:endParaRPr lang="en-US" sz="1800" b="0" i="0" u="none" strike="noStrike">
                        <a:solidFill>
                          <a:schemeClr val="tx1"/>
                        </a:solidFill>
                        <a:effectLst/>
                        <a:latin typeface="Calibri" panose="020F0502020204030204" pitchFamily="34" charset="0"/>
                      </a:endParaRPr>
                    </a:p>
                  </a:txBody>
                  <a:tcPr marL="9528" marR="9147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solidFill>
                            <a:schemeClr val="tx1"/>
                          </a:solidFill>
                          <a:effectLst/>
                        </a:rPr>
                        <a:t>0.01</a:t>
                      </a:r>
                      <a:endParaRPr lang="en-US" sz="1800" b="0" i="0" u="none" strike="noStrike" dirty="0">
                        <a:solidFill>
                          <a:schemeClr val="tx1"/>
                        </a:solidFill>
                        <a:effectLst/>
                        <a:latin typeface="Calibri" panose="020F0502020204030204" pitchFamily="34" charset="0"/>
                      </a:endParaRPr>
                    </a:p>
                  </a:txBody>
                  <a:tcPr marL="9528" marR="9147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a:solidFill>
                            <a:schemeClr val="tx1"/>
                          </a:solidFill>
                          <a:effectLst/>
                        </a:rPr>
                        <a:t>N</a:t>
                      </a:r>
                      <a:endParaRPr lang="en-US" sz="1800" b="0" i="0" u="none" strike="noStrike">
                        <a:solidFill>
                          <a:schemeClr val="tx1"/>
                        </a:solidFill>
                        <a:effectLst/>
                        <a:latin typeface="Calibri" panose="020F0502020204030204" pitchFamily="34" charset="0"/>
                      </a:endParaRPr>
                    </a:p>
                  </a:txBody>
                  <a:tcPr marL="9528" marR="9147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solidFill>
                            <a:schemeClr val="tx1"/>
                          </a:solidFill>
                          <a:effectLst/>
                        </a:rPr>
                        <a:t>0.922</a:t>
                      </a:r>
                      <a:endParaRPr lang="en-US" sz="1800" b="0" i="0" u="none" strike="noStrike" dirty="0">
                        <a:solidFill>
                          <a:schemeClr val="tx1"/>
                        </a:solidFill>
                        <a:effectLst/>
                        <a:latin typeface="Calibri" panose="020F0502020204030204" pitchFamily="34" charset="0"/>
                      </a:endParaRPr>
                    </a:p>
                  </a:txBody>
                  <a:tcPr marL="9528" marR="9147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90071">
                <a:tc>
                  <a:txBody>
                    <a:bodyPr/>
                    <a:lstStyle/>
                    <a:p>
                      <a:pPr algn="r" fontAlgn="b"/>
                      <a:r>
                        <a:rPr lang="en-US" sz="1800" u="none" strike="noStrike">
                          <a:solidFill>
                            <a:schemeClr val="tx1"/>
                          </a:solidFill>
                          <a:effectLst/>
                        </a:rPr>
                        <a:t>0.375</a:t>
                      </a:r>
                      <a:endParaRPr lang="en-US" sz="1800" b="0" i="0" u="none" strike="noStrike">
                        <a:solidFill>
                          <a:schemeClr val="tx1"/>
                        </a:solidFill>
                        <a:effectLst/>
                        <a:latin typeface="Calibri" panose="020F0502020204030204" pitchFamily="34" charset="0"/>
                      </a:endParaRPr>
                    </a:p>
                  </a:txBody>
                  <a:tcPr marL="9528" marR="9147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solidFill>
                            <a:schemeClr val="tx1"/>
                          </a:solidFill>
                          <a:effectLst/>
                        </a:rPr>
                        <a:t>0.5</a:t>
                      </a:r>
                      <a:endParaRPr lang="en-US" sz="1800" b="0" i="0" u="none" strike="noStrike" dirty="0">
                        <a:solidFill>
                          <a:schemeClr val="tx1"/>
                        </a:solidFill>
                        <a:effectLst/>
                        <a:latin typeface="Calibri" panose="020F0502020204030204" pitchFamily="34" charset="0"/>
                      </a:endParaRPr>
                    </a:p>
                  </a:txBody>
                  <a:tcPr marL="9528" marR="9147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solidFill>
                            <a:schemeClr val="tx1"/>
                          </a:solidFill>
                          <a:effectLst/>
                        </a:rPr>
                        <a:t>N</a:t>
                      </a:r>
                      <a:endParaRPr lang="en-US" sz="1800" b="0" i="0" u="none" strike="noStrike" dirty="0">
                        <a:solidFill>
                          <a:schemeClr val="tx1"/>
                        </a:solidFill>
                        <a:effectLst/>
                        <a:latin typeface="Calibri" panose="020F0502020204030204" pitchFamily="34" charset="0"/>
                      </a:endParaRPr>
                    </a:p>
                  </a:txBody>
                  <a:tcPr marL="9528" marR="9147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solidFill>
                            <a:schemeClr val="tx1"/>
                          </a:solidFill>
                          <a:effectLst/>
                        </a:rPr>
                        <a:t>0.3431</a:t>
                      </a:r>
                      <a:endParaRPr lang="en-US" sz="1800" b="0" i="0" u="none" strike="noStrike" dirty="0">
                        <a:solidFill>
                          <a:schemeClr val="tx1"/>
                        </a:solidFill>
                        <a:effectLst/>
                        <a:latin typeface="Calibri" panose="020F0502020204030204" pitchFamily="34" charset="0"/>
                      </a:endParaRPr>
                    </a:p>
                  </a:txBody>
                  <a:tcPr marL="9528" marR="9147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90071">
                <a:tc>
                  <a:txBody>
                    <a:bodyPr/>
                    <a:lstStyle/>
                    <a:p>
                      <a:pPr algn="r" fontAlgn="b"/>
                      <a:r>
                        <a:rPr lang="en-US" sz="1800" u="none" strike="noStrike">
                          <a:solidFill>
                            <a:schemeClr val="tx1"/>
                          </a:solidFill>
                          <a:effectLst/>
                        </a:rPr>
                        <a:t>0.8</a:t>
                      </a:r>
                      <a:endParaRPr lang="en-US" sz="1800" b="0" i="0" u="none" strike="noStrike">
                        <a:solidFill>
                          <a:schemeClr val="tx1"/>
                        </a:solidFill>
                        <a:effectLst/>
                        <a:latin typeface="Calibri" panose="020F0502020204030204" pitchFamily="34" charset="0"/>
                      </a:endParaRPr>
                    </a:p>
                  </a:txBody>
                  <a:tcPr marL="9528" marR="9147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solidFill>
                            <a:schemeClr val="tx1"/>
                          </a:solidFill>
                          <a:effectLst/>
                        </a:rPr>
                        <a:t>0</a:t>
                      </a:r>
                      <a:endParaRPr lang="en-US" sz="1800" b="0" i="0" u="none" strike="noStrike">
                        <a:solidFill>
                          <a:schemeClr val="tx1"/>
                        </a:solidFill>
                        <a:effectLst/>
                        <a:latin typeface="Calibri" panose="020F0502020204030204" pitchFamily="34" charset="0"/>
                      </a:endParaRPr>
                    </a:p>
                  </a:txBody>
                  <a:tcPr marL="9528" marR="9147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solidFill>
                            <a:schemeClr val="tx1"/>
                          </a:solidFill>
                          <a:effectLst/>
                        </a:rPr>
                        <a:t>N</a:t>
                      </a:r>
                      <a:endParaRPr lang="en-US" sz="1800" b="0" i="0" u="none" strike="noStrike" dirty="0">
                        <a:solidFill>
                          <a:schemeClr val="tx1"/>
                        </a:solidFill>
                        <a:effectLst/>
                        <a:latin typeface="Calibri" panose="020F0502020204030204" pitchFamily="34" charset="0"/>
                      </a:endParaRPr>
                    </a:p>
                  </a:txBody>
                  <a:tcPr marL="9528" marR="9147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solidFill>
                            <a:schemeClr val="tx1"/>
                          </a:solidFill>
                          <a:effectLst/>
                        </a:rPr>
                        <a:t>0.6181</a:t>
                      </a:r>
                      <a:endParaRPr lang="en-US" sz="1800" b="0" i="0" u="none" strike="noStrike" dirty="0">
                        <a:solidFill>
                          <a:schemeClr val="tx1"/>
                        </a:solidFill>
                        <a:effectLst/>
                        <a:latin typeface="Calibri" panose="020F0502020204030204" pitchFamily="34" charset="0"/>
                      </a:endParaRPr>
                    </a:p>
                  </a:txBody>
                  <a:tcPr marL="9528" marR="9147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90071">
                <a:tc>
                  <a:txBody>
                    <a:bodyPr/>
                    <a:lstStyle/>
                    <a:p>
                      <a:pPr algn="r" fontAlgn="b"/>
                      <a:r>
                        <a:rPr lang="en-US" sz="1800" u="none" strike="noStrike">
                          <a:solidFill>
                            <a:schemeClr val="tx1"/>
                          </a:solidFill>
                          <a:effectLst/>
                        </a:rPr>
                        <a:t>0.075</a:t>
                      </a:r>
                      <a:endParaRPr lang="en-US" sz="1800" b="0" i="0" u="none" strike="noStrike">
                        <a:solidFill>
                          <a:schemeClr val="tx1"/>
                        </a:solidFill>
                        <a:effectLst/>
                        <a:latin typeface="Calibri" panose="020F0502020204030204" pitchFamily="34" charset="0"/>
                      </a:endParaRPr>
                    </a:p>
                  </a:txBody>
                  <a:tcPr marL="9528" marR="9147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solidFill>
                            <a:schemeClr val="tx1"/>
                          </a:solidFill>
                          <a:effectLst/>
                        </a:rPr>
                        <a:t>0.38</a:t>
                      </a:r>
                      <a:endParaRPr lang="en-US" sz="1800" b="0" i="0" u="none" strike="noStrike" dirty="0">
                        <a:solidFill>
                          <a:schemeClr val="tx1"/>
                        </a:solidFill>
                        <a:effectLst/>
                        <a:latin typeface="Calibri" panose="020F0502020204030204" pitchFamily="34" charset="0"/>
                      </a:endParaRPr>
                    </a:p>
                  </a:txBody>
                  <a:tcPr marL="9528" marR="9147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solidFill>
                            <a:schemeClr val="tx1"/>
                          </a:solidFill>
                          <a:effectLst/>
                        </a:rPr>
                        <a:t>Y</a:t>
                      </a:r>
                      <a:endParaRPr lang="en-US" sz="1800" b="0" i="0" u="none" strike="noStrike" dirty="0">
                        <a:solidFill>
                          <a:schemeClr val="tx1"/>
                        </a:solidFill>
                        <a:effectLst/>
                        <a:latin typeface="Calibri" panose="020F0502020204030204" pitchFamily="34" charset="0"/>
                      </a:endParaRPr>
                    </a:p>
                  </a:txBody>
                  <a:tcPr marL="9528" marR="9147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solidFill>
                            <a:schemeClr val="tx1"/>
                          </a:solidFill>
                          <a:effectLst/>
                        </a:rPr>
                        <a:t>0.666</a:t>
                      </a:r>
                      <a:endParaRPr lang="en-US" sz="1800" b="0" i="0" u="none" strike="noStrike" dirty="0">
                        <a:solidFill>
                          <a:schemeClr val="tx1"/>
                        </a:solidFill>
                        <a:effectLst/>
                        <a:latin typeface="Calibri" panose="020F0502020204030204" pitchFamily="34" charset="0"/>
                      </a:endParaRPr>
                    </a:p>
                  </a:txBody>
                  <a:tcPr marL="9528" marR="9147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90071">
                <a:tc>
                  <a:txBody>
                    <a:bodyPr/>
                    <a:lstStyle/>
                    <a:p>
                      <a:pPr algn="r" fontAlgn="b"/>
                      <a:r>
                        <a:rPr lang="en-US" sz="1800" u="none" strike="noStrike">
                          <a:solidFill>
                            <a:schemeClr val="tx1"/>
                          </a:solidFill>
                          <a:effectLst/>
                        </a:rPr>
                        <a:t>0.5</a:t>
                      </a:r>
                      <a:endParaRPr lang="en-US" sz="1800" b="0" i="0" u="none" strike="noStrike">
                        <a:solidFill>
                          <a:schemeClr val="tx1"/>
                        </a:solidFill>
                        <a:effectLst/>
                        <a:latin typeface="Calibri" panose="020F0502020204030204" pitchFamily="34" charset="0"/>
                      </a:endParaRPr>
                    </a:p>
                  </a:txBody>
                  <a:tcPr marL="9528" marR="9147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solidFill>
                            <a:schemeClr val="tx1"/>
                          </a:solidFill>
                          <a:effectLst/>
                        </a:rPr>
                        <a:t>0.22</a:t>
                      </a:r>
                      <a:endParaRPr lang="en-US" sz="1800" b="0" i="0" u="none" strike="noStrike" dirty="0">
                        <a:solidFill>
                          <a:schemeClr val="tx1"/>
                        </a:solidFill>
                        <a:effectLst/>
                        <a:latin typeface="Calibri" panose="020F0502020204030204" pitchFamily="34" charset="0"/>
                      </a:endParaRPr>
                    </a:p>
                  </a:txBody>
                  <a:tcPr marL="9528" marR="9147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solidFill>
                            <a:schemeClr val="tx1"/>
                          </a:solidFill>
                          <a:effectLst/>
                        </a:rPr>
                        <a:t>Y</a:t>
                      </a:r>
                      <a:endParaRPr lang="en-US" sz="1800" b="0" i="0" u="none" strike="noStrike" dirty="0">
                        <a:solidFill>
                          <a:schemeClr val="tx1"/>
                        </a:solidFill>
                        <a:effectLst/>
                        <a:latin typeface="Calibri" panose="020F0502020204030204" pitchFamily="34" charset="0"/>
                      </a:endParaRPr>
                    </a:p>
                  </a:txBody>
                  <a:tcPr marL="9528" marR="9147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solidFill>
                            <a:schemeClr val="tx1"/>
                          </a:solidFill>
                          <a:effectLst/>
                        </a:rPr>
                        <a:t>0.4383</a:t>
                      </a:r>
                      <a:endParaRPr lang="en-US" sz="1800" b="0" i="0" u="none" strike="noStrike" dirty="0">
                        <a:solidFill>
                          <a:schemeClr val="tx1"/>
                        </a:solidFill>
                        <a:effectLst/>
                        <a:latin typeface="Calibri" panose="020F0502020204030204" pitchFamily="34" charset="0"/>
                      </a:endParaRPr>
                    </a:p>
                  </a:txBody>
                  <a:tcPr marL="9528" marR="9147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390071">
                <a:tc>
                  <a:txBody>
                    <a:bodyPr/>
                    <a:lstStyle/>
                    <a:p>
                      <a:pPr algn="r" fontAlgn="b"/>
                      <a:r>
                        <a:rPr lang="en-US" sz="1800" u="none" strike="noStrike">
                          <a:solidFill>
                            <a:schemeClr val="tx1"/>
                          </a:solidFill>
                          <a:effectLst/>
                        </a:rPr>
                        <a:t>1</a:t>
                      </a:r>
                      <a:endParaRPr lang="en-US" sz="1800" b="0" i="0" u="none" strike="noStrike">
                        <a:solidFill>
                          <a:schemeClr val="tx1"/>
                        </a:solidFill>
                        <a:effectLst/>
                        <a:latin typeface="Calibri" panose="020F0502020204030204" pitchFamily="34" charset="0"/>
                      </a:endParaRPr>
                    </a:p>
                  </a:txBody>
                  <a:tcPr marL="9528" marR="9147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solidFill>
                            <a:schemeClr val="tx1"/>
                          </a:solidFill>
                          <a:effectLst/>
                        </a:rPr>
                        <a:t>0.41</a:t>
                      </a:r>
                      <a:endParaRPr lang="en-US" sz="1800" b="0" i="0" u="none" strike="noStrike">
                        <a:solidFill>
                          <a:schemeClr val="tx1"/>
                        </a:solidFill>
                        <a:effectLst/>
                        <a:latin typeface="Calibri" panose="020F0502020204030204" pitchFamily="34" charset="0"/>
                      </a:endParaRPr>
                    </a:p>
                  </a:txBody>
                  <a:tcPr marL="9528" marR="9147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solidFill>
                            <a:schemeClr val="tx1"/>
                          </a:solidFill>
                          <a:effectLst/>
                        </a:rPr>
                        <a:t>Y</a:t>
                      </a:r>
                      <a:endParaRPr lang="en-US" sz="1800" b="0" i="0" u="none" strike="noStrike" dirty="0">
                        <a:solidFill>
                          <a:schemeClr val="tx1"/>
                        </a:solidFill>
                        <a:effectLst/>
                        <a:latin typeface="Calibri" panose="020F0502020204030204" pitchFamily="34" charset="0"/>
                      </a:endParaRPr>
                    </a:p>
                  </a:txBody>
                  <a:tcPr marL="9528" marR="9147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solidFill>
                            <a:schemeClr val="tx1"/>
                          </a:solidFill>
                          <a:effectLst/>
                        </a:rPr>
                        <a:t>0.3606</a:t>
                      </a:r>
                      <a:endParaRPr lang="en-US" sz="1800" b="0" i="0" u="none" strike="noStrike" dirty="0">
                        <a:solidFill>
                          <a:schemeClr val="tx1"/>
                        </a:solidFill>
                        <a:effectLst/>
                        <a:latin typeface="Calibri" panose="020F0502020204030204" pitchFamily="34" charset="0"/>
                      </a:endParaRPr>
                    </a:p>
                  </a:txBody>
                  <a:tcPr marL="9528" marR="9147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390071">
                <a:tc>
                  <a:txBody>
                    <a:bodyPr/>
                    <a:lstStyle/>
                    <a:p>
                      <a:pPr algn="r" fontAlgn="b"/>
                      <a:r>
                        <a:rPr lang="en-US" sz="1800" u="none" strike="noStrike">
                          <a:solidFill>
                            <a:schemeClr val="tx1"/>
                          </a:solidFill>
                          <a:effectLst/>
                        </a:rPr>
                        <a:t>0.7</a:t>
                      </a:r>
                      <a:endParaRPr lang="en-US" sz="1800" b="0" i="0" u="none" strike="noStrike">
                        <a:solidFill>
                          <a:schemeClr val="tx1"/>
                        </a:solidFill>
                        <a:effectLst/>
                        <a:latin typeface="Calibri" panose="020F0502020204030204" pitchFamily="34" charset="0"/>
                      </a:endParaRPr>
                    </a:p>
                  </a:txBody>
                  <a:tcPr marL="9528" marR="9147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solidFill>
                            <a:schemeClr val="tx1"/>
                          </a:solidFill>
                          <a:effectLst/>
                        </a:rPr>
                        <a:t>1</a:t>
                      </a:r>
                      <a:endParaRPr lang="en-US" sz="1800" b="0" i="0" u="none" strike="noStrike">
                        <a:solidFill>
                          <a:schemeClr val="tx1"/>
                        </a:solidFill>
                        <a:effectLst/>
                        <a:latin typeface="Calibri" panose="020F0502020204030204" pitchFamily="34" charset="0"/>
                      </a:endParaRPr>
                    </a:p>
                  </a:txBody>
                  <a:tcPr marL="9528" marR="9147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a:solidFill>
                            <a:schemeClr val="tx1"/>
                          </a:solidFill>
                          <a:effectLst/>
                        </a:rPr>
                        <a:t>Y</a:t>
                      </a:r>
                      <a:endParaRPr lang="en-US" sz="1800" b="0" i="0" u="none" strike="noStrike">
                        <a:solidFill>
                          <a:schemeClr val="tx1"/>
                        </a:solidFill>
                        <a:effectLst/>
                        <a:latin typeface="Calibri" panose="020F0502020204030204" pitchFamily="34" charset="0"/>
                      </a:endParaRPr>
                    </a:p>
                  </a:txBody>
                  <a:tcPr marL="9528" marR="9147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solidFill>
                            <a:schemeClr val="tx1"/>
                          </a:solidFill>
                          <a:effectLst/>
                        </a:rPr>
                        <a:t>0.39</a:t>
                      </a:r>
                      <a:endParaRPr lang="en-US" sz="1800" b="0" i="0" u="none" strike="noStrike" dirty="0">
                        <a:solidFill>
                          <a:schemeClr val="tx1"/>
                        </a:solidFill>
                        <a:effectLst/>
                        <a:latin typeface="Calibri" panose="020F0502020204030204" pitchFamily="34" charset="0"/>
                      </a:endParaRPr>
                    </a:p>
                  </a:txBody>
                  <a:tcPr marL="9528" marR="9147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390071">
                <a:tc>
                  <a:txBody>
                    <a:bodyPr/>
                    <a:lstStyle/>
                    <a:p>
                      <a:pPr algn="r" fontAlgn="b"/>
                      <a:r>
                        <a:rPr lang="en-US" sz="1800" u="none" strike="noStrike">
                          <a:solidFill>
                            <a:schemeClr val="tx1"/>
                          </a:solidFill>
                          <a:effectLst/>
                        </a:rPr>
                        <a:t>0.325</a:t>
                      </a:r>
                      <a:endParaRPr lang="en-US" sz="1800" b="0" i="0" u="none" strike="noStrike">
                        <a:solidFill>
                          <a:schemeClr val="tx1"/>
                        </a:solidFill>
                        <a:effectLst/>
                        <a:latin typeface="Calibri" panose="020F0502020204030204" pitchFamily="34" charset="0"/>
                      </a:endParaRPr>
                    </a:p>
                  </a:txBody>
                  <a:tcPr marL="9528" marR="9147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solidFill>
                            <a:schemeClr val="tx1"/>
                          </a:solidFill>
                          <a:effectLst/>
                        </a:rPr>
                        <a:t>0.65</a:t>
                      </a:r>
                      <a:endParaRPr lang="en-US" sz="1800" b="0" i="0" u="none" strike="noStrike">
                        <a:solidFill>
                          <a:schemeClr val="tx1"/>
                        </a:solidFill>
                        <a:effectLst/>
                        <a:latin typeface="Calibri" panose="020F0502020204030204" pitchFamily="34" charset="0"/>
                      </a:endParaRPr>
                    </a:p>
                  </a:txBody>
                  <a:tcPr marL="9528" marR="9147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a:solidFill>
                            <a:schemeClr val="tx1"/>
                          </a:solidFill>
                          <a:effectLst/>
                        </a:rPr>
                        <a:t>Y</a:t>
                      </a:r>
                      <a:endParaRPr lang="en-US" sz="1800" b="0" i="0" u="none" strike="noStrike">
                        <a:solidFill>
                          <a:schemeClr val="tx1"/>
                        </a:solidFill>
                        <a:effectLst/>
                        <a:latin typeface="Calibri" panose="020F0502020204030204" pitchFamily="34" charset="0"/>
                      </a:endParaRPr>
                    </a:p>
                  </a:txBody>
                  <a:tcPr marL="9528" marR="9147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solidFill>
                            <a:schemeClr val="tx1"/>
                          </a:solidFill>
                          <a:effectLst/>
                        </a:rPr>
                        <a:t>0.3771</a:t>
                      </a:r>
                      <a:endParaRPr lang="en-US" sz="1800" b="0" i="0" u="none" strike="noStrike" dirty="0">
                        <a:solidFill>
                          <a:schemeClr val="tx1"/>
                        </a:solidFill>
                        <a:effectLst/>
                        <a:latin typeface="Calibri" panose="020F0502020204030204" pitchFamily="34" charset="0"/>
                      </a:endParaRPr>
                    </a:p>
                  </a:txBody>
                  <a:tcPr marL="9528" marR="9147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390071">
                <a:tc>
                  <a:txBody>
                    <a:bodyPr/>
                    <a:lstStyle/>
                    <a:p>
                      <a:pPr algn="r" fontAlgn="b"/>
                      <a:endParaRPr lang="en-US" sz="1800" b="0" i="0" u="none" strike="noStrike">
                        <a:solidFill>
                          <a:schemeClr val="tx1"/>
                        </a:solidFill>
                        <a:effectLst/>
                        <a:latin typeface="Calibri" panose="020F0502020204030204" pitchFamily="34" charset="0"/>
                      </a:endParaRPr>
                    </a:p>
                  </a:txBody>
                  <a:tcPr marL="9528" marR="9147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1800" b="0" i="0" u="none" strike="noStrike">
                        <a:solidFill>
                          <a:schemeClr val="tx1"/>
                        </a:solidFill>
                        <a:effectLst/>
                        <a:latin typeface="Calibri" panose="020F0502020204030204" pitchFamily="34" charset="0"/>
                      </a:endParaRPr>
                    </a:p>
                  </a:txBody>
                  <a:tcPr marL="9528" marR="9147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800" b="0" i="0" u="none" strike="noStrike">
                        <a:solidFill>
                          <a:schemeClr val="tx1"/>
                        </a:solidFill>
                        <a:effectLst/>
                        <a:latin typeface="Calibri" panose="020F0502020204030204" pitchFamily="34" charset="0"/>
                      </a:endParaRPr>
                    </a:p>
                  </a:txBody>
                  <a:tcPr marL="9528" marR="9147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1800" b="0" i="0" u="none" strike="noStrike" dirty="0">
                        <a:solidFill>
                          <a:schemeClr val="tx1"/>
                        </a:solidFill>
                        <a:effectLst/>
                        <a:latin typeface="Calibri" panose="020F0502020204030204" pitchFamily="34" charset="0"/>
                      </a:endParaRPr>
                    </a:p>
                  </a:txBody>
                  <a:tcPr marL="9528" marR="9147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r h="390071">
                <a:tc>
                  <a:txBody>
                    <a:bodyPr/>
                    <a:lstStyle/>
                    <a:p>
                      <a:pPr algn="r" fontAlgn="b"/>
                      <a:r>
                        <a:rPr lang="en-US" sz="1800" u="none" strike="noStrike">
                          <a:solidFill>
                            <a:schemeClr val="tx1"/>
                          </a:solidFill>
                          <a:effectLst/>
                        </a:rPr>
                        <a:t>0.7</a:t>
                      </a:r>
                      <a:endParaRPr lang="en-US" sz="1800" b="0" i="0" u="none" strike="noStrike">
                        <a:solidFill>
                          <a:schemeClr val="tx1"/>
                        </a:solidFill>
                        <a:effectLst/>
                        <a:latin typeface="Calibri" panose="020F0502020204030204" pitchFamily="34" charset="0"/>
                      </a:endParaRPr>
                    </a:p>
                  </a:txBody>
                  <a:tcPr marL="9528" marR="9147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solidFill>
                            <a:schemeClr val="tx1"/>
                          </a:solidFill>
                          <a:effectLst/>
                        </a:rPr>
                        <a:t>0.61</a:t>
                      </a:r>
                      <a:endParaRPr lang="en-US" sz="1800" b="0" i="0" u="none" strike="noStrike">
                        <a:solidFill>
                          <a:schemeClr val="tx1"/>
                        </a:solidFill>
                        <a:effectLst/>
                        <a:latin typeface="Calibri" panose="020F0502020204030204" pitchFamily="34" charset="0"/>
                      </a:endParaRPr>
                    </a:p>
                  </a:txBody>
                  <a:tcPr marL="9528" marR="9147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a:solidFill>
                            <a:schemeClr val="tx1"/>
                          </a:solidFill>
                          <a:effectLst/>
                        </a:rPr>
                        <a:t>??</a:t>
                      </a:r>
                      <a:endParaRPr lang="en-US" sz="1800" b="0" i="0" u="none" strike="noStrike">
                        <a:solidFill>
                          <a:schemeClr val="tx1"/>
                        </a:solidFill>
                        <a:effectLst/>
                        <a:latin typeface="Calibri" panose="020F0502020204030204" pitchFamily="34" charset="0"/>
                      </a:endParaRPr>
                    </a:p>
                  </a:txBody>
                  <a:tcPr marL="9528" marR="9147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1800" b="0" i="0" u="none" strike="noStrike" dirty="0">
                        <a:solidFill>
                          <a:schemeClr val="tx1"/>
                        </a:solidFill>
                        <a:effectLst/>
                        <a:latin typeface="Calibri" panose="020F0502020204030204" pitchFamily="34" charset="0"/>
                      </a:endParaRPr>
                    </a:p>
                  </a:txBody>
                  <a:tcPr marL="9528" marR="9147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3"/>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2" name="Picture 3">
            <a:extLst>
              <a:ext uri="{FF2B5EF4-FFF2-40B4-BE49-F238E27FC236}">
                <a16:creationId xmlns:a16="http://schemas.microsoft.com/office/drawing/2014/main" id="{3F87C8AD-E08F-7D64-BA4E-E0E64E8A8AE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61083" y="894806"/>
            <a:ext cx="8863012"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62833551-C56B-2F78-A83E-BCD0247E55F1}"/>
              </a:ext>
            </a:extLst>
          </p:cNvPr>
          <p:cNvSpPr>
            <a:spLocks noGrp="1"/>
          </p:cNvSpPr>
          <p:nvPr>
            <p:ph type="title"/>
          </p:nvPr>
        </p:nvSpPr>
        <p:spPr/>
        <p:txBody>
          <a:bodyPr/>
          <a:lstStyle/>
          <a:p>
            <a:pPr eaLnBrk="1" hangingPunct="1"/>
            <a:r>
              <a:rPr lang="en-US" altLang="en-US"/>
              <a:t>K - Nearest Neighbour (KNN)</a:t>
            </a:r>
          </a:p>
        </p:txBody>
      </p:sp>
      <p:sp>
        <p:nvSpPr>
          <p:cNvPr id="8195" name="Content Placeholder 2">
            <a:extLst>
              <a:ext uri="{FF2B5EF4-FFF2-40B4-BE49-F238E27FC236}">
                <a16:creationId xmlns:a16="http://schemas.microsoft.com/office/drawing/2014/main" id="{6CCC7D1A-70B6-165F-4653-FC04EBFF1D36}"/>
              </a:ext>
            </a:extLst>
          </p:cNvPr>
          <p:cNvSpPr>
            <a:spLocks noGrp="1"/>
          </p:cNvSpPr>
          <p:nvPr>
            <p:ph idx="1"/>
          </p:nvPr>
        </p:nvSpPr>
        <p:spPr/>
        <p:txBody>
          <a:bodyPr/>
          <a:lstStyle/>
          <a:p>
            <a:pPr algn="just" eaLnBrk="1" hangingPunct="1"/>
            <a:r>
              <a:rPr lang="en-US" altLang="en-US"/>
              <a:t>In practice there are likely to be many more instances in the training set but the same principle applies.</a:t>
            </a:r>
          </a:p>
          <a:p>
            <a:pPr algn="just" eaLnBrk="1" hangingPunct="1"/>
            <a:r>
              <a:rPr lang="en-US" altLang="en-US"/>
              <a:t>It is usual to base the classification on those of the </a:t>
            </a:r>
            <a:r>
              <a:rPr lang="en-US" altLang="en-US" i="1"/>
              <a:t>k </a:t>
            </a:r>
            <a:r>
              <a:rPr lang="en-US" altLang="en-US"/>
              <a:t>nearest neighbours, not just the nearest one.</a:t>
            </a:r>
          </a:p>
          <a:p>
            <a:pPr algn="just" eaLnBrk="1" hangingPunct="1"/>
            <a:r>
              <a:rPr lang="en-US" altLang="en-US"/>
              <a:t>The method is then known as </a:t>
            </a:r>
            <a:r>
              <a:rPr lang="en-US" altLang="en-US" i="1"/>
              <a:t>k-Nearest Neighbour </a:t>
            </a:r>
            <a:r>
              <a:rPr lang="en-US" altLang="en-US"/>
              <a:t>or just </a:t>
            </a:r>
            <a:r>
              <a:rPr lang="en-US" altLang="en-US" i="1"/>
              <a:t>k-NN classification</a:t>
            </a:r>
            <a:endParaRPr lang="en-US" altLang="en-US"/>
          </a:p>
          <a:p>
            <a:pPr algn="just" eaLnBrk="1" hangingPunct="1"/>
            <a:endParaRPr lang="en-US" altLang="en-US"/>
          </a:p>
          <a:p>
            <a:pPr algn="just" eaLnBrk="1" hangingPunct="1"/>
            <a:endParaRPr lang="en-US" altLang="en-US"/>
          </a:p>
        </p:txBody>
      </p:sp>
      <p:pic>
        <p:nvPicPr>
          <p:cNvPr id="8196" name="Picture 1">
            <a:extLst>
              <a:ext uri="{FF2B5EF4-FFF2-40B4-BE49-F238E27FC236}">
                <a16:creationId xmlns:a16="http://schemas.microsoft.com/office/drawing/2014/main" id="{8F4ECFF9-39B1-7DC5-599F-BBDD52DE962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4497388"/>
            <a:ext cx="9872663" cy="159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79B33E2E-9B9A-2F56-2C0B-36A287A4DA3B}"/>
              </a:ext>
            </a:extLst>
          </p:cNvPr>
          <p:cNvSpPr>
            <a:spLocks noGrp="1"/>
          </p:cNvSpPr>
          <p:nvPr>
            <p:ph type="title"/>
          </p:nvPr>
        </p:nvSpPr>
        <p:spPr/>
        <p:txBody>
          <a:bodyPr/>
          <a:lstStyle/>
          <a:p>
            <a:pPr eaLnBrk="1" hangingPunct="1"/>
            <a:r>
              <a:rPr lang="en-US" altLang="en-US"/>
              <a:t>KNN</a:t>
            </a:r>
          </a:p>
        </p:txBody>
      </p:sp>
      <p:sp>
        <p:nvSpPr>
          <p:cNvPr id="9219" name="Content Placeholder 2">
            <a:extLst>
              <a:ext uri="{FF2B5EF4-FFF2-40B4-BE49-F238E27FC236}">
                <a16:creationId xmlns:a16="http://schemas.microsoft.com/office/drawing/2014/main" id="{01EF9934-840F-5FF0-5D5D-1E7DEBF73B82}"/>
              </a:ext>
            </a:extLst>
          </p:cNvPr>
          <p:cNvSpPr>
            <a:spLocks noGrp="1"/>
          </p:cNvSpPr>
          <p:nvPr>
            <p:ph idx="1"/>
          </p:nvPr>
        </p:nvSpPr>
        <p:spPr/>
        <p:txBody>
          <a:bodyPr/>
          <a:lstStyle/>
          <a:p>
            <a:pPr algn="just" eaLnBrk="1" hangingPunct="1"/>
            <a:r>
              <a:rPr lang="en-US" altLang="en-US"/>
              <a:t>We can illustrate </a:t>
            </a:r>
            <a:r>
              <a:rPr lang="en-US" altLang="en-US" i="1"/>
              <a:t>k-NN </a:t>
            </a:r>
            <a:r>
              <a:rPr lang="en-US" altLang="en-US"/>
              <a:t>classification diagrammatically when the </a:t>
            </a:r>
            <a:r>
              <a:rPr lang="en-US" altLang="en-US" i="1"/>
              <a:t>dimension </a:t>
            </a:r>
            <a:r>
              <a:rPr lang="en-US" altLang="en-US"/>
              <a:t>(i.e. the number of attributes) is small.</a:t>
            </a:r>
          </a:p>
          <a:p>
            <a:pPr algn="just" eaLnBrk="1" hangingPunct="1"/>
            <a:r>
              <a:rPr lang="en-US" altLang="en-US"/>
              <a:t>Next we will see an example which illustrates the case where the dimension is just 2. </a:t>
            </a:r>
          </a:p>
          <a:p>
            <a:pPr algn="just" eaLnBrk="1" hangingPunct="1"/>
            <a:r>
              <a:rPr lang="en-US" altLang="en-US"/>
              <a:t>In real-world data mining applications it can of course be considerably larger.</a:t>
            </a:r>
          </a:p>
          <a:p>
            <a:pPr algn="just" eaLnBrk="1" hangingPunct="1"/>
            <a:endParaRPr lang="en-US" altLang="en-US"/>
          </a:p>
          <a:p>
            <a:pPr algn="just" eaLnBrk="1" hangingPunct="1"/>
            <a:endParaRPr lang="en-US" altLang="en-US"/>
          </a:p>
          <a:p>
            <a:pPr algn="just" eaLnBrk="1" hangingPunct="1"/>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BD60E15A-E3D8-E32A-E5F3-E6C2123DE566}"/>
              </a:ext>
            </a:extLst>
          </p:cNvPr>
          <p:cNvSpPr>
            <a:spLocks noGrp="1"/>
          </p:cNvSpPr>
          <p:nvPr>
            <p:ph type="title"/>
          </p:nvPr>
        </p:nvSpPr>
        <p:spPr/>
        <p:txBody>
          <a:bodyPr/>
          <a:lstStyle/>
          <a:p>
            <a:pPr eaLnBrk="1" hangingPunct="1"/>
            <a:r>
              <a:rPr lang="en-US" altLang="en-US"/>
              <a:t>KNN</a:t>
            </a:r>
          </a:p>
        </p:txBody>
      </p:sp>
      <p:sp>
        <p:nvSpPr>
          <p:cNvPr id="10243" name="Content Placeholder 2">
            <a:extLst>
              <a:ext uri="{FF2B5EF4-FFF2-40B4-BE49-F238E27FC236}">
                <a16:creationId xmlns:a16="http://schemas.microsoft.com/office/drawing/2014/main" id="{04FA7E09-1F03-184C-5A01-767A5913286E}"/>
              </a:ext>
            </a:extLst>
          </p:cNvPr>
          <p:cNvSpPr>
            <a:spLocks noGrp="1"/>
          </p:cNvSpPr>
          <p:nvPr>
            <p:ph idx="1"/>
          </p:nvPr>
        </p:nvSpPr>
        <p:spPr>
          <a:xfrm>
            <a:off x="1143000" y="2057400"/>
            <a:ext cx="7086600" cy="4038600"/>
          </a:xfrm>
        </p:spPr>
        <p:txBody>
          <a:bodyPr/>
          <a:lstStyle/>
          <a:p>
            <a:pPr algn="just" eaLnBrk="1" hangingPunct="1"/>
            <a:r>
              <a:rPr lang="en-US" altLang="en-US"/>
              <a:t>A training set with 20 instances, each giving the values of two attributes and an associated classification</a:t>
            </a:r>
          </a:p>
          <a:p>
            <a:pPr algn="just" eaLnBrk="1" hangingPunct="1"/>
            <a:r>
              <a:rPr lang="en-US" altLang="en-US"/>
              <a:t>How can we estimate the classification for an ‘unseen’ instance where the first and second attributes are 9.1 and 11.0, respectively?</a:t>
            </a:r>
          </a:p>
          <a:p>
            <a:pPr algn="just" eaLnBrk="1" hangingPunct="1"/>
            <a:endParaRPr lang="en-US" altLang="en-US"/>
          </a:p>
          <a:p>
            <a:pPr algn="just" eaLnBrk="1" hangingPunct="1"/>
            <a:endParaRPr lang="en-US" altLang="en-US"/>
          </a:p>
          <a:p>
            <a:pPr algn="just" eaLnBrk="1" hangingPunct="1"/>
            <a:endParaRPr lang="en-US" altLang="en-US"/>
          </a:p>
        </p:txBody>
      </p:sp>
      <p:pic>
        <p:nvPicPr>
          <p:cNvPr id="10244" name="Picture 1">
            <a:extLst>
              <a:ext uri="{FF2B5EF4-FFF2-40B4-BE49-F238E27FC236}">
                <a16:creationId xmlns:a16="http://schemas.microsoft.com/office/drawing/2014/main" id="{601B984C-41C1-0759-0CC4-8D72341FB92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31200" y="274638"/>
            <a:ext cx="3606800" cy="634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7E8A101-8B90-DF23-FC28-BE39663315A0}"/>
              </a:ext>
            </a:extLst>
          </p:cNvPr>
          <p:cNvSpPr>
            <a:spLocks noGrp="1"/>
          </p:cNvSpPr>
          <p:nvPr>
            <p:ph type="title"/>
          </p:nvPr>
        </p:nvSpPr>
        <p:spPr/>
        <p:txBody>
          <a:bodyPr/>
          <a:lstStyle/>
          <a:p>
            <a:pPr eaLnBrk="1" hangingPunct="1"/>
            <a:r>
              <a:rPr lang="en-US" altLang="en-US"/>
              <a:t>KNN</a:t>
            </a:r>
          </a:p>
        </p:txBody>
      </p:sp>
      <p:sp>
        <p:nvSpPr>
          <p:cNvPr id="11267" name="Content Placeholder 2">
            <a:extLst>
              <a:ext uri="{FF2B5EF4-FFF2-40B4-BE49-F238E27FC236}">
                <a16:creationId xmlns:a16="http://schemas.microsoft.com/office/drawing/2014/main" id="{A9A8FFCE-A4B2-AE52-06EA-C010BBA52E84}"/>
              </a:ext>
            </a:extLst>
          </p:cNvPr>
          <p:cNvSpPr>
            <a:spLocks noGrp="1"/>
          </p:cNvSpPr>
          <p:nvPr>
            <p:ph idx="1"/>
          </p:nvPr>
        </p:nvSpPr>
        <p:spPr>
          <a:xfrm>
            <a:off x="1143000" y="2057400"/>
            <a:ext cx="7086600" cy="4038600"/>
          </a:xfrm>
        </p:spPr>
        <p:txBody>
          <a:bodyPr/>
          <a:lstStyle/>
          <a:p>
            <a:pPr algn="just" eaLnBrk="1" hangingPunct="1"/>
            <a:r>
              <a:rPr lang="en-US" altLang="en-US"/>
              <a:t>For this small number of attributes we can represent the training set as 20 points on a two-dimensional graph with values of the first and second attributes measured along the horizontal and vertical axes, respectively. </a:t>
            </a:r>
          </a:p>
          <a:p>
            <a:pPr algn="just" eaLnBrk="1" hangingPunct="1"/>
            <a:r>
              <a:rPr lang="en-US" altLang="en-US"/>
              <a:t>Each point is labelled with a + or </a:t>
            </a:r>
            <a:r>
              <a:rPr lang="en-US" altLang="en-US" i="1"/>
              <a:t>− </a:t>
            </a:r>
            <a:r>
              <a:rPr lang="en-US" altLang="en-US"/>
              <a:t>symbol to indicate that the classification is positive or negative, respectively.</a:t>
            </a:r>
          </a:p>
          <a:p>
            <a:pPr algn="just" eaLnBrk="1" hangingPunct="1"/>
            <a:endParaRPr lang="en-US" altLang="en-US"/>
          </a:p>
          <a:p>
            <a:pPr algn="just" eaLnBrk="1" hangingPunct="1"/>
            <a:endParaRPr lang="en-US" altLang="en-US"/>
          </a:p>
          <a:p>
            <a:pPr algn="just" eaLnBrk="1" hangingPunct="1"/>
            <a:endParaRPr lang="en-US" altLang="en-US"/>
          </a:p>
        </p:txBody>
      </p:sp>
      <p:pic>
        <p:nvPicPr>
          <p:cNvPr id="11268" name="Picture 1">
            <a:extLst>
              <a:ext uri="{FF2B5EF4-FFF2-40B4-BE49-F238E27FC236}">
                <a16:creationId xmlns:a16="http://schemas.microsoft.com/office/drawing/2014/main" id="{7F9B5EDF-AB80-4EF5-241A-CBAA396E3C4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31200" y="274638"/>
            <a:ext cx="3606800" cy="634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B43C6DBE-D87B-67CE-0E0D-6A61176BF820}"/>
              </a:ext>
            </a:extLst>
          </p:cNvPr>
          <p:cNvSpPr>
            <a:spLocks noGrp="1"/>
          </p:cNvSpPr>
          <p:nvPr>
            <p:ph type="title"/>
          </p:nvPr>
        </p:nvSpPr>
        <p:spPr/>
        <p:txBody>
          <a:bodyPr/>
          <a:lstStyle/>
          <a:p>
            <a:pPr eaLnBrk="1" hangingPunct="1"/>
            <a:r>
              <a:rPr lang="en-US" altLang="en-US"/>
              <a:t>KNN</a:t>
            </a:r>
          </a:p>
        </p:txBody>
      </p:sp>
      <p:sp>
        <p:nvSpPr>
          <p:cNvPr id="12291" name="Content Placeholder 2">
            <a:extLst>
              <a:ext uri="{FF2B5EF4-FFF2-40B4-BE49-F238E27FC236}">
                <a16:creationId xmlns:a16="http://schemas.microsoft.com/office/drawing/2014/main" id="{AF4336E5-364C-08A2-6353-A1385FFC4923}"/>
              </a:ext>
            </a:extLst>
          </p:cNvPr>
          <p:cNvSpPr>
            <a:spLocks noGrp="1"/>
          </p:cNvSpPr>
          <p:nvPr>
            <p:ph idx="1"/>
          </p:nvPr>
        </p:nvSpPr>
        <p:spPr>
          <a:xfrm>
            <a:off x="1143000" y="2057400"/>
            <a:ext cx="7086600" cy="4038600"/>
          </a:xfrm>
        </p:spPr>
        <p:txBody>
          <a:bodyPr/>
          <a:lstStyle/>
          <a:p>
            <a:pPr algn="just" eaLnBrk="1" hangingPunct="1"/>
            <a:endParaRPr lang="en-US" altLang="en-US"/>
          </a:p>
          <a:p>
            <a:pPr algn="just" eaLnBrk="1" hangingPunct="1"/>
            <a:endParaRPr lang="en-US" altLang="en-US"/>
          </a:p>
          <a:p>
            <a:pPr algn="just" eaLnBrk="1" hangingPunct="1"/>
            <a:endParaRPr lang="en-US" altLang="en-US"/>
          </a:p>
          <a:p>
            <a:pPr algn="just" eaLnBrk="1" hangingPunct="1"/>
            <a:endParaRPr lang="en-US" altLang="en-US"/>
          </a:p>
          <a:p>
            <a:pPr algn="just" eaLnBrk="1" hangingPunct="1"/>
            <a:endParaRPr lang="en-US" altLang="en-US"/>
          </a:p>
          <a:p>
            <a:pPr algn="just" eaLnBrk="1" hangingPunct="1"/>
            <a:endParaRPr lang="en-US" altLang="en-US"/>
          </a:p>
          <a:p>
            <a:pPr algn="just" eaLnBrk="1" hangingPunct="1"/>
            <a:r>
              <a:rPr lang="en-US" altLang="en-US"/>
              <a:t>A circle has been added to enclose the five nearest neighbours of the unseen instance, which is shown as a small circle close to the centre of the larger one.</a:t>
            </a:r>
          </a:p>
          <a:p>
            <a:pPr algn="just" eaLnBrk="1" hangingPunct="1"/>
            <a:endParaRPr lang="en-US" altLang="en-US"/>
          </a:p>
          <a:p>
            <a:pPr algn="just" eaLnBrk="1" hangingPunct="1"/>
            <a:endParaRPr lang="en-US" altLang="en-US"/>
          </a:p>
          <a:p>
            <a:pPr algn="just" eaLnBrk="1" hangingPunct="1"/>
            <a:endParaRPr lang="en-US" altLang="en-US"/>
          </a:p>
        </p:txBody>
      </p:sp>
      <p:pic>
        <p:nvPicPr>
          <p:cNvPr id="12292" name="Picture 1">
            <a:extLst>
              <a:ext uri="{FF2B5EF4-FFF2-40B4-BE49-F238E27FC236}">
                <a16:creationId xmlns:a16="http://schemas.microsoft.com/office/drawing/2014/main" id="{367F3F28-D80E-96A7-6716-82996B2470C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31200" y="274638"/>
            <a:ext cx="3606800" cy="634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3" name="Picture 2">
            <a:extLst>
              <a:ext uri="{FF2B5EF4-FFF2-40B4-BE49-F238E27FC236}">
                <a16:creationId xmlns:a16="http://schemas.microsoft.com/office/drawing/2014/main" id="{47D19E1C-1884-7557-41FB-7FF7E97C68B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73488" y="277813"/>
            <a:ext cx="4367212" cy="459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A5D1F8AB-BC3E-BBE3-47D6-59548E88CA47}"/>
              </a:ext>
            </a:extLst>
          </p:cNvPr>
          <p:cNvSpPr>
            <a:spLocks noGrp="1"/>
          </p:cNvSpPr>
          <p:nvPr>
            <p:ph type="title"/>
          </p:nvPr>
        </p:nvSpPr>
        <p:spPr/>
        <p:txBody>
          <a:bodyPr/>
          <a:lstStyle/>
          <a:p>
            <a:pPr eaLnBrk="1" hangingPunct="1"/>
            <a:r>
              <a:rPr lang="en-US" altLang="en-US"/>
              <a:t>KNN</a:t>
            </a:r>
          </a:p>
        </p:txBody>
      </p:sp>
      <p:sp>
        <p:nvSpPr>
          <p:cNvPr id="13315" name="Content Placeholder 2">
            <a:extLst>
              <a:ext uri="{FF2B5EF4-FFF2-40B4-BE49-F238E27FC236}">
                <a16:creationId xmlns:a16="http://schemas.microsoft.com/office/drawing/2014/main" id="{BCAD07D5-F637-8CD7-3016-A25AB3FF83D0}"/>
              </a:ext>
            </a:extLst>
          </p:cNvPr>
          <p:cNvSpPr>
            <a:spLocks noGrp="1"/>
          </p:cNvSpPr>
          <p:nvPr>
            <p:ph idx="1"/>
          </p:nvPr>
        </p:nvSpPr>
        <p:spPr>
          <a:xfrm>
            <a:off x="1143000" y="2057400"/>
            <a:ext cx="7086600" cy="4038600"/>
          </a:xfrm>
        </p:spPr>
        <p:txBody>
          <a:bodyPr/>
          <a:lstStyle/>
          <a:p>
            <a:pPr algn="just" eaLnBrk="1" hangingPunct="1"/>
            <a:endParaRPr lang="en-US" altLang="en-US"/>
          </a:p>
          <a:p>
            <a:pPr algn="just" eaLnBrk="1" hangingPunct="1"/>
            <a:endParaRPr lang="en-US" altLang="en-US"/>
          </a:p>
          <a:p>
            <a:pPr algn="just" eaLnBrk="1" hangingPunct="1"/>
            <a:endParaRPr lang="en-US" altLang="en-US"/>
          </a:p>
          <a:p>
            <a:pPr algn="just" eaLnBrk="1" hangingPunct="1"/>
            <a:endParaRPr lang="en-US" altLang="en-US"/>
          </a:p>
          <a:p>
            <a:pPr algn="just" eaLnBrk="1" hangingPunct="1"/>
            <a:endParaRPr lang="en-US" altLang="en-US"/>
          </a:p>
          <a:p>
            <a:pPr algn="just" eaLnBrk="1" hangingPunct="1"/>
            <a:endParaRPr lang="en-US" altLang="en-US"/>
          </a:p>
          <a:p>
            <a:pPr eaLnBrk="1" hangingPunct="1"/>
            <a:r>
              <a:rPr lang="en-US" altLang="en-US"/>
              <a:t>The five nearest neighbours are labelled with three + signs and two </a:t>
            </a:r>
            <a:r>
              <a:rPr lang="en-US" altLang="en-US" i="1"/>
              <a:t>− </a:t>
            </a:r>
            <a:r>
              <a:rPr lang="en-US" altLang="en-US"/>
              <a:t>signs</a:t>
            </a:r>
          </a:p>
          <a:p>
            <a:pPr eaLnBrk="1" hangingPunct="1"/>
            <a:r>
              <a:rPr lang="en-US" altLang="en-US"/>
              <a:t>So a basic </a:t>
            </a:r>
            <a:r>
              <a:rPr lang="en-US" altLang="en-US" i="1"/>
              <a:t>5-NN </a:t>
            </a:r>
            <a:r>
              <a:rPr lang="en-US" altLang="en-US"/>
              <a:t>classifier would classify the unseen instance as ‘positive’ by a form of majority voting.</a:t>
            </a:r>
          </a:p>
          <a:p>
            <a:pPr algn="just" eaLnBrk="1" hangingPunct="1"/>
            <a:endParaRPr lang="en-US" altLang="en-US"/>
          </a:p>
          <a:p>
            <a:pPr algn="just" eaLnBrk="1" hangingPunct="1"/>
            <a:endParaRPr lang="en-US" altLang="en-US"/>
          </a:p>
          <a:p>
            <a:pPr algn="just" eaLnBrk="1" hangingPunct="1"/>
            <a:endParaRPr lang="en-US" altLang="en-US"/>
          </a:p>
        </p:txBody>
      </p:sp>
      <p:pic>
        <p:nvPicPr>
          <p:cNvPr id="13316" name="Picture 1">
            <a:extLst>
              <a:ext uri="{FF2B5EF4-FFF2-40B4-BE49-F238E27FC236}">
                <a16:creationId xmlns:a16="http://schemas.microsoft.com/office/drawing/2014/main" id="{E97D25B9-6D85-1FAA-F982-2E03C35B743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31200" y="274638"/>
            <a:ext cx="3606800" cy="634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7" name="Picture 2">
            <a:extLst>
              <a:ext uri="{FF2B5EF4-FFF2-40B4-BE49-F238E27FC236}">
                <a16:creationId xmlns:a16="http://schemas.microsoft.com/office/drawing/2014/main" id="{21A3C44A-C540-94B9-3802-799EEBF2765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73488" y="277813"/>
            <a:ext cx="4367212" cy="459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Basis">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ACC63D00-1EE0-4159-BF5A-6FF02000B7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408</TotalTime>
  <Words>2421</Words>
  <Application>Microsoft Office PowerPoint</Application>
  <PresentationFormat>Widescreen</PresentationFormat>
  <Paragraphs>594</Paragraphs>
  <Slides>38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DengXian</vt:lpstr>
      <vt:lpstr>Aptos</vt:lpstr>
      <vt:lpstr>Arial</vt:lpstr>
      <vt:lpstr>Calibri</vt:lpstr>
      <vt:lpstr>Corbel</vt:lpstr>
      <vt:lpstr>Rockwell</vt:lpstr>
      <vt:lpstr>Symbol</vt:lpstr>
      <vt:lpstr>Tw Cen MT</vt:lpstr>
      <vt:lpstr>Basis</vt:lpstr>
      <vt:lpstr>Introduction to classification k - Nearest Neighbour</vt:lpstr>
      <vt:lpstr>Nearest Neighbour</vt:lpstr>
      <vt:lpstr>Nearest Neighbour</vt:lpstr>
      <vt:lpstr>K - Nearest Neighbour (KNN)</vt:lpstr>
      <vt:lpstr>KNN</vt:lpstr>
      <vt:lpstr>KNN</vt:lpstr>
      <vt:lpstr>KNN</vt:lpstr>
      <vt:lpstr>KNN</vt:lpstr>
      <vt:lpstr>KNN</vt:lpstr>
      <vt:lpstr>KNN</vt:lpstr>
      <vt:lpstr>Distance Measures</vt:lpstr>
      <vt:lpstr>Distance Measures</vt:lpstr>
      <vt:lpstr>Distance Measures: Euclidean Distance</vt:lpstr>
      <vt:lpstr>Distance Measures: Manhattan Distance </vt:lpstr>
      <vt:lpstr>KNN</vt:lpstr>
      <vt:lpstr>Normalisation</vt:lpstr>
      <vt:lpstr>Normalisation</vt:lpstr>
      <vt:lpstr>Normalisation</vt:lpstr>
      <vt:lpstr>Normalisation</vt:lpstr>
      <vt:lpstr>Normalisation</vt:lpstr>
      <vt:lpstr>Dealing with Categorical Attributes</vt:lpstr>
      <vt:lpstr>Dealing with Categorical Attributes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Exercise-1</vt:lpstr>
      <vt:lpstr>Exercise-1</vt:lpstr>
      <vt:lpstr>Exercise-2</vt:lpstr>
      <vt:lpstr>Exercise-2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classification Nearest Neighbour</dc:title>
  <dc:creator>Administrator</dc:creator>
  <cp:lastModifiedBy>Victor Stany Rozario</cp:lastModifiedBy>
  <cp:revision>26</cp:revision>
  <dcterms:created xsi:type="dcterms:W3CDTF">2016-10-04T07:51:16Z</dcterms:created>
  <dcterms:modified xsi:type="dcterms:W3CDTF">2025-07-20T05:15:55Z</dcterms:modified>
</cp:coreProperties>
</file>