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 Semi Bold"/>
      <p:regular r:id="rId20"/>
    </p:embeddedFont>
    <p:embeddedFont>
      <p:font typeface="Gelasio Semi Bold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  <p:embeddedFont>
      <p:font typeface="Gelasio"/>
      <p:regular r:id="rId24"/>
    </p:embeddedFont>
    <p:embeddedFont>
      <p:font typeface="Gelasio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Comparative Analysis of ANN and CNN Models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Exploring the performance of Artificial Neural Networks (ANN) and Convolutional Neural Networks (CNN) for regression and classification tasks using PyTorch and Keras.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67112"/>
            <a:ext cx="252769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Sadia Shakoor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77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Comparative Table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86658"/>
            <a:ext cx="13042821" cy="3705225"/>
          </a:xfrm>
          <a:prstGeom prst="roundRect">
            <a:avLst>
              <a:gd name="adj" fmla="val 9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9427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581" y="293798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37836" y="293798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/ Task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243280" y="293798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Hyperparams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848725" y="293798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Final Metric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454170" y="293798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Training Time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44459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581" y="358830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PyTorch ANN (Reg)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637836" y="358830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California Housing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243280" y="358830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LR=0.01, Epoch=30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8848725" y="3588306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MSE=1.31, MAE=0.90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454170" y="358830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~1 min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457819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581" y="460152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PyTorch ANN (Class)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3637836" y="460152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Churn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243280" y="4601528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LR=0.01, Epoch=100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8848725" y="4601528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Accuracy=83%, Recall=52%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454170" y="460152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~1 min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471041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581" y="5614749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Keras CNN (Model 2)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3637836" y="561474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CIFAR-10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243280" y="5614749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LR=0.001, Epoch=20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8848725" y="561474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Accuracy=74%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454170" y="561474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~1 min (GPU)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Takeaways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33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Strengths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953339" y="2058472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PyTorch ANN: Simple architectures, decent results for regression and binary classification.</a:t>
            </a:r>
            <a:endParaRPr lang="en-US" sz="15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533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Strengths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953339" y="3621286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Keras CNN: Improved accuracy with deeper architectures and dropout regularization.</a:t>
            </a:r>
            <a:endParaRPr lang="en-US" sz="15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533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Weaknesses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53339" y="5184100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PyTorch ANN: Limited recall for imbalanced datasets.</a:t>
            </a:r>
            <a:endParaRPr lang="en-US" sz="15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533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Weaknesses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53339" y="6746915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Keras CNN: Performance plateaued with increased complexity.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Datasets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California Housing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Regression, 20,640 records, 8 features, median house value target.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Customer Churn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Classification, 7,043 records, 20 features, binary churn target.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CIFAR-10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Classification, 60,000 images, 32x32 RGB, 10 classes.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20685"/>
            <a:ext cx="56980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Architectures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38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4123253"/>
            <a:ext cx="1604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038243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PyTorch ANN (Regression)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88299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32-16-8-1 layers, ReLU activation.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038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6"/>
          <p:cNvSpPr/>
          <p:nvPr/>
        </p:nvSpPr>
        <p:spPr>
          <a:xfrm>
            <a:off x="5369004" y="4123253"/>
            <a:ext cx="20621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4038243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PyTorch ANN (Classification)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88299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16-8-1 layers, ReLU activation, sigmoid output.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038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2" name="Text 10"/>
          <p:cNvSpPr/>
          <p:nvPr/>
        </p:nvSpPr>
        <p:spPr>
          <a:xfrm>
            <a:off x="9792772" y="4123253"/>
            <a:ext cx="20502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038243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Keras CNN (Classification)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88299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 Conv2D layers, Dense layers, dropout regularization.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768"/>
            <a:ext cx="67512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Training Configurations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98175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Regression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21540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SGD optimizer, learning rates 0.01, 0.1, epochs 30, 50, batch sizes len(X_train)/10, len(X_train)/5 and len(X_train).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498175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Classification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21540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Adam optimizer, learning rates 0.01, 0.1, epochs 30, 100, batch sizes len(X_train)/10, len(X_train)/5 and len(X_train).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498175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CNN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215408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Adam optimizer, learning rate 0.001, epochs 10, 15, 20, batch size 32 and 64.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5708"/>
            <a:ext cx="59037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Performance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23148"/>
            <a:ext cx="624470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1.31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498527" y="33549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MSE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9360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Regression, epoch 30, learning rate 0.01.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92779"/>
            <a:ext cx="624470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0.90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2498527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67057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Regression, epoch 30, learning rate 0.01.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323148"/>
            <a:ext cx="624470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83%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9304258" y="33549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39360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Classification, epoch 100, learning rate 0.01.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092779"/>
            <a:ext cx="624470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74%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9304258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99521" y="67057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Model 2, epoch 20, learning rate 0.001.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667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Visualizations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81571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09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Learning Curves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99923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Training and validation loss, accuracy over epochs.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21" y="381571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4609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Confusion Matrices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5099923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Class-wise performance for classification tasks.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1980" y="472916"/>
            <a:ext cx="8346877" cy="537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00"/>
              </a:lnSpc>
              <a:buNone/>
            </a:pPr>
            <a:r>
              <a:rPr lang="en-US" sz="33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Learning Curves for Regression Models</a:t>
            </a:r>
            <a:endParaRPr lang="en-US" sz="3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1354455"/>
            <a:ext cx="3263384" cy="32633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1980" y="4832747"/>
            <a:ext cx="258008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01980" y="5258276"/>
            <a:ext cx="4303395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=SGD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601980" y="5636657"/>
            <a:ext cx="4303395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=0.01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01980" y="6015037"/>
            <a:ext cx="4303395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MSELoss 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01980" y="6393418"/>
            <a:ext cx="4303395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Epoch=30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601980" y="6771799"/>
            <a:ext cx="4303395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Size=int(len(X_train)/10)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01980" y="7150179"/>
            <a:ext cx="4303395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 Squared Error: 1.3105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601980" y="7528560"/>
            <a:ext cx="4303395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 Absolute Error:0.90097</a:t>
            </a:r>
            <a:endParaRPr lang="en-US" sz="135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83" y="1354455"/>
            <a:ext cx="3263384" cy="3263384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163383" y="4832747"/>
            <a:ext cx="258008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2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5163383" y="5258276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=SGD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5163383" y="5636657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=0.01</a:t>
            </a:r>
            <a:endParaRPr lang="en-US" sz="1350" dirty="0"/>
          </a:p>
        </p:txBody>
      </p:sp>
      <p:sp>
        <p:nvSpPr>
          <p:cNvPr id="16" name="Text 12"/>
          <p:cNvSpPr/>
          <p:nvPr/>
        </p:nvSpPr>
        <p:spPr>
          <a:xfrm>
            <a:off x="5163383" y="6015037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MSELoss 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5163383" y="6393418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Epoch=100</a:t>
            </a:r>
            <a:endParaRPr lang="en-US" sz="1350" dirty="0"/>
          </a:p>
        </p:txBody>
      </p:sp>
      <p:sp>
        <p:nvSpPr>
          <p:cNvPr id="18" name="Text 14"/>
          <p:cNvSpPr/>
          <p:nvPr/>
        </p:nvSpPr>
        <p:spPr>
          <a:xfrm>
            <a:off x="5163383" y="6771799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Size=int(len(X_train)/5)</a:t>
            </a:r>
            <a:endParaRPr lang="en-US" sz="1350" dirty="0"/>
          </a:p>
        </p:txBody>
      </p:sp>
      <p:sp>
        <p:nvSpPr>
          <p:cNvPr id="19" name="Text 15"/>
          <p:cNvSpPr/>
          <p:nvPr/>
        </p:nvSpPr>
        <p:spPr>
          <a:xfrm>
            <a:off x="5163383" y="7150179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 Squared Error: 1.3218</a:t>
            </a:r>
            <a:endParaRPr lang="en-US" sz="1350" dirty="0"/>
          </a:p>
        </p:txBody>
      </p:sp>
      <p:sp>
        <p:nvSpPr>
          <p:cNvPr id="20" name="Text 16"/>
          <p:cNvSpPr/>
          <p:nvPr/>
        </p:nvSpPr>
        <p:spPr>
          <a:xfrm>
            <a:off x="5163383" y="7528560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 Absolute Error: 0.9261</a:t>
            </a:r>
            <a:endParaRPr lang="en-US" sz="135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06" y="1354455"/>
            <a:ext cx="3263384" cy="3263384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9724906" y="4832747"/>
            <a:ext cx="258008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3</a:t>
            </a:r>
            <a:endParaRPr lang="en-US" sz="2000" dirty="0"/>
          </a:p>
        </p:txBody>
      </p:sp>
      <p:sp>
        <p:nvSpPr>
          <p:cNvPr id="23" name="Text 18"/>
          <p:cNvSpPr/>
          <p:nvPr/>
        </p:nvSpPr>
        <p:spPr>
          <a:xfrm>
            <a:off x="9724906" y="5258276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=SGD</a:t>
            </a:r>
            <a:endParaRPr lang="en-US" sz="1350" dirty="0"/>
          </a:p>
        </p:txBody>
      </p:sp>
      <p:sp>
        <p:nvSpPr>
          <p:cNvPr id="24" name="Text 19"/>
          <p:cNvSpPr/>
          <p:nvPr/>
        </p:nvSpPr>
        <p:spPr>
          <a:xfrm>
            <a:off x="9724906" y="5636657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=0.01</a:t>
            </a:r>
            <a:endParaRPr lang="en-US" sz="1350" dirty="0"/>
          </a:p>
        </p:txBody>
      </p:sp>
      <p:sp>
        <p:nvSpPr>
          <p:cNvPr id="25" name="Text 20"/>
          <p:cNvSpPr/>
          <p:nvPr/>
        </p:nvSpPr>
        <p:spPr>
          <a:xfrm>
            <a:off x="9724906" y="6015037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MSELoss </a:t>
            </a:r>
            <a:endParaRPr lang="en-US" sz="1350" dirty="0"/>
          </a:p>
        </p:txBody>
      </p:sp>
      <p:sp>
        <p:nvSpPr>
          <p:cNvPr id="26" name="Text 21"/>
          <p:cNvSpPr/>
          <p:nvPr/>
        </p:nvSpPr>
        <p:spPr>
          <a:xfrm>
            <a:off x="9724906" y="6393418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Epoch=100</a:t>
            </a:r>
            <a:endParaRPr lang="en-US" sz="1350" dirty="0"/>
          </a:p>
        </p:txBody>
      </p:sp>
      <p:sp>
        <p:nvSpPr>
          <p:cNvPr id="27" name="Text 22"/>
          <p:cNvSpPr/>
          <p:nvPr/>
        </p:nvSpPr>
        <p:spPr>
          <a:xfrm>
            <a:off x="9724906" y="6771799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Size=int(len(X_train))</a:t>
            </a:r>
            <a:endParaRPr lang="en-US" sz="1350" dirty="0"/>
          </a:p>
        </p:txBody>
      </p:sp>
      <p:sp>
        <p:nvSpPr>
          <p:cNvPr id="28" name="Text 23"/>
          <p:cNvSpPr/>
          <p:nvPr/>
        </p:nvSpPr>
        <p:spPr>
          <a:xfrm>
            <a:off x="9724906" y="7150179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 Squared Error: 1.3218</a:t>
            </a:r>
            <a:endParaRPr lang="en-US" sz="1350" dirty="0"/>
          </a:p>
        </p:txBody>
      </p:sp>
      <p:sp>
        <p:nvSpPr>
          <p:cNvPr id="29" name="Text 24"/>
          <p:cNvSpPr/>
          <p:nvPr/>
        </p:nvSpPr>
        <p:spPr>
          <a:xfrm>
            <a:off x="9724906" y="7528560"/>
            <a:ext cx="430351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 Absolute Error: 0.92607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222" y="496729"/>
            <a:ext cx="9757053" cy="564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Confusion Matrices for Classification Model</a:t>
            </a:r>
            <a:endParaRPr lang="en-US" sz="3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22" y="1422440"/>
            <a:ext cx="3404473" cy="34044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2222" y="5052655"/>
            <a:ext cx="270974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632222" y="5499735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 Adam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32222" y="5897047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=0.01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32222" y="6294358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BCELoss 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632222" y="6691670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 30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632222" y="7088981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Size=int(len(X_train)/10)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32222" y="7486293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Accuracy: 0.7395</a:t>
            </a:r>
            <a:endParaRPr lang="en-US" sz="140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1422440"/>
            <a:ext cx="3404473" cy="340447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177790" y="5052655"/>
            <a:ext cx="270974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2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5177790" y="5499735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 Adam</a:t>
            </a:r>
            <a:endParaRPr lang="en-US" sz="1400" dirty="0"/>
          </a:p>
        </p:txBody>
      </p:sp>
      <p:sp>
        <p:nvSpPr>
          <p:cNvPr id="14" name="Text 10"/>
          <p:cNvSpPr/>
          <p:nvPr/>
        </p:nvSpPr>
        <p:spPr>
          <a:xfrm>
            <a:off x="5177790" y="5897047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=0.01</a:t>
            </a:r>
            <a:endParaRPr lang="en-US" sz="1400" dirty="0"/>
          </a:p>
        </p:txBody>
      </p:sp>
      <p:sp>
        <p:nvSpPr>
          <p:cNvPr id="15" name="Text 11"/>
          <p:cNvSpPr/>
          <p:nvPr/>
        </p:nvSpPr>
        <p:spPr>
          <a:xfrm>
            <a:off x="5177790" y="6294358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BCELoss </a:t>
            </a:r>
            <a:endParaRPr lang="en-US" sz="1400" dirty="0"/>
          </a:p>
        </p:txBody>
      </p:sp>
      <p:sp>
        <p:nvSpPr>
          <p:cNvPr id="16" name="Text 12"/>
          <p:cNvSpPr/>
          <p:nvPr/>
        </p:nvSpPr>
        <p:spPr>
          <a:xfrm>
            <a:off x="5177790" y="6691670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 100</a:t>
            </a: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5177790" y="7088981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Size=int(len(X_train)/5)</a:t>
            </a:r>
            <a:endParaRPr lang="en-US" sz="1400" dirty="0"/>
          </a:p>
        </p:txBody>
      </p:sp>
      <p:sp>
        <p:nvSpPr>
          <p:cNvPr id="18" name="Text 14"/>
          <p:cNvSpPr/>
          <p:nvPr/>
        </p:nvSpPr>
        <p:spPr>
          <a:xfrm>
            <a:off x="5177790" y="7486293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Accuracy: 0.8325</a:t>
            </a:r>
            <a:endParaRPr lang="en-US" sz="14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358" y="1422440"/>
            <a:ext cx="3404592" cy="3404592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723358" y="5052774"/>
            <a:ext cx="270974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3</a:t>
            </a:r>
            <a:endParaRPr lang="en-US" sz="2100" dirty="0"/>
          </a:p>
        </p:txBody>
      </p:sp>
      <p:sp>
        <p:nvSpPr>
          <p:cNvPr id="21" name="Text 16"/>
          <p:cNvSpPr/>
          <p:nvPr/>
        </p:nvSpPr>
        <p:spPr>
          <a:xfrm>
            <a:off x="9723358" y="5499854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 Adam</a:t>
            </a:r>
            <a:endParaRPr lang="en-US" sz="1400" dirty="0"/>
          </a:p>
        </p:txBody>
      </p:sp>
      <p:sp>
        <p:nvSpPr>
          <p:cNvPr id="22" name="Text 17"/>
          <p:cNvSpPr/>
          <p:nvPr/>
        </p:nvSpPr>
        <p:spPr>
          <a:xfrm>
            <a:off x="9723358" y="5897166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=0.1</a:t>
            </a:r>
            <a:endParaRPr lang="en-US" sz="1400" dirty="0"/>
          </a:p>
        </p:txBody>
      </p:sp>
      <p:sp>
        <p:nvSpPr>
          <p:cNvPr id="23" name="Text 18"/>
          <p:cNvSpPr/>
          <p:nvPr/>
        </p:nvSpPr>
        <p:spPr>
          <a:xfrm>
            <a:off x="9723358" y="6294477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BCELoss </a:t>
            </a:r>
            <a:endParaRPr lang="en-US" sz="1400" dirty="0"/>
          </a:p>
        </p:txBody>
      </p:sp>
      <p:sp>
        <p:nvSpPr>
          <p:cNvPr id="24" name="Text 19"/>
          <p:cNvSpPr/>
          <p:nvPr/>
        </p:nvSpPr>
        <p:spPr>
          <a:xfrm>
            <a:off x="9723358" y="6691789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 100</a:t>
            </a:r>
            <a:endParaRPr lang="en-US" sz="1400" dirty="0"/>
          </a:p>
        </p:txBody>
      </p:sp>
      <p:sp>
        <p:nvSpPr>
          <p:cNvPr id="25" name="Text 20"/>
          <p:cNvSpPr/>
          <p:nvPr/>
        </p:nvSpPr>
        <p:spPr>
          <a:xfrm>
            <a:off x="9723358" y="7089100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Size=int(len(X_train))</a:t>
            </a:r>
            <a:endParaRPr lang="en-US" sz="1400" dirty="0"/>
          </a:p>
        </p:txBody>
      </p:sp>
      <p:sp>
        <p:nvSpPr>
          <p:cNvPr id="26" name="Text 21"/>
          <p:cNvSpPr/>
          <p:nvPr/>
        </p:nvSpPr>
        <p:spPr>
          <a:xfrm>
            <a:off x="9723358" y="7486412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Accuracy: 0.74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222" y="496729"/>
            <a:ext cx="8019455" cy="564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Confusion Matrices for CNN Models</a:t>
            </a:r>
            <a:endParaRPr lang="en-US" sz="3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22" y="1422440"/>
            <a:ext cx="3404473" cy="34044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2222" y="5052655"/>
            <a:ext cx="270974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632222" y="5499735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 Adam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32222" y="5897047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=0.01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32222" y="6294358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BCELoss 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632222" y="6691670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Epoch=10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632222" y="7088981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Size=32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32222" y="7486293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Accuracy= 0.68 10000</a:t>
            </a:r>
            <a:endParaRPr lang="en-US" sz="140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1422440"/>
            <a:ext cx="3404473" cy="340447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177790" y="5052655"/>
            <a:ext cx="270974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2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5177790" y="5499735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 Adam</a:t>
            </a:r>
            <a:endParaRPr lang="en-US" sz="1400" dirty="0"/>
          </a:p>
        </p:txBody>
      </p:sp>
      <p:sp>
        <p:nvSpPr>
          <p:cNvPr id="14" name="Text 10"/>
          <p:cNvSpPr/>
          <p:nvPr/>
        </p:nvSpPr>
        <p:spPr>
          <a:xfrm>
            <a:off x="5177790" y="5897047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=0.01</a:t>
            </a:r>
            <a:endParaRPr lang="en-US" sz="1400" dirty="0"/>
          </a:p>
        </p:txBody>
      </p:sp>
      <p:sp>
        <p:nvSpPr>
          <p:cNvPr id="15" name="Text 11"/>
          <p:cNvSpPr/>
          <p:nvPr/>
        </p:nvSpPr>
        <p:spPr>
          <a:xfrm>
            <a:off x="5177790" y="6294358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BCELoss </a:t>
            </a:r>
            <a:endParaRPr lang="en-US" sz="1400" dirty="0"/>
          </a:p>
        </p:txBody>
      </p:sp>
      <p:sp>
        <p:nvSpPr>
          <p:cNvPr id="16" name="Text 12"/>
          <p:cNvSpPr/>
          <p:nvPr/>
        </p:nvSpPr>
        <p:spPr>
          <a:xfrm>
            <a:off x="5177790" y="6691670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 20</a:t>
            </a: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5177790" y="7088981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 64</a:t>
            </a:r>
            <a:endParaRPr lang="en-US" sz="1400" dirty="0"/>
          </a:p>
        </p:txBody>
      </p:sp>
      <p:sp>
        <p:nvSpPr>
          <p:cNvPr id="18" name="Text 14"/>
          <p:cNvSpPr/>
          <p:nvPr/>
        </p:nvSpPr>
        <p:spPr>
          <a:xfrm>
            <a:off x="5177790" y="7486293"/>
            <a:ext cx="427470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Accuracy= 0.74</a:t>
            </a:r>
            <a:endParaRPr lang="en-US" sz="14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358" y="1422440"/>
            <a:ext cx="3404592" cy="3404592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723358" y="5052774"/>
            <a:ext cx="270974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3</a:t>
            </a:r>
            <a:endParaRPr lang="en-US" sz="2100" dirty="0"/>
          </a:p>
        </p:txBody>
      </p:sp>
      <p:sp>
        <p:nvSpPr>
          <p:cNvPr id="21" name="Text 16"/>
          <p:cNvSpPr/>
          <p:nvPr/>
        </p:nvSpPr>
        <p:spPr>
          <a:xfrm>
            <a:off x="9723358" y="5499854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Optimizer = Adam</a:t>
            </a:r>
            <a:endParaRPr lang="en-US" sz="1400" dirty="0"/>
          </a:p>
        </p:txBody>
      </p:sp>
      <p:sp>
        <p:nvSpPr>
          <p:cNvPr id="22" name="Text 17"/>
          <p:cNvSpPr/>
          <p:nvPr/>
        </p:nvSpPr>
        <p:spPr>
          <a:xfrm>
            <a:off x="9723358" y="5897166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Rate =0.001</a:t>
            </a:r>
            <a:endParaRPr lang="en-US" sz="1400" dirty="0"/>
          </a:p>
        </p:txBody>
      </p:sp>
      <p:sp>
        <p:nvSpPr>
          <p:cNvPr id="23" name="Text 18"/>
          <p:cNvSpPr/>
          <p:nvPr/>
        </p:nvSpPr>
        <p:spPr>
          <a:xfrm>
            <a:off x="9723358" y="6294477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Loss Fun = BCELoss </a:t>
            </a:r>
            <a:endParaRPr lang="en-US" sz="1400" dirty="0"/>
          </a:p>
        </p:txBody>
      </p:sp>
      <p:sp>
        <p:nvSpPr>
          <p:cNvPr id="24" name="Text 19"/>
          <p:cNvSpPr/>
          <p:nvPr/>
        </p:nvSpPr>
        <p:spPr>
          <a:xfrm>
            <a:off x="9723358" y="6691789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Epoch= 15</a:t>
            </a:r>
            <a:endParaRPr lang="en-US" sz="1400" dirty="0"/>
          </a:p>
        </p:txBody>
      </p:sp>
      <p:sp>
        <p:nvSpPr>
          <p:cNvPr id="25" name="Text 20"/>
          <p:cNvSpPr/>
          <p:nvPr/>
        </p:nvSpPr>
        <p:spPr>
          <a:xfrm>
            <a:off x="9723358" y="7089100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Batch Size= 32</a:t>
            </a:r>
            <a:endParaRPr lang="en-US" sz="1400" dirty="0"/>
          </a:p>
        </p:txBody>
      </p:sp>
      <p:sp>
        <p:nvSpPr>
          <p:cNvPr id="26" name="Text 21"/>
          <p:cNvSpPr/>
          <p:nvPr/>
        </p:nvSpPr>
        <p:spPr>
          <a:xfrm>
            <a:off x="9723358" y="7486412"/>
            <a:ext cx="427482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Accuracy= 0.73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2024-12-29T15:48:37Z</dcterms:created>
  <dcterms:modified xsi:type="dcterms:W3CDTF">2024-12-29T15:48:37Z</dcterms:modified>
</cp:coreProperties>
</file>