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c1a3b2106_3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c1a3b2106_3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c1a3b2106_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c1a3b2106_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c1a3b2106_3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c1a3b2106_3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c1a3b2106_3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c1a3b2106_3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c1a3b2106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c1a3b2106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c1a3b2106_3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c1a3b2106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c1a3b2106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c1a3b210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c1a3b2106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c1a3b2106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c1a3b2106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c1a3b2106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c1a3b210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c1a3b210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c1a3b2106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c1a3b2106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c1a3b2106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c1a3b2106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c1a3b2106_3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c1a3b2106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c1a3b2106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c1a3b2106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5583" y="1681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190500" rtl="0" algn="ctr">
              <a:lnSpc>
                <a:spcPct val="91283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25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MedGrad E-CLIP: Enhancing Trust and Transparency in AI-Driven Skin Lesion Diagnosis</a:t>
            </a:r>
            <a:endParaRPr b="1" i="1" sz="25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rtl="0" algn="ctr">
              <a:lnSpc>
                <a:spcPct val="91283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Sadia Kamal, Tim Oates</a:t>
            </a:r>
            <a:endParaRPr b="1"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90500" rtl="0" algn="ctr">
              <a:lnSpc>
                <a:spcPct val="91283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University of Maryland Baltimore County</a:t>
            </a:r>
            <a:endParaRPr b="1" sz="17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75" y="110263"/>
            <a:ext cx="1319000" cy="8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5750" y="42050"/>
            <a:ext cx="3587675" cy="10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563" y="4086475"/>
            <a:ext cx="2949325" cy="67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189125"/>
            <a:ext cx="8520600" cy="572700"/>
          </a:xfrm>
          <a:prstGeom prst="rect">
            <a:avLst/>
          </a:prstGeom>
          <a:solidFill>
            <a:srgbClr val="199696"/>
          </a:solidFill>
          <a:ln cap="flat" cmpd="sng" w="9525">
            <a:solidFill>
              <a:srgbClr val="1996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575" y="1813650"/>
            <a:ext cx="2860200" cy="225835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474550" y="867400"/>
            <a:ext cx="5238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600">
                <a:solidFill>
                  <a:srgbClr val="1996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 Model Performance</a:t>
            </a:r>
            <a:endParaRPr b="1" sz="1600"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5587" y="1813650"/>
            <a:ext cx="4515337" cy="22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4026800" y="2719775"/>
            <a:ext cx="4763700" cy="759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4026800" y="3736825"/>
            <a:ext cx="4763700" cy="376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657575" y="4239675"/>
            <a:ext cx="28602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1: Model metrics on Training data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35" name="Google Shape;135;p22"/>
          <p:cNvSpPr txBox="1"/>
          <p:nvPr/>
        </p:nvSpPr>
        <p:spPr>
          <a:xfrm>
            <a:off x="4177000" y="4239675"/>
            <a:ext cx="47637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2: Model metrics on test data before and after fine tuning</a:t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558375" y="2040225"/>
            <a:ext cx="3092700" cy="376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230275"/>
            <a:ext cx="8520600" cy="572700"/>
          </a:xfrm>
          <a:prstGeom prst="rect">
            <a:avLst/>
          </a:prstGeom>
          <a:solidFill>
            <a:srgbClr val="199696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sz="24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888875"/>
            <a:ext cx="85206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400"/>
              </a:spcAft>
              <a:buSzPts val="935"/>
              <a:buNone/>
            </a:pPr>
            <a:r>
              <a:rPr b="1" lang="en" sz="1600">
                <a:solidFill>
                  <a:srgbClr val="1996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MedGrad E-CLIP Results</a:t>
            </a:r>
            <a:endParaRPr b="1" sz="1940">
              <a:solidFill>
                <a:srgbClr val="1996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138" y="1256450"/>
            <a:ext cx="6627726" cy="388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5122025" y="2817775"/>
            <a:ext cx="1578600" cy="1519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1349375" y="2817775"/>
            <a:ext cx="555600" cy="1519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208800"/>
            <a:ext cx="8520600" cy="572700"/>
          </a:xfrm>
          <a:prstGeom prst="rect">
            <a:avLst/>
          </a:prstGeom>
          <a:solidFill>
            <a:srgbClr val="199696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4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888875"/>
            <a:ext cx="8520600" cy="4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400"/>
              </a:spcAft>
              <a:buSzPts val="935"/>
              <a:buNone/>
            </a:pPr>
            <a:r>
              <a:rPr b="1" lang="en" sz="1600">
                <a:solidFill>
                  <a:srgbClr val="1996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MedGrad E-CLIP Results</a:t>
            </a:r>
            <a:endParaRPr b="1" sz="1940">
              <a:solidFill>
                <a:srgbClr val="1996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850" y="1320875"/>
            <a:ext cx="6668300" cy="376577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/>
        </p:nvSpPr>
        <p:spPr>
          <a:xfrm>
            <a:off x="4859050" y="2776625"/>
            <a:ext cx="1782300" cy="1419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1237850" y="2857500"/>
            <a:ext cx="649200" cy="1338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262475"/>
            <a:ext cx="8520600" cy="572700"/>
          </a:xfrm>
          <a:prstGeom prst="rect">
            <a:avLst/>
          </a:prstGeom>
          <a:solidFill>
            <a:srgbClr val="199696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11700" y="1152475"/>
            <a:ext cx="8520600" cy="27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MedGrad E-CLIP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 improved explainability method tailored for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 images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Introduces weighted entropy mechanism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highlight subtle yet diagnostically crucial features.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Enhances transparency and trust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linking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features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diagnostic descriptions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Outperforms Grad-CAM and Grad E-CLIP by capturing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fine-grained lesion details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199696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and Future Work</a:t>
            </a:r>
            <a:endParaRPr sz="24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1996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</a:t>
            </a:r>
            <a:endParaRPr b="1" sz="1600">
              <a:solidFill>
                <a:srgbClr val="1996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cases may have weak alignment between image features and textual descriptions, affecting explainability.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sometimes emphasizes irrelevant regions, leading to potential over-explanations.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and generalizability depend on dataset diversity; more extensive clinical validation is needed.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1996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b="1" sz="1600">
              <a:solidFill>
                <a:srgbClr val="1996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 the dataset, improve annotation granularity, and conduct quantitative evaluations to enhance performance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Collaborate with dermatologists to conduct clinical trials, ensuring the model's efficacy and real-world applicability.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the model's resilience against adversarial attacks for enhanced reliability.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40550" y="402075"/>
            <a:ext cx="304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you!</a:t>
            </a:r>
            <a:endParaRPr sz="3600"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2575" y="1612325"/>
            <a:ext cx="1918850" cy="191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3837900" y="3531175"/>
            <a:ext cx="1468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arXiv Paper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41625" y="87375"/>
            <a:ext cx="8520600" cy="572700"/>
          </a:xfrm>
          <a:prstGeom prst="rect">
            <a:avLst/>
          </a:prstGeom>
          <a:solidFill>
            <a:srgbClr val="199696"/>
          </a:solidFill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2781"/>
              <a:buNone/>
            </a:pPr>
            <a:r>
              <a:rPr lang="en" sz="30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41625" y="711900"/>
            <a:ext cx="8520600" cy="17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Skin cancer is the most common cancer globally, with early detection being crucial for treatment.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AI-based diagnostic systems improve accuracy. However, these models function as "black boxes," leading to concerns regarding explainability and trust among clinicians.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Contribution: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propose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MedGrad E-CLIP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 entropy-based explainability method that improves AI transparency for skin lesion diagnosis.</a:t>
            </a:r>
            <a:endParaRPr sz="16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000" y="2521725"/>
            <a:ext cx="4087199" cy="249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4075" y="2664149"/>
            <a:ext cx="1943575" cy="19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5616425" y="4607700"/>
            <a:ext cx="29934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Comparison of benign (A) and malignant (B) pigmented lesions</a:t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92625"/>
            <a:ext cx="8520600" cy="572700"/>
          </a:xfrm>
          <a:prstGeom prst="rect">
            <a:avLst/>
          </a:prstGeom>
          <a:solidFill>
            <a:srgbClr val="199696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2864"/>
              <a:buFont typeface="Arial"/>
              <a:buNone/>
            </a:pPr>
            <a:r>
              <a:rPr lang="en" sz="271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Motivation</a:t>
            </a:r>
            <a:endParaRPr sz="271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 sz="2520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923875"/>
            <a:ext cx="8520600" cy="24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AI-based diagnostic models lack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transparency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clinician trust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explainability methods (e.g., Grad-CAM, Grad E-CLIP) struggle with fine-grained medical details.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work improves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interpretability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linking visual lesion features to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descriptive diagnostic criteria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Arial"/>
              <a:buNone/>
            </a:pPr>
            <a:r>
              <a:rPr lang="en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</a:t>
            </a:r>
            <a:r>
              <a:rPr lang="en" sz="3018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sz="3018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t/>
            </a:r>
            <a:endParaRPr sz="252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953250"/>
            <a:ext cx="5733900" cy="31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CLIP?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 (Contrastive Language-Image Pre-Training) is a neural network trained on a variety of (image, text) pairs.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Learns relationships between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 and text.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a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dual encoder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(image &amp; text) to map data into a shared embedding space.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of CLIP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in </a:t>
            </a:r>
            <a:r>
              <a:rPr b="1" lang="en" sz="1600">
                <a:solidFill>
                  <a:srgbClr val="2424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Zero Shot Image classification.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in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image-text retrieval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multimodal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learning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(text &amp; images together)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112350"/>
            <a:ext cx="8520600" cy="572700"/>
          </a:xfrm>
          <a:prstGeom prst="rect">
            <a:avLst/>
          </a:prstGeom>
          <a:solidFill>
            <a:srgbClr val="199696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3000"/>
              <a:buFont typeface="Arial"/>
              <a:buNone/>
            </a:pPr>
            <a:r>
              <a:rPr lang="en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CLIP(</a:t>
            </a:r>
            <a:r>
              <a:rPr lang="en" sz="26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Contrastive Language-Image Pre-Training)</a:t>
            </a:r>
            <a:r>
              <a:rPr lang="en" sz="26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6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 sz="252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5600" y="1529238"/>
            <a:ext cx="2882399" cy="20850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6458975" y="3795150"/>
            <a:ext cx="17760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CLIP Model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51775"/>
            <a:ext cx="8520600" cy="572700"/>
          </a:xfrm>
          <a:prstGeom prst="rect">
            <a:avLst/>
          </a:prstGeom>
          <a:solidFill>
            <a:srgbClr val="199696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 for skin lesion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014375"/>
            <a:ext cx="4634700" cy="32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6400">
                <a:solidFill>
                  <a:srgbClr val="1996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 Model for Skin L</a:t>
            </a:r>
            <a:r>
              <a:rPr b="1" lang="en" sz="6400">
                <a:solidFill>
                  <a:srgbClr val="1996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lang="en" sz="6400">
                <a:solidFill>
                  <a:srgbClr val="1996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sion Diagnosis</a:t>
            </a:r>
            <a:endParaRPr b="1" sz="6400">
              <a:solidFill>
                <a:srgbClr val="1996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CLIP (Contrastive Language-Image Pretraining)</a:t>
            </a:r>
            <a: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trained on a custom dataset of dermoscopic images and textual descriptions. Images and textual diagnostic criteria are embedded into a shared representation space, allowing it to learn meaningful associations between visual features and diagnostic terms.</a:t>
            </a:r>
            <a:endParaRPr sz="6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classifies 17 distinct skin lesion types as classes  by measuring the </a:t>
            </a:r>
            <a:r>
              <a:rPr b="1"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cosine similarity</a:t>
            </a:r>
            <a: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between feature representation of an image and its corresponding textual descriptions.</a:t>
            </a:r>
            <a:endParaRPr sz="6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975" y="1755350"/>
            <a:ext cx="3643325" cy="211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157725"/>
            <a:ext cx="8520600" cy="572700"/>
          </a:xfrm>
          <a:prstGeom prst="rect">
            <a:avLst/>
          </a:prstGeom>
          <a:solidFill>
            <a:srgbClr val="199696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6397"/>
              <a:buNone/>
            </a:pPr>
            <a:r>
              <a:rPr lang="en" sz="27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 and Preprocessing</a:t>
            </a:r>
            <a:endParaRPr sz="27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14600" y="880925"/>
            <a:ext cx="8467200" cy="3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6400">
                <a:solidFill>
                  <a:srgbClr val="1996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Datasets:</a:t>
            </a:r>
            <a:endParaRPr b="1" sz="6400">
              <a:solidFill>
                <a:srgbClr val="1996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PH² dataset</a:t>
            </a:r>
            <a: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(~200 dermoscopic images of melanocytic lesions, including common nevi, atypical nevi, and melanomas. These includes clinical and histological diagnoses and the identification of several dermoscopic structure criteria).</a:t>
            </a:r>
            <a:endParaRPr sz="6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Derm 7pt dataset</a:t>
            </a:r>
            <a: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(~2000 clinical and dermoscopy images along with corresponding structured metadata following the </a:t>
            </a:r>
            <a:r>
              <a:rPr b="1"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7-point checklist</a:t>
            </a:r>
            <a: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6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6400">
                <a:solidFill>
                  <a:srgbClr val="1996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Preprocessing:</a:t>
            </a:r>
            <a:endParaRPr b="1" sz="6400">
              <a:solidFill>
                <a:srgbClr val="1996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 resized to </a:t>
            </a:r>
            <a:r>
              <a:rPr b="1"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224x224 pixels and augmented</a:t>
            </a:r>
            <a: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6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descriptions </a:t>
            </a:r>
            <a:r>
              <a:rPr b="1"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cleaned, augmented, and tokenized</a:t>
            </a:r>
            <a: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6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Image-text pairs generated</a:t>
            </a:r>
            <a: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contrastive learning.</a:t>
            </a:r>
            <a:endParaRPr sz="6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198225"/>
            <a:ext cx="8520600" cy="572700"/>
          </a:xfrm>
          <a:prstGeom prst="rect">
            <a:avLst/>
          </a:prstGeom>
          <a:solidFill>
            <a:srgbClr val="199696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MedGrad E-CLIP Methodology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980675"/>
            <a:ext cx="8520600" cy="4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 Grad E-CLIP by introducing entropy-weighted mechanism to capture fine-grained features.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only focusing on high-gradient areas , our method: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Computes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entropy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identify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subtle lesion features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Distributes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attention more evenly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ensuring that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critical but less prominent features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highlighted.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Improves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alignment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between visual and textual diagnostic descriptions.</a:t>
            </a:r>
            <a:endParaRPr baseline="-2500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0570" y="3345950"/>
            <a:ext cx="2426567" cy="64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9"/>
          <p:cNvCxnSpPr/>
          <p:nvPr/>
        </p:nvCxnSpPr>
        <p:spPr>
          <a:xfrm flipH="1" rot="10800000">
            <a:off x="2675175" y="3779650"/>
            <a:ext cx="779400" cy="64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9"/>
          <p:cNvSpPr txBox="1"/>
          <p:nvPr/>
        </p:nvSpPr>
        <p:spPr>
          <a:xfrm>
            <a:off x="1558525" y="4446175"/>
            <a:ext cx="15486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Flattened Heatmap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4" name="Google Shape;104;p19"/>
          <p:cNvCxnSpPr/>
          <p:nvPr/>
        </p:nvCxnSpPr>
        <p:spPr>
          <a:xfrm rot="10800000">
            <a:off x="5119525" y="3779650"/>
            <a:ext cx="665700" cy="42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9"/>
          <p:cNvSpPr txBox="1"/>
          <p:nvPr/>
        </p:nvSpPr>
        <p:spPr>
          <a:xfrm>
            <a:off x="3243825" y="4426750"/>
            <a:ext cx="15486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Channel importance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5547575" y="4073738"/>
            <a:ext cx="12774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Computed weighted entropy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7" name="Google Shape;107;p19"/>
          <p:cNvCxnSpPr>
            <a:endCxn id="101" idx="2"/>
          </p:cNvCxnSpPr>
          <p:nvPr/>
        </p:nvCxnSpPr>
        <p:spPr>
          <a:xfrm flipH="1" rot="10800000">
            <a:off x="4130854" y="3993050"/>
            <a:ext cx="393000" cy="54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9"/>
          <p:cNvSpPr txBox="1"/>
          <p:nvPr/>
        </p:nvSpPr>
        <p:spPr>
          <a:xfrm>
            <a:off x="4518775" y="4581650"/>
            <a:ext cx="1867200" cy="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 values at spatial location i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 rot="10800000">
            <a:off x="4859888" y="3779650"/>
            <a:ext cx="541200" cy="79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154075"/>
            <a:ext cx="8520600" cy="572700"/>
          </a:xfrm>
          <a:prstGeom prst="rect">
            <a:avLst/>
          </a:prstGeom>
          <a:solidFill>
            <a:srgbClr val="199696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MedGrad E-CLIP Methodology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38400" y="1348650"/>
            <a:ext cx="8467200" cy="3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-25000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i​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Final heatmap highlighting important spatial locations.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​: Channel importance weight, indicating the contribution of each feature channel.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aseline="-25000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i​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Feature representation at spatial location.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000">
                <a:solidFill>
                  <a:schemeClr val="dk1"/>
                </a:solidFill>
              </a:rPr>
              <a:t>computes a lo- cal entropy within the region covered by the disk around each pixel that emphasizes minute changes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Channel Importance Calculation: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Measures how much each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channel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influences the final similarity score S(f</a:t>
            </a:r>
            <a:r>
              <a:rPr baseline="-25000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I​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Computed by taking the gradient of the similarity score with respect to the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token output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</a:t>
            </a:r>
            <a:r>
              <a:rPr baseline="-25000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cls​.</a:t>
            </a:r>
            <a:endParaRPr baseline="-2500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Heatmap Processing: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Image Encoder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heatmap H</a:t>
            </a:r>
            <a:r>
              <a:rPr baseline="-25000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reshaped and interpolated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match the original image size.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Text Encoder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heatmap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maps importance scores to individual tokens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aligning them with the original sentence structure.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Layer-Wise Aggregation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final explanation is obtained by recursively aggregating heatmaps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each layer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our experiments, we use the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 layer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explain the image.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599" y="761850"/>
            <a:ext cx="2448991" cy="6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626" y="2509227"/>
            <a:ext cx="880900" cy="29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251725"/>
            <a:ext cx="8520600" cy="572700"/>
          </a:xfrm>
          <a:prstGeom prst="rect">
            <a:avLst/>
          </a:prstGeom>
          <a:solidFill>
            <a:srgbClr val="199696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</a:t>
            </a:r>
            <a:r>
              <a:rPr lang="en" sz="24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Pipeline</a:t>
            </a:r>
            <a:endParaRPr sz="24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075" y="1560975"/>
            <a:ext cx="8033851" cy="23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