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Hello everyone, I am Sadia Kamal, a Ph.D. student in Computer Science. Today, I will be presenting </a:t>
            </a:r>
            <a:r>
              <a:rPr i="1" lang="en">
                <a:solidFill>
                  <a:schemeClr val="dk1"/>
                </a:solidFill>
              </a:rPr>
              <a:t>Skin-SOAP</a:t>
            </a:r>
            <a:r>
              <a:rPr lang="en">
                <a:solidFill>
                  <a:schemeClr val="dk1"/>
                </a:solidFill>
              </a:rPr>
              <a:t>, a weakly supervised multimodal framework for structured SOAP notes in dermatology. This is joint work with my advisor, Dr. Tim Oates, in collaboration with Dr. Joy Wan, a dermatologist at the Johns Hopkins University School of Medicine.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7485637df1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7485637df1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These table shows the evaluation of generated SOAP notes across a range of metrics — lexical similarity metrics like ROUGE and METEOR, character-level metric CHRF++, and semantic similarity metrics using both general BERT and Clinical BERT embeddings.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Across all three cases, our approach, Skin-SOAP, consistently performs competitively and often leads in key clinical metrics. For example, in Case 1, we achieve the highest Clinical BERT F1 score at 0.7750, indicating strong alignment with clinically relevant terminology. In Cases 2 and 3, we maintain similarly high Clinical BERT scores of 0.7609 and 0.7890, outperforming models in clinical semantic similarity.</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We also see strong results in lexical measures like ROUGE-L and METEOR, with our scores being consistently among the top performers. CHRF++ values are also competitive, peaking at 47.515 in Case 3</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7485637df1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7485637df1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We used Flow-Judge-v0.1, </a:t>
            </a:r>
            <a:r>
              <a:rPr lang="en">
                <a:solidFill>
                  <a:schemeClr val="dk1"/>
                </a:solidFill>
              </a:rPr>
              <a:t>highest-rated open-source evaluator on hugging face leaderboard. We used this </a:t>
            </a:r>
            <a:r>
              <a:rPr lang="en" sz="1200">
                <a:solidFill>
                  <a:schemeClr val="dk1"/>
                </a:solidFill>
                <a:latin typeface="Calibri"/>
                <a:ea typeface="Calibri"/>
                <a:cs typeface="Calibri"/>
                <a:sym typeface="Calibri"/>
              </a:rPr>
              <a:t> to evaluate structure, readability, completeness, and medical relevance on a 5-point scale.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In these Skin-SOAP achieved a perfect score — 20/20 — surpassing baselines like GPT-4o, Claude, and Janus Pro.</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457200" rtl="0" algn="l">
              <a:lnSpc>
                <a:spcPct val="115000"/>
              </a:lnSpc>
              <a:spcBef>
                <a:spcPts val="1200"/>
              </a:spcBef>
              <a:spcAft>
                <a:spcPts val="1200"/>
              </a:spcAft>
              <a:buNone/>
            </a:pPr>
            <a:r>
              <a:t/>
            </a:r>
            <a:endParaRPr b="1" sz="1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7485637df1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7485637df1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To conclude, Skin-SOAP offers a scalable, weakly supervised solution for structured dermatology SOAP note generation.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By combining caption generation, retrieval-augmented knowledge, and fine-tuned multimodal models, we minimize the need for large expert-annotated datasets while ensuring high clinical relevance and structure.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This work shows strong potential for efficient, reliable, and scalable AI-assisted medical documentation."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485637df1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485637df1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Limitations include dependency on retrieved knowledge — which could introduce bias — and reliance on a single dataset, which limits generalization.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evaluation set was small with fewer expert-annotation, and hallucinations may occur with ambiguous inputs.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Future work will expand to diverse datasets, integrate human-in-the-loop review, and add safeguards for deployment in real-world clinical settings."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485637df1_4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485637df1_4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Thank you for your attention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74824dff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74824dff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Skin cancer is a major health concern, with around 9,500 new cases diagnosed daily in the U.S.</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SOAP notes — Subjective, Objective, Assessment, and Plan — are the standard format for clinical communication.</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Why are we doing this:</a:t>
            </a:r>
            <a:r>
              <a:rPr lang="en">
                <a:solidFill>
                  <a:schemeClr val="dk1"/>
                </a:solidFill>
                <a:latin typeface="Times New Roman"/>
                <a:ea typeface="Times New Roman"/>
                <a:cs typeface="Times New Roman"/>
                <a:sym typeface="Times New Roman"/>
              </a:rPr>
              <a:t> Manual note-taking is time-consuming, leading to physician burnout and reduced doctor–patient interaction.</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Limitation:</a:t>
            </a:r>
            <a:r>
              <a:rPr lang="en">
                <a:solidFill>
                  <a:schemeClr val="dk1"/>
                </a:solidFill>
                <a:latin typeface="Times New Roman"/>
                <a:ea typeface="Times New Roman"/>
                <a:cs typeface="Times New Roman"/>
                <a:sym typeface="Times New Roman"/>
              </a:rPr>
              <a:t> Existing AI methods rely heavily on large annotated datasets, which are rarely available in dermatology, or on complete recorded doctor–patient conversations, which can be cumbersome and burdensome.</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Skin-SOAP, however, offers a solution for limited data by combining lesion images with sparse structured data to generate clinically relevant SOAP notes.</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We also developed novel evaluation metrics — MedConceptEval and CCS — to assess the clinical and semantic quality of the generated notes.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7485637df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7485637df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dataset is collected from PAD-UFES-20, that contains 2,298 dermoscopic images from 1,641 lesions in 1,373 patients, covering 6 lesion types.</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In this Each lesion is linked to 26 structured clinical features — like </a:t>
            </a:r>
            <a:r>
              <a:rPr lang="en" sz="1400">
                <a:solidFill>
                  <a:schemeClr val="dk1"/>
                </a:solidFill>
                <a:latin typeface="Calibri"/>
                <a:ea typeface="Calibri"/>
                <a:cs typeface="Calibri"/>
                <a:sym typeface="Calibri"/>
              </a:rPr>
              <a:t>size, location, symptoms, demographics, history).</a:t>
            </a:r>
            <a:r>
              <a:rPr lang="en">
                <a:solidFill>
                  <a:schemeClr val="dk1"/>
                </a:solidFill>
                <a:latin typeface="Times New Roman"/>
                <a:ea typeface="Times New Roman"/>
                <a:cs typeface="Times New Roman"/>
                <a:sym typeface="Times New Roman"/>
              </a:rPr>
              <a:t> We first selected features that are useful for our study then we transformed these structured features into coherent lesion descriptions using GPT-3.5, which allowed us to generate natural-sounding captions while preserving medical detail.</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74824dff4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74824dff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Skin-SOAP’s workflow has three phases: data generation, fine-tuning, and inference.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7485637df1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7485637df1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In Phase 1, we take structured clinical features and turn them into captions with GPT-3.5 as shown as 1.</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We then use retrieval-augmented generation to pull relevant context from a document which is curated from different medical sites and stored in a vector database.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The lesion image, generated caption, and retrieved context are fed into Vision-LLaMA 3.2, which outputs synthetic SOAP notes.</a:t>
            </a:r>
            <a:endParaRPr sz="14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7485637df1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7485637df1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"Phase 2 is fine-tuning.</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We use the synthetic dataset from Phase 1, We used lesion images, captions, and SOAP notes, to fine-tune Vision-LLaMA 3.2 using QLoRA for efficiency.</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Training settings: rank 8, alpha 16, no dropout, batch size 8, gradient accumulation 4, and 500 epochs. We trained on an NVIDIA A100, and fine-tuning took about 1.5 hours."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7485637df1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7485637df1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In Phase 3, we feed new lesion images and their structured features into the pipeline.</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features are converted into captions, then combined with the image as input to the fine-tuned model.</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output is a structured SOAP note, which is then evaluated for semantic alignment using clinically validated concept sets.</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7485637df1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7485637df1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MedConceptEval measures how well each SOAP note section aligns semantically with clinical concept sets collected from various medical sources, covering six dermatological classes.</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This table shows the </a:t>
            </a:r>
            <a:r>
              <a:rPr i="1" lang="en">
                <a:solidFill>
                  <a:schemeClr val="dk1"/>
                </a:solidFill>
                <a:latin typeface="Times New Roman"/>
                <a:ea typeface="Times New Roman"/>
                <a:cs typeface="Times New Roman"/>
                <a:sym typeface="Times New Roman"/>
              </a:rPr>
              <a:t>MedConceptEval</a:t>
            </a:r>
            <a:r>
              <a:rPr lang="en">
                <a:solidFill>
                  <a:schemeClr val="dk1"/>
                </a:solidFill>
                <a:latin typeface="Times New Roman"/>
                <a:ea typeface="Times New Roman"/>
                <a:cs typeface="Times New Roman"/>
                <a:sym typeface="Times New Roman"/>
              </a:rPr>
              <a:t> results in which The ‘Average Similarity’ column represents the mean cosine similarity across test cases, while ‘Max Similarity’ shows the highest observed alignment for each section. We see consistently high similarity scores — generally in 0.77 to 0.86 range — with some Plan sections reaching over 0.90, especially for Melanoma and Nevus.</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We also did statistical analysis using a two-way ANOVA found a significant effect of the SOAP section, with a p-value of 0.022, indicating that certain sections, like Assessment and Plan, tend to align better with clinical concepts than others.</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Most importantly, this 2 way ANOVA shows there was no significant effect of lesion type, with a p-value of 0.268. This tells us the model performs consistently across all six dermatological conditions, without being biased toward any particular class.</a:t>
            </a:r>
            <a:endParaRPr b="1">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7485637df1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7485637df1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Similarly the table at the bottom presents the </a:t>
            </a:r>
            <a:r>
              <a:rPr i="1" lang="en">
                <a:solidFill>
                  <a:schemeClr val="dk1"/>
                </a:solidFill>
                <a:latin typeface="Times New Roman"/>
                <a:ea typeface="Times New Roman"/>
                <a:cs typeface="Times New Roman"/>
                <a:sym typeface="Times New Roman"/>
              </a:rPr>
              <a:t>Clinical Coherence Score</a:t>
            </a:r>
            <a:r>
              <a:rPr lang="en">
                <a:solidFill>
                  <a:schemeClr val="dk1"/>
                </a:solidFill>
                <a:latin typeface="Times New Roman"/>
                <a:ea typeface="Times New Roman"/>
                <a:cs typeface="Times New Roman"/>
                <a:sym typeface="Times New Roman"/>
              </a:rPr>
              <a:t> results, which measure how well each SOAP section aligns semantically with the caption, comparing our generated notes against the ground truth notes for three lesion cases.</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generated notes show consistently high alignment scores compared to the ground truth notes score which is considerably lower. From this We can say that Our model excels at matching caption terminology due to its training setup, but still lacks the depth and nuanced reasoning found in clinician-written notes,highlighting the need for future work to bridge this gap.</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We also did Statistical analysis using a two-way ANOVAfor this, which  revealed a significant effect of note type, with a p-value less than 0.001, confirming that our model significantly outperforms humans in semantic alignment.</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There was no significant difference across the four SOAP sections, with a p-value of 0.254, meaning our model maintains consistent coherence regardless of which SOAP sections</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1750" y="1161788"/>
            <a:ext cx="8440500" cy="164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200">
                <a:latin typeface="Courier New"/>
                <a:ea typeface="Courier New"/>
                <a:cs typeface="Courier New"/>
                <a:sym typeface="Courier New"/>
              </a:rPr>
              <a:t>Skin-SOAP: Weakly Supervised Multimodal Framework for Structured SOAP Notes</a:t>
            </a:r>
            <a:endParaRPr b="1" sz="3200">
              <a:latin typeface="Courier New"/>
              <a:ea typeface="Courier New"/>
              <a:cs typeface="Courier New"/>
              <a:sym typeface="Courier New"/>
            </a:endParaRPr>
          </a:p>
        </p:txBody>
      </p:sp>
      <p:sp>
        <p:nvSpPr>
          <p:cNvPr id="55" name="Google Shape;55;p13"/>
          <p:cNvSpPr txBox="1"/>
          <p:nvPr>
            <p:ph idx="1" type="subTitle"/>
          </p:nvPr>
        </p:nvSpPr>
        <p:spPr>
          <a:xfrm>
            <a:off x="311700" y="2990855"/>
            <a:ext cx="8520600" cy="1164000"/>
          </a:xfrm>
          <a:prstGeom prst="rect">
            <a:avLst/>
          </a:prstGeom>
        </p:spPr>
        <p:txBody>
          <a:bodyPr anchorCtr="0" anchor="t" bIns="91425" lIns="91425" spcFirstLastPara="1" rIns="91425" wrap="square" tIns="91425">
            <a:noAutofit/>
          </a:bodyPr>
          <a:lstStyle/>
          <a:p>
            <a:pPr indent="0" lvl="0" marL="0" rtl="0" algn="ctr">
              <a:lnSpc>
                <a:spcPct val="115000"/>
              </a:lnSpc>
              <a:spcBef>
                <a:spcPts val="8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Sadia Kamal</a:t>
            </a:r>
            <a:r>
              <a:rPr lang="en" sz="1700">
                <a:solidFill>
                  <a:schemeClr val="dk1"/>
                </a:solidFill>
                <a:latin typeface="Courier New"/>
                <a:ea typeface="Courier New"/>
                <a:cs typeface="Courier New"/>
                <a:sym typeface="Courier New"/>
              </a:rPr>
              <a:t> ·</a:t>
            </a:r>
            <a:r>
              <a:rPr lang="en" sz="1700">
                <a:solidFill>
                  <a:schemeClr val="dk1"/>
                </a:solidFill>
                <a:latin typeface="Courier New"/>
                <a:ea typeface="Courier New"/>
                <a:cs typeface="Courier New"/>
                <a:sym typeface="Courier New"/>
              </a:rPr>
              <a:t> Tim Oates </a:t>
            </a:r>
            <a:r>
              <a:rPr lang="en" sz="1700">
                <a:solidFill>
                  <a:schemeClr val="dk1"/>
                </a:solidFill>
                <a:latin typeface="Courier New"/>
                <a:ea typeface="Courier New"/>
                <a:cs typeface="Courier New"/>
                <a:sym typeface="Courier New"/>
              </a:rPr>
              <a:t>·</a:t>
            </a:r>
            <a:r>
              <a:rPr lang="en" sz="1700">
                <a:solidFill>
                  <a:schemeClr val="dk1"/>
                </a:solidFill>
                <a:latin typeface="Courier New"/>
                <a:ea typeface="Courier New"/>
                <a:cs typeface="Courier New"/>
                <a:sym typeface="Courier New"/>
              </a:rPr>
              <a:t> Joy Wan</a:t>
            </a:r>
            <a:endParaRPr sz="1700">
              <a:solidFill>
                <a:schemeClr val="dk1"/>
              </a:solidFill>
              <a:latin typeface="Courier New"/>
              <a:ea typeface="Courier New"/>
              <a:cs typeface="Courier New"/>
              <a:sym typeface="Courier New"/>
            </a:endParaRPr>
          </a:p>
          <a:p>
            <a:pPr indent="0" lvl="0" marL="0" rtl="0" algn="ctr">
              <a:lnSpc>
                <a:spcPct val="115000"/>
              </a:lnSpc>
              <a:spcBef>
                <a:spcPts val="8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University of Maryland Baltimore County </a:t>
            </a:r>
            <a:endParaRPr sz="1700">
              <a:solidFill>
                <a:schemeClr val="dk1"/>
              </a:solidFill>
              <a:latin typeface="Courier New"/>
              <a:ea typeface="Courier New"/>
              <a:cs typeface="Courier New"/>
              <a:sym typeface="Courier New"/>
            </a:endParaRPr>
          </a:p>
          <a:p>
            <a:pPr indent="0" lvl="0" marL="0" rtl="0" algn="ctr">
              <a:lnSpc>
                <a:spcPct val="115000"/>
              </a:lnSpc>
              <a:spcBef>
                <a:spcPts val="80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Johns Hopkins University School of Medicine</a:t>
            </a:r>
            <a:endParaRPr sz="1700">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sz="1800">
              <a:solidFill>
                <a:schemeClr val="dk1"/>
              </a:solidFill>
              <a:latin typeface="Courier New"/>
              <a:ea typeface="Courier New"/>
              <a:cs typeface="Courier New"/>
              <a:sym typeface="Courier New"/>
            </a:endParaRPr>
          </a:p>
        </p:txBody>
      </p:sp>
      <p:pic>
        <p:nvPicPr>
          <p:cNvPr id="56" name="Google Shape;56;p13"/>
          <p:cNvPicPr preferRelativeResize="0"/>
          <p:nvPr/>
        </p:nvPicPr>
        <p:blipFill>
          <a:blip r:embed="rId3">
            <a:alphaModFix/>
          </a:blip>
          <a:stretch>
            <a:fillRect/>
          </a:stretch>
        </p:blipFill>
        <p:spPr>
          <a:xfrm>
            <a:off x="6562940" y="0"/>
            <a:ext cx="2581059" cy="973425"/>
          </a:xfrm>
          <a:prstGeom prst="rect">
            <a:avLst/>
          </a:prstGeom>
          <a:noFill/>
          <a:ln>
            <a:noFill/>
          </a:ln>
        </p:spPr>
      </p:pic>
      <p:pic>
        <p:nvPicPr>
          <p:cNvPr id="57" name="Google Shape;57;p13"/>
          <p:cNvPicPr preferRelativeResize="0"/>
          <p:nvPr/>
        </p:nvPicPr>
        <p:blipFill>
          <a:blip r:embed="rId4">
            <a:alphaModFix/>
          </a:blip>
          <a:stretch>
            <a:fillRect/>
          </a:stretch>
        </p:blipFill>
        <p:spPr>
          <a:xfrm>
            <a:off x="6808403" y="4531450"/>
            <a:ext cx="2252073" cy="519025"/>
          </a:xfrm>
          <a:prstGeom prst="rect">
            <a:avLst/>
          </a:prstGeom>
          <a:noFill/>
          <a:ln>
            <a:noFill/>
          </a:ln>
        </p:spPr>
      </p:pic>
      <p:pic>
        <p:nvPicPr>
          <p:cNvPr id="58" name="Google Shape;58;p13"/>
          <p:cNvPicPr preferRelativeResize="0"/>
          <p:nvPr/>
        </p:nvPicPr>
        <p:blipFill rotWithShape="1">
          <a:blip r:embed="rId5">
            <a:alphaModFix/>
          </a:blip>
          <a:srcRect b="-19260" l="0" r="-19260" t="0"/>
          <a:stretch/>
        </p:blipFill>
        <p:spPr>
          <a:xfrm>
            <a:off x="229500" y="95400"/>
            <a:ext cx="2207125" cy="640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p:nvPr/>
        </p:nvSpPr>
        <p:spPr>
          <a:xfrm>
            <a:off x="311700" y="226075"/>
            <a:ext cx="8520600" cy="5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Calibri"/>
                <a:ea typeface="Calibri"/>
                <a:cs typeface="Calibri"/>
                <a:sym typeface="Calibri"/>
              </a:rPr>
              <a:t>Quantitative Evaluation Metrics</a:t>
            </a:r>
            <a:endParaRPr>
              <a:solidFill>
                <a:schemeClr val="dk1"/>
              </a:solidFill>
              <a:latin typeface="Calibri"/>
              <a:ea typeface="Calibri"/>
              <a:cs typeface="Calibri"/>
              <a:sym typeface="Calibri"/>
            </a:endParaRPr>
          </a:p>
        </p:txBody>
      </p:sp>
      <p:pic>
        <p:nvPicPr>
          <p:cNvPr id="119" name="Google Shape;119;p22"/>
          <p:cNvPicPr preferRelativeResize="0"/>
          <p:nvPr/>
        </p:nvPicPr>
        <p:blipFill rotWithShape="1">
          <a:blip r:embed="rId3">
            <a:alphaModFix/>
          </a:blip>
          <a:srcRect b="0" l="0" r="0" t="0"/>
          <a:stretch/>
        </p:blipFill>
        <p:spPr>
          <a:xfrm>
            <a:off x="471063" y="1127013"/>
            <a:ext cx="3963600" cy="1443156"/>
          </a:xfrm>
          <a:prstGeom prst="rect">
            <a:avLst/>
          </a:prstGeom>
          <a:noFill/>
          <a:ln>
            <a:noFill/>
          </a:ln>
        </p:spPr>
      </p:pic>
      <p:pic>
        <p:nvPicPr>
          <p:cNvPr id="120" name="Google Shape;120;p22"/>
          <p:cNvPicPr preferRelativeResize="0"/>
          <p:nvPr/>
        </p:nvPicPr>
        <p:blipFill>
          <a:blip r:embed="rId4">
            <a:alphaModFix/>
          </a:blip>
          <a:stretch>
            <a:fillRect/>
          </a:stretch>
        </p:blipFill>
        <p:spPr>
          <a:xfrm>
            <a:off x="2225450" y="3059253"/>
            <a:ext cx="1289659" cy="1443156"/>
          </a:xfrm>
          <a:prstGeom prst="rect">
            <a:avLst/>
          </a:prstGeom>
          <a:noFill/>
          <a:ln>
            <a:noFill/>
          </a:ln>
        </p:spPr>
      </p:pic>
      <p:pic>
        <p:nvPicPr>
          <p:cNvPr id="121" name="Google Shape;121;p22"/>
          <p:cNvPicPr preferRelativeResize="0"/>
          <p:nvPr/>
        </p:nvPicPr>
        <p:blipFill>
          <a:blip r:embed="rId5">
            <a:alphaModFix/>
          </a:blip>
          <a:stretch>
            <a:fillRect/>
          </a:stretch>
        </p:blipFill>
        <p:spPr>
          <a:xfrm>
            <a:off x="3495657" y="3064287"/>
            <a:ext cx="2719666" cy="1443156"/>
          </a:xfrm>
          <a:prstGeom prst="rect">
            <a:avLst/>
          </a:prstGeom>
          <a:noFill/>
          <a:ln>
            <a:noFill/>
          </a:ln>
        </p:spPr>
      </p:pic>
      <p:pic>
        <p:nvPicPr>
          <p:cNvPr id="122" name="Google Shape;122;p22"/>
          <p:cNvPicPr preferRelativeResize="0"/>
          <p:nvPr/>
        </p:nvPicPr>
        <p:blipFill>
          <a:blip r:embed="rId4">
            <a:alphaModFix/>
          </a:blip>
          <a:stretch>
            <a:fillRect/>
          </a:stretch>
        </p:blipFill>
        <p:spPr>
          <a:xfrm>
            <a:off x="4859829" y="1152459"/>
            <a:ext cx="1289650" cy="1419289"/>
          </a:xfrm>
          <a:prstGeom prst="rect">
            <a:avLst/>
          </a:prstGeom>
          <a:noFill/>
          <a:ln>
            <a:noFill/>
          </a:ln>
        </p:spPr>
      </p:pic>
      <p:pic>
        <p:nvPicPr>
          <p:cNvPr id="123" name="Google Shape;123;p22"/>
          <p:cNvPicPr preferRelativeResize="0"/>
          <p:nvPr/>
        </p:nvPicPr>
        <p:blipFill>
          <a:blip r:embed="rId6">
            <a:alphaModFix/>
          </a:blip>
          <a:stretch>
            <a:fillRect/>
          </a:stretch>
        </p:blipFill>
        <p:spPr>
          <a:xfrm>
            <a:off x="6128995" y="1125450"/>
            <a:ext cx="2703316" cy="144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idx="1" type="body"/>
          </p:nvPr>
        </p:nvSpPr>
        <p:spPr>
          <a:xfrm>
            <a:off x="311700" y="1005950"/>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We used Flow-Judge-v0.1 for 5 point scale criteria:</a:t>
            </a:r>
            <a:endParaRPr b="1" sz="1400">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Structure</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Readability </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Completeness </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Medical Relevance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Results:</a:t>
            </a:r>
            <a:endParaRPr b="1" sz="1400">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Char char="❏"/>
            </a:pPr>
            <a:r>
              <a:rPr b="1" lang="en">
                <a:solidFill>
                  <a:schemeClr val="dk1"/>
                </a:solidFill>
                <a:latin typeface="Calibri"/>
                <a:ea typeface="Calibri"/>
                <a:cs typeface="Calibri"/>
                <a:sym typeface="Calibri"/>
              </a:rPr>
              <a:t>Skin-SOAP:</a:t>
            </a:r>
            <a:r>
              <a:rPr lang="en">
                <a:solidFill>
                  <a:schemeClr val="dk1"/>
                </a:solidFill>
                <a:latin typeface="Calibri"/>
                <a:ea typeface="Calibri"/>
                <a:cs typeface="Calibri"/>
                <a:sym typeface="Calibri"/>
              </a:rPr>
              <a:t> </a:t>
            </a:r>
            <a:r>
              <a:rPr b="1" lang="en">
                <a:solidFill>
                  <a:schemeClr val="dk1"/>
                </a:solidFill>
                <a:latin typeface="Calibri"/>
                <a:ea typeface="Calibri"/>
                <a:cs typeface="Calibri"/>
                <a:sym typeface="Calibri"/>
              </a:rPr>
              <a:t>20/20 perfect score</a:t>
            </a:r>
            <a:r>
              <a:rPr lang="e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Baselines (GPT-4o, Claude, Janus Pro): 18–19/20.</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Char char="❏"/>
            </a:pPr>
            <a:r>
              <a:rPr lang="en">
                <a:solidFill>
                  <a:schemeClr val="dk1"/>
                </a:solidFill>
                <a:latin typeface="Calibri"/>
                <a:ea typeface="Calibri"/>
                <a:cs typeface="Calibri"/>
                <a:sym typeface="Calibri"/>
              </a:rPr>
              <a:t>Our model excelled in </a:t>
            </a:r>
            <a:r>
              <a:rPr b="1" lang="en">
                <a:solidFill>
                  <a:schemeClr val="dk1"/>
                </a:solidFill>
                <a:latin typeface="Calibri"/>
                <a:ea typeface="Calibri"/>
                <a:cs typeface="Calibri"/>
                <a:sym typeface="Calibri"/>
              </a:rPr>
              <a:t>organization, accuracy, and completeness.</a:t>
            </a:r>
            <a:endParaRPr b="1">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Delivers higher clinical fidelity and completeness than SOTA baselines.</a:t>
            </a:r>
            <a:endParaRPr sz="1400">
              <a:solidFill>
                <a:schemeClr val="dk1"/>
              </a:solidFill>
              <a:latin typeface="Calibri"/>
              <a:ea typeface="Calibri"/>
              <a:cs typeface="Calibri"/>
              <a:sym typeface="Calibri"/>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
        <p:nvSpPr>
          <p:cNvPr id="129" name="Google Shape;129;p23"/>
          <p:cNvSpPr/>
          <p:nvPr/>
        </p:nvSpPr>
        <p:spPr>
          <a:xfrm>
            <a:off x="311700" y="225516"/>
            <a:ext cx="8520600" cy="560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2800">
                <a:solidFill>
                  <a:schemeClr val="dk1"/>
                </a:solidFill>
                <a:latin typeface="Calibri"/>
                <a:ea typeface="Calibri"/>
                <a:cs typeface="Calibri"/>
                <a:sym typeface="Calibri"/>
              </a:rPr>
              <a:t>Qualitative Evaluation</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idx="1" type="body"/>
          </p:nvPr>
        </p:nvSpPr>
        <p:spPr>
          <a:xfrm>
            <a:off x="311700" y="1144675"/>
            <a:ext cx="8156100" cy="2388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Skin-SOAP delivers a scalable, weakly supervised solution for structured dermatology SOAP note generation.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Seamlessly combines caption generation, retrieval-augmented knowledge, and Vision-LLaMA fine-tuning.</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Minimizes need for extensive expert annotation while ensuring high clinical relevance and structural accuracy.</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Demonstrated strong performance through </a:t>
            </a:r>
            <a:r>
              <a:rPr b="1" lang="en" sz="1400">
                <a:solidFill>
                  <a:schemeClr val="dk1"/>
                </a:solidFill>
                <a:latin typeface="Times New Roman"/>
                <a:ea typeface="Times New Roman"/>
                <a:cs typeface="Times New Roman"/>
                <a:sym typeface="Times New Roman"/>
              </a:rPr>
              <a:t>quantitative metrics</a:t>
            </a:r>
            <a:r>
              <a:rPr lang="en" sz="1400">
                <a:solidFill>
                  <a:schemeClr val="dk1"/>
                </a:solidFill>
                <a:latin typeface="Times New Roman"/>
                <a:ea typeface="Times New Roman"/>
                <a:cs typeface="Times New Roman"/>
                <a:sym typeface="Times New Roman"/>
              </a:rPr>
              <a:t> and </a:t>
            </a:r>
            <a:r>
              <a:rPr b="1" lang="en" sz="1400">
                <a:solidFill>
                  <a:schemeClr val="dk1"/>
                </a:solidFill>
                <a:latin typeface="Times New Roman"/>
                <a:ea typeface="Times New Roman"/>
                <a:cs typeface="Times New Roman"/>
                <a:sym typeface="Times New Roman"/>
              </a:rPr>
              <a:t>LLM-as-a-Judge</a:t>
            </a:r>
            <a:r>
              <a:rPr lang="en" sz="1400">
                <a:solidFill>
                  <a:schemeClr val="dk1"/>
                </a:solidFill>
                <a:latin typeface="Times New Roman"/>
                <a:ea typeface="Times New Roman"/>
                <a:cs typeface="Times New Roman"/>
                <a:sym typeface="Times New Roman"/>
              </a:rPr>
              <a:t> evaluations.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Promising pathway toward efficient, reliable, and scalable AI-assisted medical documentation.</a:t>
            </a:r>
            <a:endParaRPr b="1" sz="1400">
              <a:solidFill>
                <a:schemeClr val="dk1"/>
              </a:solidFill>
              <a:latin typeface="Times New Roman"/>
              <a:ea typeface="Times New Roman"/>
              <a:cs typeface="Times New Roman"/>
              <a:sym typeface="Times New Roman"/>
            </a:endParaRPr>
          </a:p>
        </p:txBody>
      </p:sp>
      <p:sp>
        <p:nvSpPr>
          <p:cNvPr id="135" name="Google Shape;135;p24"/>
          <p:cNvSpPr/>
          <p:nvPr/>
        </p:nvSpPr>
        <p:spPr>
          <a:xfrm>
            <a:off x="311700" y="224907"/>
            <a:ext cx="8520600" cy="5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Calibri"/>
                <a:ea typeface="Calibri"/>
                <a:cs typeface="Calibri"/>
                <a:sym typeface="Calibri"/>
              </a:rPr>
              <a:t>Conclusion</a:t>
            </a:r>
            <a:endParaRPr>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1" type="body"/>
          </p:nvPr>
        </p:nvSpPr>
        <p:spPr>
          <a:xfrm>
            <a:off x="311700" y="1002150"/>
            <a:ext cx="8520600" cy="3139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400">
                <a:solidFill>
                  <a:srgbClr val="38761D"/>
                </a:solidFill>
                <a:latin typeface="Calibri"/>
                <a:ea typeface="Calibri"/>
                <a:cs typeface="Calibri"/>
                <a:sym typeface="Calibri"/>
              </a:rPr>
              <a:t>Limitations</a:t>
            </a:r>
            <a:endParaRPr b="1" sz="1400">
              <a:solidFill>
                <a:srgbClr val="38761D"/>
              </a:solidFill>
              <a:latin typeface="Calibri"/>
              <a:ea typeface="Calibri"/>
              <a:cs typeface="Calibri"/>
              <a:sym typeface="Calibri"/>
            </a:endParaRPr>
          </a:p>
          <a:p>
            <a:pPr indent="-317500" lvl="0" marL="457200" rtl="0" algn="l">
              <a:spcBef>
                <a:spcPts val="120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Dependent on accuracy of retrieved clinical knowledge → possible bias/incomplete info.</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Single dataset used; metadata variation limits generalization.</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Small expert-annotated set for evaluation.</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Risk of hallucinations with ambiguous/unfamiliar inputs.</a:t>
            </a:r>
            <a:endParaRPr sz="1400">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b="1" lang="en" sz="1400">
                <a:solidFill>
                  <a:srgbClr val="38761D"/>
                </a:solidFill>
                <a:latin typeface="Calibri"/>
                <a:ea typeface="Calibri"/>
                <a:cs typeface="Calibri"/>
                <a:sym typeface="Calibri"/>
              </a:rPr>
              <a:t>Future Work</a:t>
            </a:r>
            <a:endParaRPr b="1" sz="1400">
              <a:solidFill>
                <a:srgbClr val="38761D"/>
              </a:solidFill>
              <a:latin typeface="Calibri"/>
              <a:ea typeface="Calibri"/>
              <a:cs typeface="Calibri"/>
              <a:sym typeface="Calibri"/>
            </a:endParaRPr>
          </a:p>
          <a:p>
            <a:pPr indent="-317500" lvl="0" marL="457200" rtl="0" algn="l">
              <a:spcBef>
                <a:spcPts val="120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Expand to diverse, multi-source datasets to improve robustness.</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Incorporate human-in-the-loop refinement for enhanced accuracy.</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Strengthen safeguards for real-world clinical deployment.</a:t>
            </a:r>
            <a:endParaRPr sz="1400">
              <a:solidFill>
                <a:schemeClr val="dk1"/>
              </a:solidFill>
              <a:latin typeface="Calibri"/>
              <a:ea typeface="Calibri"/>
              <a:cs typeface="Calibri"/>
              <a:sym typeface="Calibri"/>
            </a:endParaRPr>
          </a:p>
        </p:txBody>
      </p:sp>
      <p:sp>
        <p:nvSpPr>
          <p:cNvPr id="141" name="Google Shape;141;p25"/>
          <p:cNvSpPr/>
          <p:nvPr/>
        </p:nvSpPr>
        <p:spPr>
          <a:xfrm>
            <a:off x="311700" y="224348"/>
            <a:ext cx="8520600" cy="5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Calibri"/>
                <a:ea typeface="Calibri"/>
                <a:cs typeface="Calibri"/>
                <a:sym typeface="Calibri"/>
              </a:rPr>
              <a:t>Limitations and Future Work</a:t>
            </a:r>
            <a:endParaRPr>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765750" y="1443100"/>
            <a:ext cx="3597900" cy="121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820">
                <a:solidFill>
                  <a:srgbClr val="38761D"/>
                </a:solidFill>
                <a:latin typeface="Courier New"/>
                <a:ea typeface="Courier New"/>
                <a:cs typeface="Courier New"/>
                <a:sym typeface="Courier New"/>
              </a:rPr>
              <a:t>ThankYou!</a:t>
            </a:r>
            <a:endParaRPr b="1" sz="3820">
              <a:solidFill>
                <a:srgbClr val="38761D"/>
              </a:solidFill>
              <a:latin typeface="Courier New"/>
              <a:ea typeface="Courier New"/>
              <a:cs typeface="Courier New"/>
              <a:sym typeface="Courier New"/>
            </a:endParaRPr>
          </a:p>
        </p:txBody>
      </p:sp>
      <p:pic>
        <p:nvPicPr>
          <p:cNvPr id="147" name="Google Shape;147;p26"/>
          <p:cNvPicPr preferRelativeResize="0"/>
          <p:nvPr/>
        </p:nvPicPr>
        <p:blipFill>
          <a:blip r:embed="rId3">
            <a:alphaModFix/>
          </a:blip>
          <a:stretch>
            <a:fillRect/>
          </a:stretch>
        </p:blipFill>
        <p:spPr>
          <a:xfrm>
            <a:off x="6333975" y="872250"/>
            <a:ext cx="1814461" cy="2357878"/>
          </a:xfrm>
          <a:prstGeom prst="rect">
            <a:avLst/>
          </a:prstGeom>
          <a:noFill/>
          <a:ln>
            <a:noFill/>
          </a:ln>
        </p:spPr>
      </p:pic>
      <p:sp>
        <p:nvSpPr>
          <p:cNvPr id="148" name="Google Shape;148;p26"/>
          <p:cNvSpPr txBox="1"/>
          <p:nvPr>
            <p:ph type="title"/>
          </p:nvPr>
        </p:nvSpPr>
        <p:spPr>
          <a:xfrm>
            <a:off x="2324700" y="3179850"/>
            <a:ext cx="3700200" cy="126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820">
                <a:latin typeface="Courier New"/>
                <a:ea typeface="Courier New"/>
                <a:cs typeface="Courier New"/>
                <a:sym typeface="Courier New"/>
              </a:rPr>
              <a:t>Questions?</a:t>
            </a:r>
            <a:endParaRPr b="1" sz="382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801675"/>
            <a:ext cx="8520600" cy="231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Skin cancer: ~9,500 new U.S. cases daily </a:t>
            </a:r>
            <a:r>
              <a:rPr lang="en" sz="1400">
                <a:solidFill>
                  <a:schemeClr val="dk1"/>
                </a:solidFill>
                <a:latin typeface="Calibri"/>
                <a:ea typeface="Calibri"/>
                <a:cs typeface="Calibri"/>
                <a:sym typeface="Calibri"/>
              </a:rPr>
              <a:t>→</a:t>
            </a:r>
            <a:r>
              <a:rPr lang="en" sz="1400">
                <a:solidFill>
                  <a:schemeClr val="dk1"/>
                </a:solidFill>
                <a:latin typeface="Calibri"/>
                <a:ea typeface="Calibri"/>
                <a:cs typeface="Calibri"/>
                <a:sym typeface="Calibri"/>
              </a:rPr>
              <a:t> urgent need for efficient documentation.</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Subjective, Objective, </a:t>
            </a:r>
            <a:r>
              <a:rPr lang="en" sz="1400">
                <a:solidFill>
                  <a:schemeClr val="dk1"/>
                </a:solidFill>
                <a:latin typeface="Calibri"/>
                <a:ea typeface="Calibri"/>
                <a:cs typeface="Calibri"/>
                <a:sym typeface="Calibri"/>
              </a:rPr>
              <a:t>Assessment</a:t>
            </a:r>
            <a:r>
              <a:rPr lang="en" sz="1400">
                <a:solidFill>
                  <a:schemeClr val="dk1"/>
                </a:solidFill>
                <a:latin typeface="Calibri"/>
                <a:ea typeface="Calibri"/>
                <a:cs typeface="Calibri"/>
                <a:sym typeface="Calibri"/>
              </a:rPr>
              <a:t> and Plan (SOAP) notes: Standard format for accurate clinical communication.</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Manual note-taking is slow, burdensome, causes physician burnout and less doctor patient interaction.</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Existing methods need large annotated datasets or recorded doctor patient conversation which is scarce in dermatology.</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Skin-SOAP</a:t>
            </a:r>
            <a:r>
              <a:rPr lang="en" sz="1400">
                <a:solidFill>
                  <a:schemeClr val="dk1"/>
                </a:solidFill>
                <a:latin typeface="Calibri"/>
                <a:ea typeface="Calibri"/>
                <a:cs typeface="Calibri"/>
                <a:sym typeface="Calibri"/>
              </a:rPr>
              <a:t>: weakly supervised, multimodal framework using lesion images + sparse text with </a:t>
            </a:r>
            <a:r>
              <a:rPr lang="en" sz="1400">
                <a:solidFill>
                  <a:schemeClr val="dk1"/>
                </a:solidFill>
                <a:latin typeface="Calibri"/>
                <a:ea typeface="Calibri"/>
                <a:cs typeface="Calibri"/>
                <a:sym typeface="Calibri"/>
              </a:rPr>
              <a:t>retrieval-augmented </a:t>
            </a:r>
            <a:r>
              <a:rPr lang="en" sz="1400">
                <a:solidFill>
                  <a:schemeClr val="dk1"/>
                </a:solidFill>
                <a:latin typeface="Calibri"/>
                <a:ea typeface="Calibri"/>
                <a:cs typeface="Calibri"/>
                <a:sym typeface="Calibri"/>
              </a:rPr>
              <a:t>knowledge.</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Novel metrics: </a:t>
            </a:r>
            <a:r>
              <a:rPr b="1" lang="en" sz="1400">
                <a:solidFill>
                  <a:schemeClr val="dk1"/>
                </a:solidFill>
                <a:latin typeface="Calibri"/>
                <a:ea typeface="Calibri"/>
                <a:cs typeface="Calibri"/>
                <a:sym typeface="Calibri"/>
              </a:rPr>
              <a:t>MedConceptEval</a:t>
            </a:r>
            <a:r>
              <a:rPr lang="en" sz="1400">
                <a:solidFill>
                  <a:schemeClr val="dk1"/>
                </a:solidFill>
                <a:latin typeface="Calibri"/>
                <a:ea typeface="Calibri"/>
                <a:cs typeface="Calibri"/>
                <a:sym typeface="Calibri"/>
              </a:rPr>
              <a:t> &amp; </a:t>
            </a:r>
            <a:r>
              <a:rPr b="1" lang="en" sz="1400">
                <a:solidFill>
                  <a:schemeClr val="dk1"/>
                </a:solidFill>
                <a:latin typeface="Calibri"/>
                <a:ea typeface="Calibri"/>
                <a:cs typeface="Calibri"/>
                <a:sym typeface="Calibri"/>
              </a:rPr>
              <a:t>Clinical Coherence Score</a:t>
            </a:r>
            <a:r>
              <a:rPr lang="en" sz="1400">
                <a:solidFill>
                  <a:schemeClr val="dk1"/>
                </a:solidFill>
                <a:latin typeface="Calibri"/>
                <a:ea typeface="Calibri"/>
                <a:cs typeface="Calibri"/>
                <a:sym typeface="Calibri"/>
              </a:rPr>
              <a:t> to assess clinical and semantic quality.</a:t>
            </a:r>
            <a:endParaRPr sz="1400">
              <a:latin typeface="Calibri"/>
              <a:ea typeface="Calibri"/>
              <a:cs typeface="Calibri"/>
              <a:sym typeface="Calibri"/>
            </a:endParaRPr>
          </a:p>
        </p:txBody>
      </p:sp>
      <p:pic>
        <p:nvPicPr>
          <p:cNvPr id="64" name="Google Shape;64;p14"/>
          <p:cNvPicPr preferRelativeResize="0"/>
          <p:nvPr/>
        </p:nvPicPr>
        <p:blipFill>
          <a:blip r:embed="rId3">
            <a:alphaModFix/>
          </a:blip>
          <a:stretch>
            <a:fillRect/>
          </a:stretch>
        </p:blipFill>
        <p:spPr>
          <a:xfrm>
            <a:off x="2890800" y="3120975"/>
            <a:ext cx="3316152" cy="2022526"/>
          </a:xfrm>
          <a:prstGeom prst="rect">
            <a:avLst/>
          </a:prstGeom>
          <a:noFill/>
          <a:ln>
            <a:noFill/>
          </a:ln>
        </p:spPr>
      </p:pic>
      <p:sp>
        <p:nvSpPr>
          <p:cNvPr id="65" name="Google Shape;65;p14"/>
          <p:cNvSpPr/>
          <p:nvPr/>
        </p:nvSpPr>
        <p:spPr>
          <a:xfrm>
            <a:off x="311700" y="240975"/>
            <a:ext cx="8520600" cy="5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latin typeface="Times New Roman"/>
                <a:ea typeface="Times New Roman"/>
                <a:cs typeface="Times New Roman"/>
                <a:sym typeface="Times New Roman"/>
              </a:rPr>
              <a:t>Intro</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311700" y="927025"/>
            <a:ext cx="8520600" cy="357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400">
                <a:solidFill>
                  <a:srgbClr val="38761D"/>
                </a:solidFill>
                <a:latin typeface="Calibri"/>
                <a:ea typeface="Calibri"/>
                <a:cs typeface="Calibri"/>
                <a:sym typeface="Calibri"/>
              </a:rPr>
              <a:t>Dataset</a:t>
            </a:r>
            <a:endParaRPr b="1" sz="1400">
              <a:solidFill>
                <a:srgbClr val="38761D"/>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sz="1400">
                <a:solidFill>
                  <a:schemeClr val="dk1"/>
                </a:solidFill>
                <a:latin typeface="Calibri"/>
                <a:ea typeface="Calibri"/>
                <a:cs typeface="Calibri"/>
                <a:sym typeface="Calibri"/>
              </a:rPr>
              <a:t>This data is collected from </a:t>
            </a:r>
            <a:r>
              <a:rPr b="1" lang="en" sz="1400">
                <a:solidFill>
                  <a:schemeClr val="dk1"/>
                </a:solidFill>
                <a:latin typeface="Calibri"/>
                <a:ea typeface="Calibri"/>
                <a:cs typeface="Calibri"/>
                <a:sym typeface="Calibri"/>
              </a:rPr>
              <a:t>PAD-UFES-20</a:t>
            </a:r>
            <a:r>
              <a:rPr lang="en" sz="1400">
                <a:solidFill>
                  <a:schemeClr val="dk1"/>
                </a:solidFill>
                <a:latin typeface="Calibri"/>
                <a:ea typeface="Calibri"/>
                <a:cs typeface="Calibri"/>
                <a:sym typeface="Calibri"/>
              </a:rPr>
              <a:t>, which is</a:t>
            </a:r>
            <a:endParaRPr b="1" sz="1400">
              <a:solidFill>
                <a:schemeClr val="dk1"/>
              </a:solidFill>
              <a:latin typeface="Calibri"/>
              <a:ea typeface="Calibri"/>
              <a:cs typeface="Calibri"/>
              <a:sym typeface="Calibri"/>
            </a:endParaRPr>
          </a:p>
          <a:p>
            <a:pPr indent="-317500" lvl="0" marL="457200" rtl="0" algn="l">
              <a:spcBef>
                <a:spcPts val="1200"/>
              </a:spcBef>
              <a:spcAft>
                <a:spcPts val="0"/>
              </a:spcAft>
              <a:buClr>
                <a:schemeClr val="dk1"/>
              </a:buClr>
              <a:buSzPts val="1400"/>
              <a:buChar char="❏"/>
            </a:pPr>
            <a:r>
              <a:rPr lang="en" sz="1400">
                <a:solidFill>
                  <a:schemeClr val="dk1"/>
                </a:solidFill>
                <a:latin typeface="Calibri"/>
                <a:ea typeface="Calibri"/>
                <a:cs typeface="Calibri"/>
                <a:sym typeface="Calibri"/>
              </a:rPr>
              <a:t>2,298 dermoscopic images from </a:t>
            </a:r>
            <a:r>
              <a:rPr b="1" lang="en" sz="1400">
                <a:solidFill>
                  <a:schemeClr val="dk1"/>
                </a:solidFill>
                <a:latin typeface="Calibri"/>
                <a:ea typeface="Calibri"/>
                <a:cs typeface="Calibri"/>
                <a:sym typeface="Calibri"/>
              </a:rPr>
              <a:t>1,641 lesions</a:t>
            </a:r>
            <a:r>
              <a:rPr lang="en" sz="1400">
                <a:solidFill>
                  <a:schemeClr val="dk1"/>
                </a:solidFill>
                <a:latin typeface="Calibri"/>
                <a:ea typeface="Calibri"/>
                <a:cs typeface="Calibri"/>
                <a:sym typeface="Calibri"/>
              </a:rPr>
              <a:t> (1,373 patients).</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Char char="❏"/>
            </a:pPr>
            <a:r>
              <a:rPr lang="en" sz="1400">
                <a:solidFill>
                  <a:schemeClr val="dk1"/>
                </a:solidFill>
                <a:latin typeface="Calibri"/>
                <a:ea typeface="Calibri"/>
                <a:cs typeface="Calibri"/>
                <a:sym typeface="Calibri"/>
              </a:rPr>
              <a:t>6 lesion types: </a:t>
            </a:r>
            <a:r>
              <a:rPr b="1" lang="en" sz="1400">
                <a:solidFill>
                  <a:schemeClr val="dk1"/>
                </a:solidFill>
                <a:latin typeface="Calibri"/>
                <a:ea typeface="Calibri"/>
                <a:cs typeface="Calibri"/>
                <a:sym typeface="Calibri"/>
              </a:rPr>
              <a:t>BCC, MEL, SCC, ACK, SEK, NEV</a:t>
            </a: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Char char="❏"/>
            </a:pPr>
            <a:r>
              <a:rPr lang="en" sz="1400">
                <a:solidFill>
                  <a:schemeClr val="dk1"/>
                </a:solidFill>
                <a:latin typeface="Calibri"/>
                <a:ea typeface="Calibri"/>
                <a:cs typeface="Calibri"/>
                <a:sym typeface="Calibri"/>
              </a:rPr>
              <a:t>Each lesion linked to </a:t>
            </a:r>
            <a:r>
              <a:rPr b="1" lang="en" sz="1400">
                <a:solidFill>
                  <a:schemeClr val="dk1"/>
                </a:solidFill>
                <a:latin typeface="Calibri"/>
                <a:ea typeface="Calibri"/>
                <a:cs typeface="Calibri"/>
                <a:sym typeface="Calibri"/>
              </a:rPr>
              <a:t>26 structured clinical features</a:t>
            </a:r>
            <a:r>
              <a:rPr lang="en" sz="1400">
                <a:solidFill>
                  <a:schemeClr val="dk1"/>
                </a:solidFill>
                <a:latin typeface="Calibri"/>
                <a:ea typeface="Calibri"/>
                <a:cs typeface="Calibri"/>
                <a:sym typeface="Calibri"/>
              </a:rPr>
              <a:t>.</a:t>
            </a:r>
            <a:endParaRPr sz="1400">
              <a:latin typeface="Calibri"/>
              <a:ea typeface="Calibri"/>
              <a:cs typeface="Calibri"/>
              <a:sym typeface="Calibri"/>
            </a:endParaRPr>
          </a:p>
          <a:p>
            <a:pPr indent="0" lvl="0" marL="0" rtl="0" algn="l">
              <a:spcBef>
                <a:spcPts val="1200"/>
              </a:spcBef>
              <a:spcAft>
                <a:spcPts val="0"/>
              </a:spcAft>
              <a:buNone/>
            </a:pPr>
            <a:r>
              <a:rPr b="1" lang="en" sz="1400">
                <a:solidFill>
                  <a:srgbClr val="38761D"/>
                </a:solidFill>
                <a:latin typeface="Calibri"/>
                <a:ea typeface="Calibri"/>
                <a:cs typeface="Calibri"/>
                <a:sym typeface="Calibri"/>
              </a:rPr>
              <a:t>Preprocessing</a:t>
            </a:r>
            <a:endParaRPr b="1" sz="1400">
              <a:solidFill>
                <a:srgbClr val="38761D"/>
              </a:solidFill>
              <a:latin typeface="Calibri"/>
              <a:ea typeface="Calibri"/>
              <a:cs typeface="Calibri"/>
              <a:sym typeface="Calibri"/>
            </a:endParaRPr>
          </a:p>
          <a:p>
            <a:pPr indent="-317500" lvl="0" marL="457200" rtl="0" algn="l">
              <a:spcBef>
                <a:spcPts val="120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From a cohort of 1,373 patients with structured clinical features, we selected those features most useful for our study.</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Char char="❏"/>
            </a:pPr>
            <a:r>
              <a:rPr lang="en" sz="1400">
                <a:solidFill>
                  <a:schemeClr val="dk1"/>
                </a:solidFill>
                <a:latin typeface="Calibri"/>
                <a:ea typeface="Calibri"/>
                <a:cs typeface="Calibri"/>
                <a:sym typeface="Calibri"/>
              </a:rPr>
              <a:t>Converted structured features into coherent lesion descriptions using </a:t>
            </a:r>
            <a:r>
              <a:rPr b="1" lang="en" sz="1400">
                <a:solidFill>
                  <a:schemeClr val="dk1"/>
                </a:solidFill>
                <a:latin typeface="Calibri"/>
                <a:ea typeface="Calibri"/>
                <a:cs typeface="Calibri"/>
                <a:sym typeface="Calibri"/>
              </a:rPr>
              <a:t>GPT-3.5</a:t>
            </a: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71" name="Google Shape;71;p15"/>
          <p:cNvSpPr/>
          <p:nvPr/>
        </p:nvSpPr>
        <p:spPr>
          <a:xfrm>
            <a:off x="311700" y="240975"/>
            <a:ext cx="8520600" cy="5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Calibri"/>
                <a:ea typeface="Calibri"/>
                <a:cs typeface="Calibri"/>
                <a:sym typeface="Calibri"/>
              </a:rPr>
              <a:t>Dataset and Preprocessing</a:t>
            </a:r>
            <a:endParaRPr>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51500" y="967622"/>
            <a:ext cx="8520600" cy="13428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 sz="1400">
                <a:solidFill>
                  <a:schemeClr val="dk1"/>
                </a:solidFill>
                <a:latin typeface="Calibri"/>
                <a:ea typeface="Calibri"/>
                <a:cs typeface="Calibri"/>
                <a:sym typeface="Calibri"/>
              </a:rPr>
              <a:t>Skin-SOAP is a three-phase weakly supervised multimodal framework for generating clinically structured SOAP notes from limited dermatologic inputs.</a:t>
            </a:r>
            <a:endParaRPr sz="1400">
              <a:solidFill>
                <a:schemeClr val="dk1"/>
              </a:solidFill>
              <a:latin typeface="Calibri"/>
              <a:ea typeface="Calibri"/>
              <a:cs typeface="Calibri"/>
              <a:sym typeface="Calibri"/>
            </a:endParaRPr>
          </a:p>
          <a:p>
            <a:pPr indent="0" lvl="0" marL="0" rtl="0" algn="l">
              <a:spcBef>
                <a:spcPts val="300"/>
              </a:spcBef>
              <a:spcAft>
                <a:spcPts val="0"/>
              </a:spcAft>
              <a:buNone/>
            </a:pPr>
            <a:r>
              <a:t/>
            </a:r>
            <a:endParaRPr sz="1400">
              <a:solidFill>
                <a:schemeClr val="dk1"/>
              </a:solidFill>
              <a:latin typeface="Calibri"/>
              <a:ea typeface="Calibri"/>
              <a:cs typeface="Calibri"/>
              <a:sym typeface="Calibri"/>
            </a:endParaRPr>
          </a:p>
        </p:txBody>
      </p:sp>
      <p:pic>
        <p:nvPicPr>
          <p:cNvPr descr="page2image670735632" id="77" name="Google Shape;77;p16"/>
          <p:cNvPicPr preferRelativeResize="0"/>
          <p:nvPr/>
        </p:nvPicPr>
        <p:blipFill>
          <a:blip r:embed="rId3">
            <a:alphaModFix/>
          </a:blip>
          <a:stretch>
            <a:fillRect/>
          </a:stretch>
        </p:blipFill>
        <p:spPr>
          <a:xfrm>
            <a:off x="721899" y="1820450"/>
            <a:ext cx="7700201" cy="2563000"/>
          </a:xfrm>
          <a:prstGeom prst="rect">
            <a:avLst/>
          </a:prstGeom>
          <a:noFill/>
          <a:ln>
            <a:noFill/>
          </a:ln>
        </p:spPr>
      </p:pic>
      <p:sp>
        <p:nvSpPr>
          <p:cNvPr id="78" name="Google Shape;78;p16"/>
          <p:cNvSpPr/>
          <p:nvPr/>
        </p:nvSpPr>
        <p:spPr>
          <a:xfrm>
            <a:off x="311700" y="240975"/>
            <a:ext cx="8520600" cy="5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Calibri"/>
                <a:ea typeface="Calibri"/>
                <a:cs typeface="Calibri"/>
                <a:sym typeface="Calibri"/>
              </a:rPr>
              <a:t>Method Overview</a:t>
            </a:r>
            <a:endParaRPr>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p:nvPr/>
        </p:nvSpPr>
        <p:spPr>
          <a:xfrm>
            <a:off x="311700" y="237468"/>
            <a:ext cx="8520600" cy="560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lang="en" sz="2400">
                <a:solidFill>
                  <a:srgbClr val="38761D"/>
                </a:solidFill>
                <a:latin typeface="Calibri"/>
                <a:ea typeface="Calibri"/>
                <a:cs typeface="Calibri"/>
                <a:sym typeface="Calibri"/>
              </a:rPr>
              <a:t>Phase 1: Data Generation</a:t>
            </a:r>
            <a:endParaRPr sz="2400">
              <a:solidFill>
                <a:srgbClr val="38761D"/>
              </a:solidFill>
              <a:latin typeface="Calibri"/>
              <a:ea typeface="Calibri"/>
              <a:cs typeface="Calibri"/>
              <a:sym typeface="Calibri"/>
            </a:endParaRPr>
          </a:p>
        </p:txBody>
      </p:sp>
      <p:pic>
        <p:nvPicPr>
          <p:cNvPr id="84" name="Google Shape;84;p17"/>
          <p:cNvPicPr preferRelativeResize="0"/>
          <p:nvPr/>
        </p:nvPicPr>
        <p:blipFill>
          <a:blip r:embed="rId3">
            <a:alphaModFix/>
          </a:blip>
          <a:stretch>
            <a:fillRect/>
          </a:stretch>
        </p:blipFill>
        <p:spPr>
          <a:xfrm>
            <a:off x="4758000" y="1132400"/>
            <a:ext cx="4166400" cy="3337774"/>
          </a:xfrm>
          <a:prstGeom prst="rect">
            <a:avLst/>
          </a:prstGeom>
          <a:noFill/>
          <a:ln>
            <a:noFill/>
          </a:ln>
        </p:spPr>
      </p:pic>
      <p:sp>
        <p:nvSpPr>
          <p:cNvPr id="85" name="Google Shape;85;p17"/>
          <p:cNvSpPr txBox="1"/>
          <p:nvPr/>
        </p:nvSpPr>
        <p:spPr>
          <a:xfrm>
            <a:off x="465175" y="1264850"/>
            <a:ext cx="4106700" cy="2665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8761D"/>
              </a:buClr>
              <a:buSzPts val="1800"/>
              <a:buFont typeface="Calibri"/>
              <a:buChar char="❏"/>
            </a:pPr>
            <a:r>
              <a:rPr lang="en">
                <a:solidFill>
                  <a:schemeClr val="dk1"/>
                </a:solidFill>
                <a:latin typeface="Calibri"/>
                <a:ea typeface="Calibri"/>
                <a:cs typeface="Calibri"/>
                <a:sym typeface="Calibri"/>
              </a:rPr>
              <a:t>From structured clinical features, captions are generated via GPT-3.5.  </a:t>
            </a:r>
            <a:endParaRPr>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rgbClr val="38761D"/>
              </a:buClr>
              <a:buSzPts val="1800"/>
              <a:buFont typeface="Calibri"/>
              <a:buChar char="❏"/>
            </a:pPr>
            <a:r>
              <a:rPr lang="en">
                <a:solidFill>
                  <a:schemeClr val="dk1"/>
                </a:solidFill>
                <a:latin typeface="Calibri"/>
                <a:ea typeface="Calibri"/>
                <a:cs typeface="Calibri"/>
                <a:sym typeface="Calibri"/>
              </a:rPr>
              <a:t>We used </a:t>
            </a:r>
            <a:r>
              <a:rPr b="1" lang="en">
                <a:solidFill>
                  <a:schemeClr val="dk1"/>
                </a:solidFill>
                <a:latin typeface="Calibri"/>
                <a:ea typeface="Calibri"/>
                <a:cs typeface="Calibri"/>
                <a:sym typeface="Calibri"/>
              </a:rPr>
              <a:t>Retrieval-Augmented Generation</a:t>
            </a:r>
            <a:r>
              <a:rPr lang="en">
                <a:solidFill>
                  <a:schemeClr val="dk1"/>
                </a:solidFill>
                <a:latin typeface="Calibri"/>
                <a:ea typeface="Calibri"/>
                <a:cs typeface="Calibri"/>
                <a:sym typeface="Calibri"/>
              </a:rPr>
              <a:t> that retrieve specific context from vector database (collected from trusted medical sources).</a:t>
            </a:r>
            <a:endParaRPr>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rgbClr val="38761D"/>
              </a:buClr>
              <a:buSzPts val="1800"/>
              <a:buFont typeface="Times New Roman"/>
              <a:buChar char="❏"/>
            </a:pPr>
            <a:r>
              <a:rPr lang="en">
                <a:solidFill>
                  <a:schemeClr val="dk1"/>
                </a:solidFill>
                <a:latin typeface="Calibri"/>
                <a:ea typeface="Calibri"/>
                <a:cs typeface="Calibri"/>
                <a:sym typeface="Calibri"/>
              </a:rPr>
              <a:t>Inputs: Lesion image, caption and retrieved context.</a:t>
            </a:r>
            <a:endParaRPr>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rgbClr val="38761D"/>
              </a:buClr>
              <a:buSzPts val="1800"/>
              <a:buFont typeface="Times New Roman"/>
              <a:buChar char="❏"/>
            </a:pPr>
            <a:r>
              <a:rPr lang="en">
                <a:solidFill>
                  <a:schemeClr val="dk1"/>
                </a:solidFill>
                <a:latin typeface="Calibri"/>
                <a:ea typeface="Calibri"/>
                <a:cs typeface="Calibri"/>
                <a:sym typeface="Calibri"/>
              </a:rPr>
              <a:t>Vision-LLaMA 3.2 generates weakly supervised SOAP notes via structured prompt.</a:t>
            </a:r>
            <a:endParaRPr>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11700" y="1219400"/>
            <a:ext cx="46917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SzPts val="770"/>
              <a:buNone/>
            </a:pPr>
            <a:r>
              <a:rPr lang="en" sz="1400">
                <a:solidFill>
                  <a:schemeClr val="dk1"/>
                </a:solidFill>
                <a:latin typeface="Calibri"/>
                <a:ea typeface="Calibri"/>
                <a:cs typeface="Calibri"/>
                <a:sym typeface="Calibri"/>
              </a:rPr>
              <a:t>Fine Tuned Vision-LLaMA 3.2 on synthesized dataset with input (Lesion image + caption + SOAP).</a:t>
            </a:r>
            <a:endParaRPr sz="1400">
              <a:solidFill>
                <a:schemeClr val="dk1"/>
              </a:solidFill>
              <a:latin typeface="Calibri"/>
              <a:ea typeface="Calibri"/>
              <a:cs typeface="Calibri"/>
              <a:sym typeface="Calibri"/>
            </a:endParaRPr>
          </a:p>
          <a:p>
            <a:pPr indent="0" lvl="0" marL="0" rtl="0" algn="l">
              <a:spcBef>
                <a:spcPts val="1200"/>
              </a:spcBef>
              <a:spcAft>
                <a:spcPts val="0"/>
              </a:spcAft>
              <a:buSzPts val="770"/>
              <a:buNone/>
            </a:pPr>
            <a:r>
              <a:rPr b="1" lang="en" sz="1400">
                <a:solidFill>
                  <a:schemeClr val="dk1"/>
                </a:solidFill>
                <a:latin typeface="Calibri"/>
                <a:ea typeface="Calibri"/>
                <a:cs typeface="Calibri"/>
                <a:sym typeface="Calibri"/>
              </a:rPr>
              <a:t>Training Setup</a:t>
            </a:r>
            <a:endParaRPr b="1" sz="1400">
              <a:solidFill>
                <a:schemeClr val="dk1"/>
              </a:solidFill>
              <a:latin typeface="Calibri"/>
              <a:ea typeface="Calibri"/>
              <a:cs typeface="Calibri"/>
              <a:sym typeface="Calibri"/>
            </a:endParaRPr>
          </a:p>
          <a:p>
            <a:pPr indent="-317500" lvl="0" marL="457200" rtl="0" algn="l">
              <a:spcBef>
                <a:spcPts val="1200"/>
              </a:spcBef>
              <a:spcAft>
                <a:spcPts val="0"/>
              </a:spcAft>
              <a:buClr>
                <a:schemeClr val="dk1"/>
              </a:buClr>
              <a:buSzPts val="1400"/>
              <a:buChar char="●"/>
            </a:pPr>
            <a:r>
              <a:rPr b="1" lang="en" sz="1400">
                <a:solidFill>
                  <a:schemeClr val="dk1"/>
                </a:solidFill>
                <a:latin typeface="Calibri"/>
                <a:ea typeface="Calibri"/>
                <a:cs typeface="Calibri"/>
                <a:sym typeface="Calibri"/>
              </a:rPr>
              <a:t>QLoRA settings:</a:t>
            </a:r>
            <a:r>
              <a:rPr lang="en" sz="1400">
                <a:solidFill>
                  <a:schemeClr val="dk1"/>
                </a:solidFill>
                <a:latin typeface="Calibri"/>
                <a:ea typeface="Calibri"/>
                <a:cs typeface="Calibri"/>
                <a:sym typeface="Calibri"/>
              </a:rPr>
              <a:t> rank = 8, α = 16, no dropout.</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Char char="●"/>
            </a:pPr>
            <a:r>
              <a:rPr b="1" lang="en" sz="1400">
                <a:solidFill>
                  <a:schemeClr val="dk1"/>
                </a:solidFill>
                <a:latin typeface="Calibri"/>
                <a:ea typeface="Calibri"/>
                <a:cs typeface="Calibri"/>
                <a:sym typeface="Calibri"/>
              </a:rPr>
              <a:t>Batch size:</a:t>
            </a:r>
            <a:r>
              <a:rPr lang="en" sz="1400">
                <a:solidFill>
                  <a:schemeClr val="dk1"/>
                </a:solidFill>
                <a:latin typeface="Calibri"/>
                <a:ea typeface="Calibri"/>
                <a:cs typeface="Calibri"/>
                <a:sym typeface="Calibri"/>
              </a:rPr>
              <a:t> 8; gradient accumulation = 4; 500 epochs.</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Char char="●"/>
            </a:pPr>
            <a:r>
              <a:rPr b="1" lang="en" sz="1400">
                <a:solidFill>
                  <a:schemeClr val="dk1"/>
                </a:solidFill>
                <a:latin typeface="Calibri"/>
                <a:ea typeface="Calibri"/>
                <a:cs typeface="Calibri"/>
                <a:sym typeface="Calibri"/>
              </a:rPr>
              <a:t>Optimizer:</a:t>
            </a:r>
            <a:r>
              <a:rPr lang="en" sz="1400">
                <a:solidFill>
                  <a:schemeClr val="dk1"/>
                </a:solidFill>
                <a:latin typeface="Calibri"/>
                <a:ea typeface="Calibri"/>
                <a:cs typeface="Calibri"/>
                <a:sym typeface="Calibri"/>
              </a:rPr>
              <a:t> AdamW, 8-bit precision; bf16 mixed precision.</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Char char="●"/>
            </a:pPr>
            <a:r>
              <a:rPr b="1" lang="en" sz="1400">
                <a:solidFill>
                  <a:schemeClr val="dk1"/>
                </a:solidFill>
                <a:latin typeface="Calibri"/>
                <a:ea typeface="Calibri"/>
                <a:cs typeface="Calibri"/>
                <a:sym typeface="Calibri"/>
              </a:rPr>
              <a:t>Hardware:</a:t>
            </a:r>
            <a:r>
              <a:rPr lang="en" sz="1400">
                <a:solidFill>
                  <a:schemeClr val="dk1"/>
                </a:solidFill>
                <a:latin typeface="Calibri"/>
                <a:ea typeface="Calibri"/>
                <a:cs typeface="Calibri"/>
                <a:sym typeface="Calibri"/>
              </a:rPr>
              <a:t> NVIDIA A100 (80 GB VRAM).</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Char char="●"/>
            </a:pPr>
            <a:r>
              <a:rPr b="1" lang="en" sz="1400">
                <a:solidFill>
                  <a:schemeClr val="dk1"/>
                </a:solidFill>
                <a:latin typeface="Calibri"/>
                <a:ea typeface="Calibri"/>
                <a:cs typeface="Calibri"/>
                <a:sym typeface="Calibri"/>
              </a:rPr>
              <a:t>Runtime:</a:t>
            </a:r>
            <a:r>
              <a:rPr lang="en" sz="1400">
                <a:solidFill>
                  <a:schemeClr val="dk1"/>
                </a:solidFill>
                <a:latin typeface="Calibri"/>
                <a:ea typeface="Calibri"/>
                <a:cs typeface="Calibri"/>
                <a:sym typeface="Calibri"/>
              </a:rPr>
              <a:t> Data generation ~9 hrs; Fine-tuning ~1.5 hrs.</a:t>
            </a:r>
            <a:endParaRPr sz="1400">
              <a:solidFill>
                <a:srgbClr val="38761D"/>
              </a:solidFill>
              <a:latin typeface="Calibri"/>
              <a:ea typeface="Calibri"/>
              <a:cs typeface="Calibri"/>
              <a:sym typeface="Calibri"/>
            </a:endParaRPr>
          </a:p>
        </p:txBody>
      </p:sp>
      <p:sp>
        <p:nvSpPr>
          <p:cNvPr id="91" name="Google Shape;91;p18"/>
          <p:cNvSpPr/>
          <p:nvPr/>
        </p:nvSpPr>
        <p:spPr>
          <a:xfrm>
            <a:off x="311700" y="230178"/>
            <a:ext cx="8520600" cy="560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lang="en" sz="2400">
                <a:solidFill>
                  <a:srgbClr val="38761D"/>
                </a:solidFill>
                <a:latin typeface="Calibri"/>
                <a:ea typeface="Calibri"/>
                <a:cs typeface="Calibri"/>
                <a:sym typeface="Calibri"/>
              </a:rPr>
              <a:t>Phase 2: Fine Tuning</a:t>
            </a:r>
            <a:endParaRPr sz="2400">
              <a:solidFill>
                <a:srgbClr val="38761D"/>
              </a:solidFill>
              <a:latin typeface="Calibri"/>
              <a:ea typeface="Calibri"/>
              <a:cs typeface="Calibri"/>
              <a:sym typeface="Calibri"/>
            </a:endParaRPr>
          </a:p>
        </p:txBody>
      </p:sp>
      <p:pic>
        <p:nvPicPr>
          <p:cNvPr id="92" name="Google Shape;92;p18"/>
          <p:cNvPicPr preferRelativeResize="0"/>
          <p:nvPr/>
        </p:nvPicPr>
        <p:blipFill>
          <a:blip r:embed="rId3">
            <a:alphaModFix/>
          </a:blip>
          <a:stretch>
            <a:fillRect/>
          </a:stretch>
        </p:blipFill>
        <p:spPr>
          <a:xfrm>
            <a:off x="5003400" y="1108775"/>
            <a:ext cx="3966749" cy="3416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1152475"/>
            <a:ext cx="4439700" cy="246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8761D"/>
              </a:buClr>
              <a:buSzPts val="1800"/>
              <a:buFont typeface="Calibri"/>
              <a:buChar char="❏"/>
            </a:pPr>
            <a:r>
              <a:rPr lang="en" sz="1400">
                <a:solidFill>
                  <a:schemeClr val="dk1"/>
                </a:solidFill>
                <a:latin typeface="Calibri"/>
                <a:ea typeface="Calibri"/>
                <a:cs typeface="Calibri"/>
                <a:sym typeface="Calibri"/>
              </a:rPr>
              <a:t>New lesion images and its related clinical features are transformed into a clinical caption.</a:t>
            </a:r>
            <a:endParaRPr sz="1400">
              <a:solidFill>
                <a:schemeClr val="dk1"/>
              </a:solidFill>
              <a:latin typeface="Calibri"/>
              <a:ea typeface="Calibri"/>
              <a:cs typeface="Calibri"/>
              <a:sym typeface="Calibri"/>
            </a:endParaRPr>
          </a:p>
          <a:p>
            <a:pPr indent="-342900" lvl="0" marL="457200" rtl="0" algn="l">
              <a:spcBef>
                <a:spcPts val="0"/>
              </a:spcBef>
              <a:spcAft>
                <a:spcPts val="0"/>
              </a:spcAft>
              <a:buClr>
                <a:srgbClr val="38761D"/>
              </a:buClr>
              <a:buSzPts val="1800"/>
              <a:buFont typeface="Calibri"/>
              <a:buChar char="❏"/>
            </a:pPr>
            <a:r>
              <a:rPr lang="en" sz="1400">
                <a:solidFill>
                  <a:schemeClr val="dk1"/>
                </a:solidFill>
                <a:latin typeface="Calibri"/>
                <a:ea typeface="Calibri"/>
                <a:cs typeface="Calibri"/>
                <a:sym typeface="Calibri"/>
              </a:rPr>
              <a:t>Input: Image and Caption fed into fine-tuned Vision-LLaMA.</a:t>
            </a:r>
            <a:endParaRPr sz="1400">
              <a:solidFill>
                <a:schemeClr val="dk1"/>
              </a:solidFill>
              <a:latin typeface="Calibri"/>
              <a:ea typeface="Calibri"/>
              <a:cs typeface="Calibri"/>
              <a:sym typeface="Calibri"/>
            </a:endParaRPr>
          </a:p>
          <a:p>
            <a:pPr indent="-342900" lvl="0" marL="457200" rtl="0" algn="l">
              <a:spcBef>
                <a:spcPts val="0"/>
              </a:spcBef>
              <a:spcAft>
                <a:spcPts val="0"/>
              </a:spcAft>
              <a:buClr>
                <a:srgbClr val="38761D"/>
              </a:buClr>
              <a:buSzPts val="1800"/>
              <a:buFont typeface="Times New Roman"/>
              <a:buChar char="❏"/>
            </a:pPr>
            <a:r>
              <a:rPr lang="en" sz="1400">
                <a:solidFill>
                  <a:schemeClr val="dk1"/>
                </a:solidFill>
                <a:latin typeface="Calibri"/>
                <a:ea typeface="Calibri"/>
                <a:cs typeface="Calibri"/>
                <a:sym typeface="Calibri"/>
              </a:rPr>
              <a:t>Model outputs a </a:t>
            </a:r>
            <a:r>
              <a:rPr b="1" lang="en" sz="1400">
                <a:solidFill>
                  <a:schemeClr val="dk1"/>
                </a:solidFill>
                <a:latin typeface="Calibri"/>
                <a:ea typeface="Calibri"/>
                <a:cs typeface="Calibri"/>
                <a:sym typeface="Calibri"/>
              </a:rPr>
              <a:t>structured SOAP note</a:t>
            </a:r>
            <a:r>
              <a:rPr lang="en" sz="1400">
                <a:solidFill>
                  <a:schemeClr val="dk1"/>
                </a:solidFill>
                <a:latin typeface="Calibri"/>
                <a:ea typeface="Calibri"/>
                <a:cs typeface="Calibri"/>
                <a:sym typeface="Calibri"/>
              </a:rPr>
              <a:t>.</a:t>
            </a:r>
            <a:endParaRPr sz="2100">
              <a:latin typeface="Calibri"/>
              <a:ea typeface="Calibri"/>
              <a:cs typeface="Calibri"/>
              <a:sym typeface="Calibri"/>
            </a:endParaRPr>
          </a:p>
        </p:txBody>
      </p:sp>
      <p:sp>
        <p:nvSpPr>
          <p:cNvPr id="98" name="Google Shape;98;p19"/>
          <p:cNvSpPr/>
          <p:nvPr/>
        </p:nvSpPr>
        <p:spPr>
          <a:xfrm>
            <a:off x="311700" y="224911"/>
            <a:ext cx="8520600" cy="560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lang="en" sz="2400">
                <a:solidFill>
                  <a:srgbClr val="38761D"/>
                </a:solidFill>
                <a:latin typeface="Calibri"/>
                <a:ea typeface="Calibri"/>
                <a:cs typeface="Calibri"/>
                <a:sym typeface="Calibri"/>
              </a:rPr>
              <a:t>Phase 3: Inference</a:t>
            </a:r>
            <a:endParaRPr sz="2000">
              <a:solidFill>
                <a:srgbClr val="38761D"/>
              </a:solidFill>
              <a:latin typeface="Calibri"/>
              <a:ea typeface="Calibri"/>
              <a:cs typeface="Calibri"/>
              <a:sym typeface="Calibri"/>
            </a:endParaRPr>
          </a:p>
        </p:txBody>
      </p:sp>
      <p:pic>
        <p:nvPicPr>
          <p:cNvPr id="99" name="Google Shape;99;p19"/>
          <p:cNvPicPr preferRelativeResize="0"/>
          <p:nvPr/>
        </p:nvPicPr>
        <p:blipFill>
          <a:blip r:embed="rId3">
            <a:alphaModFix/>
          </a:blip>
          <a:stretch>
            <a:fillRect/>
          </a:stretch>
        </p:blipFill>
        <p:spPr>
          <a:xfrm>
            <a:off x="4829175" y="1096600"/>
            <a:ext cx="3796199" cy="3416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409675" y="1466800"/>
            <a:ext cx="4554600" cy="30897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chemeClr val="dk1"/>
              </a:buClr>
              <a:buSzPts val="1400"/>
              <a:buChar char="❏"/>
            </a:pPr>
            <a:r>
              <a:rPr lang="en" sz="1400">
                <a:solidFill>
                  <a:schemeClr val="dk1"/>
                </a:solidFill>
                <a:latin typeface="Calibri"/>
                <a:ea typeface="Calibri"/>
                <a:cs typeface="Calibri"/>
                <a:sym typeface="Calibri"/>
              </a:rPr>
              <a:t>Measures semantic alignment of each SOAP section with </a:t>
            </a:r>
            <a:r>
              <a:rPr b="1" lang="en" sz="1400">
                <a:solidFill>
                  <a:schemeClr val="dk1"/>
                </a:solidFill>
                <a:latin typeface="Calibri"/>
                <a:ea typeface="Calibri"/>
                <a:cs typeface="Calibri"/>
                <a:sym typeface="Calibri"/>
              </a:rPr>
              <a:t>clinically validated concept sets</a:t>
            </a:r>
            <a:r>
              <a:rPr lang="en" sz="1400">
                <a:solidFill>
                  <a:schemeClr val="dk1"/>
                </a:solidFill>
                <a:latin typeface="Calibri"/>
                <a:ea typeface="Calibri"/>
                <a:cs typeface="Calibri"/>
                <a:sym typeface="Calibri"/>
              </a:rPr>
              <a:t> (descriptor banks) for 6 dermatological classes.</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Statistical analysis (Two-Way ANOVA):</a:t>
            </a:r>
            <a:endParaRPr b="1" sz="1400">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Char char="❏"/>
            </a:pPr>
            <a:r>
              <a:rPr lang="en">
                <a:solidFill>
                  <a:schemeClr val="dk1"/>
                </a:solidFill>
                <a:latin typeface="Calibri"/>
                <a:ea typeface="Calibri"/>
                <a:cs typeface="Calibri"/>
                <a:sym typeface="Calibri"/>
              </a:rPr>
              <a:t>Significant effect of </a:t>
            </a:r>
            <a:r>
              <a:rPr b="1" lang="en">
                <a:solidFill>
                  <a:schemeClr val="dk1"/>
                </a:solidFill>
                <a:latin typeface="Calibri"/>
                <a:ea typeface="Calibri"/>
                <a:cs typeface="Calibri"/>
                <a:sym typeface="Calibri"/>
              </a:rPr>
              <a:t>SOAP section</a:t>
            </a:r>
            <a:r>
              <a:rPr lang="en">
                <a:solidFill>
                  <a:schemeClr val="dk1"/>
                </a:solidFill>
                <a:latin typeface="Calibri"/>
                <a:ea typeface="Calibri"/>
                <a:cs typeface="Calibri"/>
                <a:sym typeface="Calibri"/>
              </a:rPr>
              <a:t> (p = 0.022).</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No significant effect of lesion type (p = 0.268) therefore, consistent performance across conditions.</a:t>
            </a:r>
            <a:endParaRPr sz="1700">
              <a:latin typeface="Calibri"/>
              <a:ea typeface="Calibri"/>
              <a:cs typeface="Calibri"/>
              <a:sym typeface="Calibri"/>
            </a:endParaRPr>
          </a:p>
        </p:txBody>
      </p:sp>
      <p:pic>
        <p:nvPicPr>
          <p:cNvPr id="105" name="Google Shape;105;p20"/>
          <p:cNvPicPr preferRelativeResize="0"/>
          <p:nvPr/>
        </p:nvPicPr>
        <p:blipFill rotWithShape="1">
          <a:blip r:embed="rId3">
            <a:alphaModFix/>
          </a:blip>
          <a:srcRect b="12587" l="0" r="0" t="0"/>
          <a:stretch/>
        </p:blipFill>
        <p:spPr>
          <a:xfrm>
            <a:off x="4964275" y="1202300"/>
            <a:ext cx="3868026" cy="3618701"/>
          </a:xfrm>
          <a:prstGeom prst="rect">
            <a:avLst/>
          </a:prstGeom>
          <a:noFill/>
          <a:ln>
            <a:noFill/>
          </a:ln>
        </p:spPr>
      </p:pic>
      <p:sp>
        <p:nvSpPr>
          <p:cNvPr id="106" name="Google Shape;106;p20"/>
          <p:cNvSpPr/>
          <p:nvPr/>
        </p:nvSpPr>
        <p:spPr>
          <a:xfrm>
            <a:off x="311700" y="226075"/>
            <a:ext cx="8520600" cy="560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2800">
                <a:solidFill>
                  <a:schemeClr val="dk1"/>
                </a:solidFill>
                <a:latin typeface="Calibri"/>
                <a:ea typeface="Calibri"/>
                <a:cs typeface="Calibri"/>
                <a:sym typeface="Calibri"/>
              </a:rPr>
              <a:t>Quantitative Evaluation – MedConceptEval</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1" type="body"/>
          </p:nvPr>
        </p:nvSpPr>
        <p:spPr>
          <a:xfrm>
            <a:off x="311700" y="1141400"/>
            <a:ext cx="8205300" cy="13839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Clr>
                <a:srgbClr val="38761D"/>
              </a:buClr>
              <a:buSzPts val="1700"/>
              <a:buFont typeface="Calibri"/>
              <a:buChar char="❏"/>
            </a:pPr>
            <a:r>
              <a:rPr lang="en" sz="1400">
                <a:solidFill>
                  <a:schemeClr val="dk1"/>
                </a:solidFill>
                <a:latin typeface="Calibri"/>
                <a:ea typeface="Calibri"/>
                <a:cs typeface="Calibri"/>
                <a:sym typeface="Calibri"/>
              </a:rPr>
              <a:t>Measures semantic alignment between </a:t>
            </a:r>
            <a:r>
              <a:rPr b="1" lang="en" sz="1400">
                <a:solidFill>
                  <a:schemeClr val="dk1"/>
                </a:solidFill>
                <a:latin typeface="Calibri"/>
                <a:ea typeface="Calibri"/>
                <a:cs typeface="Calibri"/>
                <a:sym typeface="Calibri"/>
              </a:rPr>
              <a:t>caption</a:t>
            </a:r>
            <a:r>
              <a:rPr lang="en" sz="1400">
                <a:solidFill>
                  <a:schemeClr val="dk1"/>
                </a:solidFill>
                <a:latin typeface="Calibri"/>
                <a:ea typeface="Calibri"/>
                <a:cs typeface="Calibri"/>
                <a:sym typeface="Calibri"/>
              </a:rPr>
              <a:t> and each </a:t>
            </a:r>
            <a:r>
              <a:rPr b="1" lang="en" sz="1400">
                <a:solidFill>
                  <a:schemeClr val="dk1"/>
                </a:solidFill>
                <a:latin typeface="Calibri"/>
                <a:ea typeface="Calibri"/>
                <a:cs typeface="Calibri"/>
                <a:sym typeface="Calibri"/>
              </a:rPr>
              <a:t>SOAP note section</a:t>
            </a: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336550" lvl="0" marL="457200" rtl="0" algn="l">
              <a:spcBef>
                <a:spcPts val="0"/>
              </a:spcBef>
              <a:spcAft>
                <a:spcPts val="0"/>
              </a:spcAft>
              <a:buClr>
                <a:srgbClr val="38761D"/>
              </a:buClr>
              <a:buSzPts val="1700"/>
              <a:buFont typeface="Calibri"/>
              <a:buChar char="❏"/>
            </a:pPr>
            <a:r>
              <a:rPr b="1" lang="en" sz="1400">
                <a:solidFill>
                  <a:schemeClr val="dk1"/>
                </a:solidFill>
                <a:latin typeface="Calibri"/>
                <a:ea typeface="Calibri"/>
                <a:cs typeface="Calibri"/>
                <a:sym typeface="Calibri"/>
              </a:rPr>
              <a:t>Statistical Analysis (Two-Way ANOVA):</a:t>
            </a:r>
            <a:endParaRPr b="1" sz="1400">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Char char="❏"/>
            </a:pPr>
            <a:r>
              <a:rPr lang="en">
                <a:solidFill>
                  <a:schemeClr val="dk1"/>
                </a:solidFill>
                <a:latin typeface="Calibri"/>
                <a:ea typeface="Calibri"/>
                <a:cs typeface="Calibri"/>
                <a:sym typeface="Calibri"/>
              </a:rPr>
              <a:t>Significant effect of </a:t>
            </a:r>
            <a:r>
              <a:rPr b="1" lang="en">
                <a:solidFill>
                  <a:schemeClr val="dk1"/>
                </a:solidFill>
                <a:latin typeface="Calibri"/>
                <a:ea typeface="Calibri"/>
                <a:cs typeface="Calibri"/>
                <a:sym typeface="Calibri"/>
              </a:rPr>
              <a:t>note type</a:t>
            </a:r>
            <a:r>
              <a:rPr lang="en">
                <a:solidFill>
                  <a:schemeClr val="dk1"/>
                </a:solidFill>
                <a:latin typeface="Calibri"/>
                <a:ea typeface="Calibri"/>
                <a:cs typeface="Calibri"/>
                <a:sym typeface="Calibri"/>
              </a:rPr>
              <a:t> (p &lt; 0.001) → Model &gt; Human in semantic alignment.</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No significant difference across SOAP sections (p = 0.254) → Consistent coherence.</a:t>
            </a:r>
            <a:endParaRPr sz="2100">
              <a:latin typeface="Calibri"/>
              <a:ea typeface="Calibri"/>
              <a:cs typeface="Calibri"/>
              <a:sym typeface="Calibri"/>
            </a:endParaRPr>
          </a:p>
        </p:txBody>
      </p:sp>
      <p:pic>
        <p:nvPicPr>
          <p:cNvPr id="112" name="Google Shape;112;p21"/>
          <p:cNvPicPr preferRelativeResize="0"/>
          <p:nvPr/>
        </p:nvPicPr>
        <p:blipFill rotWithShape="1">
          <a:blip r:embed="rId3">
            <a:alphaModFix/>
          </a:blip>
          <a:srcRect b="30473" l="0" r="0" t="0"/>
          <a:stretch/>
        </p:blipFill>
        <p:spPr>
          <a:xfrm>
            <a:off x="1928225" y="2715725"/>
            <a:ext cx="5287551" cy="1587001"/>
          </a:xfrm>
          <a:prstGeom prst="rect">
            <a:avLst/>
          </a:prstGeom>
          <a:noFill/>
          <a:ln>
            <a:noFill/>
          </a:ln>
        </p:spPr>
      </p:pic>
      <p:sp>
        <p:nvSpPr>
          <p:cNvPr id="113" name="Google Shape;113;p21"/>
          <p:cNvSpPr/>
          <p:nvPr/>
        </p:nvSpPr>
        <p:spPr>
          <a:xfrm>
            <a:off x="311700" y="222850"/>
            <a:ext cx="8520600" cy="560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2800">
                <a:solidFill>
                  <a:schemeClr val="dk1"/>
                </a:solidFill>
                <a:latin typeface="Calibri"/>
                <a:ea typeface="Calibri"/>
                <a:cs typeface="Calibri"/>
                <a:sym typeface="Calibri"/>
              </a:rPr>
              <a:t>Quantitative Evaluation – Clinical Coherence Score (CCS)</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