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258" r:id="rId2"/>
    <p:sldId id="284" r:id="rId3"/>
    <p:sldId id="278" r:id="rId4"/>
    <p:sldId id="287" r:id="rId5"/>
    <p:sldId id="288" r:id="rId6"/>
    <p:sldId id="336" r:id="rId7"/>
    <p:sldId id="291" r:id="rId8"/>
    <p:sldId id="292" r:id="rId9"/>
    <p:sldId id="294" r:id="rId10"/>
    <p:sldId id="316" r:id="rId11"/>
    <p:sldId id="301" r:id="rId12"/>
    <p:sldId id="358" r:id="rId13"/>
    <p:sldId id="359" r:id="rId14"/>
    <p:sldId id="368" r:id="rId15"/>
    <p:sldId id="360" r:id="rId16"/>
    <p:sldId id="361" r:id="rId17"/>
    <p:sldId id="362" r:id="rId18"/>
    <p:sldId id="363" r:id="rId19"/>
    <p:sldId id="364" r:id="rId20"/>
    <p:sldId id="365" r:id="rId21"/>
    <p:sldId id="367" r:id="rId22"/>
    <p:sldId id="293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6" autoAdjust="0"/>
    <p:restoredTop sz="94660"/>
  </p:normalViewPr>
  <p:slideViewPr>
    <p:cSldViewPr>
      <p:cViewPr varScale="1">
        <p:scale>
          <a:sx n="70" d="100"/>
          <a:sy n="70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99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5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98E-2197-47B0-BA2B-65710E0B15E5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F7AB-D9B1-4E5D-A447-035DA472F722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2263-4A1E-4483-A053-0786D78C2EF4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D9E-268C-47BF-9B51-7D1757A8C90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46D5-7FD6-4C80-AC1D-4F03E3CBD76A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1D31-9E15-4200-B22F-C870561C696E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D3D-2440-49B3-915E-9DCC9AE890C3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B7FC-506B-48D7-8758-C707B65A3D7A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04B7-A42B-4CE5-8264-FD2A9FCD6816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DE0-F353-4289-B038-97775B0801B8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137D-2891-4396-AAC6-B3C5461A16D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8" y="1905000"/>
            <a:ext cx="8458200" cy="21090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9B9D-DA86-408A-B0CE-9A89F4CCCFC1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Methodology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2"/>
            <a:ext cx="8229600" cy="4572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We have analyzed all  past techniques of machine learning and after reviewing their drawbacks we proposed “Convolution Neural Network” classifier that will yield maximum accuracy according to research.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7" name="Rectangle: Rounded Corners 36"/>
          <p:cNvSpPr/>
          <p:nvPr/>
        </p:nvSpPr>
        <p:spPr>
          <a:xfrm>
            <a:off x="513468" y="3646488"/>
            <a:ext cx="194368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2430288" y="4316412"/>
            <a:ext cx="196718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4542936" y="4953000"/>
            <a:ext cx="196718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6650424" y="5441157"/>
            <a:ext cx="18960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cxnSp>
        <p:nvCxnSpPr>
          <p:cNvPr id="52" name="Connector: Elbow 51"/>
          <p:cNvCxnSpPr>
            <a:stCxn id="39" idx="2"/>
          </p:cNvCxnSpPr>
          <p:nvPr/>
        </p:nvCxnSpPr>
        <p:spPr>
          <a:xfrm rot="16200000" flipH="1">
            <a:off x="5936076" y="5076852"/>
            <a:ext cx="304800" cy="1123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38" idx="2"/>
            <a:endCxn id="39" idx="1"/>
          </p:cNvCxnSpPr>
          <p:nvPr/>
        </p:nvCxnSpPr>
        <p:spPr>
          <a:xfrm rot="16200000" flipH="1">
            <a:off x="3793464" y="4470228"/>
            <a:ext cx="369888" cy="1129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37" idx="2"/>
          </p:cNvCxnSpPr>
          <p:nvPr/>
        </p:nvCxnSpPr>
        <p:spPr>
          <a:xfrm rot="16200000" flipH="1">
            <a:off x="1763331" y="3901869"/>
            <a:ext cx="388938" cy="944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8" name="Content Placeholder 7" descr="Main window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500" y="1676400"/>
            <a:ext cx="67303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7" name="Content Placeholder 6" descr="upload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500" y="1600200"/>
            <a:ext cx="67303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12" name="Content Placeholder 11" descr="red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7770" y="1600200"/>
            <a:ext cx="672719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7" name="Content Placeholder 6" descr="image resiza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4280" y="1600200"/>
            <a:ext cx="66948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7" name="Content Placeholder 6" descr="gray sca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500" y="1600200"/>
            <a:ext cx="67303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7" name="Content Placeholder 6" descr="image enhancement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595" y="1600200"/>
            <a:ext cx="67335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7" name="Content Placeholder 6" descr="median fil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4280" y="1600200"/>
            <a:ext cx="66948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7" name="Content Placeholder 6" descr="gaussian fil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9675" y="1600200"/>
            <a:ext cx="67240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7" name="Content Placeholder 6" descr="segmentation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7930" y="1676400"/>
            <a:ext cx="67075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32" y="875508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spc="-75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75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Skin lesion Profiling For Cancer Detection</a:t>
            </a:r>
            <a:endParaRPr lang="en-US" sz="2400" spc="-75" dirty="0">
              <a:solidFill>
                <a:srgbClr val="26262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045366"/>
            <a:ext cx="8763000" cy="411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 Sadia Ijaz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Waleed Khalid CIIT/FA17-BCS-009/ATK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Mian Muhammad Umer Hassan Khan Qureshi CIIT/FA17-BCS-040/ATK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Attock Campus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808-9D71-43D0-BCD1-FC8B790CBCE6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7" name="Content Placeholder 6" descr="feature extraction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9990" y="1600200"/>
            <a:ext cx="676275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7" name="Content Placeholder 6" descr="classifi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500" y="1676400"/>
            <a:ext cx="67303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496266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12/14/2020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PyCharm.</a:t>
            </a:r>
            <a:endParaRPr lang="en-US" sz="2400" dirty="0"/>
          </a:p>
          <a:p>
            <a:r>
              <a:rPr lang="en-IE" sz="2400" dirty="0"/>
              <a:t>MS Word.</a:t>
            </a:r>
            <a:endParaRPr lang="en-US" sz="2400" dirty="0"/>
          </a:p>
          <a:p>
            <a:r>
              <a:rPr lang="en-IE" sz="2400" dirty="0"/>
              <a:t>MS Power Point.</a:t>
            </a:r>
            <a:endParaRPr lang="en-US" sz="2400" dirty="0"/>
          </a:p>
          <a:p>
            <a:r>
              <a:rPr lang="en-IE" sz="2400" dirty="0"/>
              <a:t>Python 3.7 IDE.</a:t>
            </a:r>
            <a:endParaRPr lang="en-US" sz="2400" dirty="0"/>
          </a:p>
          <a:p>
            <a:r>
              <a:rPr lang="en-US" sz="2400" dirty="0"/>
              <a:t>PyQt5 Designer.</a:t>
            </a:r>
          </a:p>
          <a:p>
            <a:r>
              <a:rPr lang="en-US" sz="2400" dirty="0"/>
              <a:t>Anaconda.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F:\IMPORTANT DOCUMENTs\MY LECTURES &amp; documents\course stuff\5th semester course\QuestionMark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72983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67FD-1603-46FC-A8AA-BAD4B9C0619C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267199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Related Work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GUI</a:t>
            </a:r>
          </a:p>
          <a:p>
            <a:r>
              <a:rPr lang="en-US" sz="2400" dirty="0"/>
              <a:t>Tools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12/14/2020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403"/>
            <a:ext cx="7848600" cy="4259761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Brain Tumor is rare but it is very dangerous if not cured in early stages.</a:t>
            </a:r>
          </a:p>
          <a:p>
            <a:r>
              <a:rPr lang="en-US" sz="9600" dirty="0"/>
              <a:t>Brain is the CPU of the body which contols all the functioning of the body.</a:t>
            </a:r>
          </a:p>
          <a:p>
            <a:r>
              <a:rPr lang="en-US" sz="9600" dirty="0"/>
              <a:t>Brain Tumpor is caused due to abnormal growth of cells in the brain. </a:t>
            </a:r>
          </a:p>
          <a:p>
            <a:r>
              <a:rPr lang="en-US" sz="9600" dirty="0"/>
              <a:t>Cancerous cells divide to generate new cancerous cells.Which cause it to grow all over the brain.</a:t>
            </a:r>
          </a:p>
          <a:p>
            <a:pPr fontAlgn="t">
              <a:lnSpc>
                <a:spcPct val="170000"/>
              </a:lnSpc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None/>
            </a:pPr>
            <a:endParaRPr lang="en-US" sz="7200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12/14/2020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/>
              <a:t>Angles of brain MRI :</a:t>
            </a:r>
          </a:p>
          <a:p>
            <a:r>
              <a:rPr lang="en-US" sz="2400" dirty="0"/>
              <a:t>Axial</a:t>
            </a:r>
          </a:p>
          <a:p>
            <a:r>
              <a:rPr lang="en-US" sz="2400" dirty="0"/>
              <a:t>Coronal</a:t>
            </a:r>
          </a:p>
          <a:p>
            <a:r>
              <a:rPr lang="en-US" sz="2400" dirty="0"/>
              <a:t>Sagittal</a:t>
            </a:r>
          </a:p>
          <a:p>
            <a:pPr marL="0" indent="0">
              <a:buNone/>
            </a:pPr>
            <a:r>
              <a:rPr lang="en-US" sz="2400" b="1" u="sng" dirty="0"/>
              <a:t> 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12/14/2020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018915"/>
            <a:ext cx="7052310" cy="2107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u="sng" dirty="0"/>
              <a:t>Type of Brain Tumor</a:t>
            </a:r>
            <a:r>
              <a:rPr lang="en-US" sz="2400" u="sng" dirty="0"/>
              <a:t>:</a:t>
            </a:r>
            <a:endParaRPr lang="en-US" sz="2400" dirty="0"/>
          </a:p>
          <a:p>
            <a:r>
              <a:rPr lang="en-US" sz="2400" dirty="0"/>
              <a:t>(a) Meningioma</a:t>
            </a:r>
          </a:p>
          <a:p>
            <a:r>
              <a:rPr lang="en-US" sz="2400" dirty="0"/>
              <a:t>(b) Pituitary</a:t>
            </a:r>
          </a:p>
          <a:p>
            <a:r>
              <a:rPr lang="en-US" sz="2400" dirty="0"/>
              <a:t>(c) Glioma</a:t>
            </a:r>
            <a:r>
              <a:rPr lang="en-US" sz="2400" b="1" u="sng" dirty="0"/>
              <a:t> 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12/14/2020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15" y="3582035"/>
            <a:ext cx="5038090" cy="2774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289"/>
            <a:ext cx="7848600" cy="4286874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/>
              <a:t>Conventional methods consume high computational power and show less accuracy.</a:t>
            </a:r>
          </a:p>
          <a:p>
            <a:pPr marL="0" indent="0"/>
            <a:r>
              <a:rPr lang="en-US" sz="2400" dirty="0"/>
              <a:t>Diagnosis of Brain Tumor is essential at earlier stage.</a:t>
            </a:r>
          </a:p>
          <a:p>
            <a:pPr marL="0" indent="0"/>
            <a:r>
              <a:rPr lang="en-US" sz="2400" dirty="0"/>
              <a:t>Expand the different types of visual characteristics such as color, textural features etc to differentiate the  Tumor type.</a:t>
            </a:r>
          </a:p>
          <a:p>
            <a:pPr marL="0" indent="0"/>
            <a:r>
              <a:rPr lang="en-US" sz="2400" dirty="0"/>
              <a:t> Limited research is  done in multi-classification of Brain Tumor detection. </a:t>
            </a:r>
          </a:p>
          <a:p>
            <a:pPr marL="0" indent="0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 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12/14/2020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403"/>
            <a:ext cx="7848600" cy="4259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/>
            <a:r>
              <a:rPr lang="en-GB" sz="2400" dirty="0"/>
              <a:t> Develop well organized </a:t>
            </a:r>
            <a:r>
              <a:rPr lang="en-US" altLang="en-GB" sz="2400" dirty="0"/>
              <a:t>Automated Brain Tumor</a:t>
            </a:r>
            <a:r>
              <a:rPr lang="en-GB" sz="2400" dirty="0"/>
              <a:t> classification system which has accuracy, low complexity  and performance.</a:t>
            </a:r>
          </a:p>
          <a:p>
            <a:pPr marL="0" indent="0"/>
            <a:r>
              <a:rPr lang="en-GB" sz="2400" dirty="0"/>
              <a:t> Reduce the number of false detections.</a:t>
            </a:r>
          </a:p>
          <a:p>
            <a:pPr marL="0" indent="0"/>
            <a:r>
              <a:rPr lang="en-GB" sz="2400" dirty="0"/>
              <a:t> System will automate the analysis and help </a:t>
            </a:r>
            <a:r>
              <a:rPr lang="en-US" altLang="en-GB" sz="2400" dirty="0"/>
              <a:t>Neurologists</a:t>
            </a:r>
            <a:r>
              <a:rPr lang="en-GB" sz="2400" dirty="0"/>
              <a:t> to do fewer tasks and achieve reliable results</a:t>
            </a:r>
            <a:r>
              <a:rPr lang="en-US" altLang="en-GB" sz="2400" dirty="0"/>
              <a:t>.</a:t>
            </a:r>
            <a:endParaRPr lang="en-GB" sz="2400" dirty="0"/>
          </a:p>
          <a:p>
            <a:pPr marL="0" indent="0"/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12/14/2020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21494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6096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___________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________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12/14/2020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9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KNN</a:t>
            </a:r>
            <a:r>
              <a:rPr lang="en-US" sz="2400" dirty="0"/>
              <a:t>:Use normal,begnin and melignant brain tumor images.KNN classification depends on determination of K value,determination of class and distant calculation between the query instant and training samples.</a:t>
            </a:r>
          </a:p>
          <a:p>
            <a:r>
              <a:rPr lang="en-US" sz="2400" b="1" dirty="0"/>
              <a:t>DNN</a:t>
            </a:r>
            <a:r>
              <a:rPr lang="en-US" sz="2400" dirty="0"/>
              <a:t>: Classified four type of tumor classes.walvet transformation and feature extraction tool use in model.</a:t>
            </a:r>
          </a:p>
          <a:p>
            <a:r>
              <a:rPr lang="en-US" sz="2400" b="1" dirty="0"/>
              <a:t>Support Vector Machine: </a:t>
            </a:r>
            <a:r>
              <a:rPr lang="en-US" sz="2400" dirty="0"/>
              <a:t>This algorithm classifies the tumor type sucessfully.High computational time and physical memory consumption.Perform feature extraction by applying gray scaling.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On-screen Show (4:3)</PresentationFormat>
  <Paragraphs>189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 Skin lesion Profiling For Cancer Detection</vt:lpstr>
      <vt:lpstr>Outline</vt:lpstr>
      <vt:lpstr>Introduction </vt:lpstr>
      <vt:lpstr>Introduction (continue)</vt:lpstr>
      <vt:lpstr>Introduction (continue)</vt:lpstr>
      <vt:lpstr>Problem Statement</vt:lpstr>
      <vt:lpstr>Objectives</vt:lpstr>
      <vt:lpstr>Related Work  </vt:lpstr>
      <vt:lpstr>              Methodology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Tools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SADIA</cp:lastModifiedBy>
  <cp:revision>346</cp:revision>
  <dcterms:created xsi:type="dcterms:W3CDTF">2014-09-12T06:08:00Z</dcterms:created>
  <dcterms:modified xsi:type="dcterms:W3CDTF">2020-12-13T20:10:55Z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