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4"/>
  </p:sldMasterIdLst>
  <p:notesMasterIdLst>
    <p:notesMasterId r:id="rId42"/>
  </p:notesMasterIdLst>
  <p:handoutMasterIdLst>
    <p:handoutMasterId r:id="rId43"/>
  </p:handoutMasterIdLst>
  <p:sldIdLst>
    <p:sldId id="258" r:id="rId5"/>
    <p:sldId id="284" r:id="rId6"/>
    <p:sldId id="278" r:id="rId7"/>
    <p:sldId id="287" r:id="rId8"/>
    <p:sldId id="289" r:id="rId9"/>
    <p:sldId id="290" r:id="rId10"/>
    <p:sldId id="291" r:id="rId11"/>
    <p:sldId id="337" r:id="rId12"/>
    <p:sldId id="338" r:id="rId13"/>
    <p:sldId id="314" r:id="rId14"/>
    <p:sldId id="315" r:id="rId15"/>
    <p:sldId id="335" r:id="rId16"/>
    <p:sldId id="292" r:id="rId17"/>
    <p:sldId id="293" r:id="rId18"/>
    <p:sldId id="309" r:id="rId19"/>
    <p:sldId id="302" r:id="rId20"/>
    <p:sldId id="339" r:id="rId21"/>
    <p:sldId id="340" r:id="rId22"/>
    <p:sldId id="305" r:id="rId23"/>
    <p:sldId id="341" r:id="rId24"/>
    <p:sldId id="342" r:id="rId25"/>
    <p:sldId id="343" r:id="rId26"/>
    <p:sldId id="344" r:id="rId27"/>
    <p:sldId id="316" r:id="rId28"/>
    <p:sldId id="317" r:id="rId29"/>
    <p:sldId id="319" r:id="rId30"/>
    <p:sldId id="318" r:id="rId31"/>
    <p:sldId id="320" r:id="rId32"/>
    <p:sldId id="321" r:id="rId33"/>
    <p:sldId id="322" r:id="rId34"/>
    <p:sldId id="323" r:id="rId35"/>
    <p:sldId id="324" r:id="rId36"/>
    <p:sldId id="325" r:id="rId37"/>
    <p:sldId id="328" r:id="rId38"/>
    <p:sldId id="330" r:id="rId39"/>
    <p:sldId id="333" r:id="rId40"/>
    <p:sldId id="27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17D39-6EB5-4480-853D-3CA7D3423155}" type="datetimeFigureOut">
              <a:rPr lang="en-US" smtClean="0"/>
              <a:t>12/13/2020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B54D-CF35-4E66-AAB5-68525C21AA1F}" type="slidenum">
              <a:rPr lang="en-US" smtClean="0"/>
              <a:t>‹#›</a:t>
            </a:fld>
            <a:endParaRPr lang="en-US"/>
          </a:p>
        </p:txBody>
      </p:sp>
    </p:spTree>
    <p:extLst>
      <p:ext uri="{BB962C8B-B14F-4D97-AF65-F5344CB8AC3E}">
        <p14:creationId xmlns:p14="http://schemas.microsoft.com/office/powerpoint/2010/main" val="999714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16178438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267213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56933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37</a:t>
            </a:fld>
            <a:endParaRPr lang="en-US"/>
          </a:p>
        </p:txBody>
      </p:sp>
    </p:spTree>
    <p:extLst>
      <p:ext uri="{BB962C8B-B14F-4D97-AF65-F5344CB8AC3E}">
        <p14:creationId xmlns:p14="http://schemas.microsoft.com/office/powerpoint/2010/main" val="252047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094EE6-EA0C-4CC9-814E-EC6F581A81A4}"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3684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6BCD0B-7DF3-4B63-9A04-32C5CE0A7753}"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419174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376C43-955E-4A85-AFB4-F2B3523FC432}"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009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524880-5693-4903-96FB-EC046CC5960B}"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0410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038CFFD-B500-46B5-8B90-CB5D539EF326}"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857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0C2ADB2-FAF7-4803-9C98-9907F81EFFCA}"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04910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FD0E4-16F0-4EF1-85D5-9CB56170B240}"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265456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1442D-0FB9-436F-BBE7-2A1116BEDD62}"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1552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1DD3A-4F5A-42F8-A130-42CB46E173F9}"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8712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361DC-E7D1-4776-BFE8-2BF6EAF4E48A}" type="datetime6">
              <a:rPr lang="en-US" smtClean="0"/>
              <a:t>December 20</a:t>
            </a:fld>
            <a:endParaRPr lang="en-US"/>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1968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68D51B-B88F-445D-B867-75A4F5DC246D}"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682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5E2AE-1CAA-4F08-8572-9E8485F50C1E}" type="datetime6">
              <a:rPr lang="en-US" smtClean="0"/>
              <a:t>December 20</a:t>
            </a:fld>
            <a:endParaRPr lang="en-US"/>
          </a:p>
        </p:txBody>
      </p:sp>
      <p:sp>
        <p:nvSpPr>
          <p:cNvPr id="8" name="Footer Placeholder 7"/>
          <p:cNvSpPr>
            <a:spLocks noGrp="1"/>
          </p:cNvSpPr>
          <p:nvPr>
            <p:ph type="ftr" sz="quarter" idx="11"/>
          </p:nvPr>
        </p:nvSpPr>
        <p:spPr/>
        <p:txBody>
          <a:bodyPr/>
          <a:lstStyle/>
          <a:p>
            <a:r>
              <a:rPr lang="en-US" smtClean="0"/>
              <a:t>Final Presentation </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55435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70303-C923-4AE2-8CC6-C46AF8EEFA76}" type="datetime6">
              <a:rPr lang="en-US" smtClean="0"/>
              <a:t>December 20</a:t>
            </a:fld>
            <a:endParaRPr lang="en-US"/>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5621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22382-21B7-4E52-AC0C-1B11F3AD9999}" type="datetime6">
              <a:rPr lang="en-US" smtClean="0"/>
              <a:t>December 20</a:t>
            </a:fld>
            <a:endParaRPr lang="en-US"/>
          </a:p>
        </p:txBody>
      </p:sp>
      <p:sp>
        <p:nvSpPr>
          <p:cNvPr id="3" name="Footer Placeholder 2"/>
          <p:cNvSpPr>
            <a:spLocks noGrp="1"/>
          </p:cNvSpPr>
          <p:nvPr>
            <p:ph type="ftr" sz="quarter" idx="11"/>
          </p:nvPr>
        </p:nvSpPr>
        <p:spPr/>
        <p:txBody>
          <a:bodyPr/>
          <a:lstStyle/>
          <a:p>
            <a:r>
              <a:rPr lang="en-US" smtClean="0"/>
              <a:t>Final Presentation </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20953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F19F01-B356-4C7C-8C89-8DF5A8C41092}"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53759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E74C18-24DD-47E0-8274-90DC1F6DC38E}" type="datetime6">
              <a:rPr lang="en-US" smtClean="0"/>
              <a:t>December 20</a:t>
            </a:fld>
            <a:endParaRPr lang="en-US"/>
          </a:p>
        </p:txBody>
      </p:sp>
      <p:sp>
        <p:nvSpPr>
          <p:cNvPr id="6" name="Footer Placeholder 5"/>
          <p:cNvSpPr>
            <a:spLocks noGrp="1"/>
          </p:cNvSpPr>
          <p:nvPr>
            <p:ph type="ftr" sz="quarter" idx="11"/>
          </p:nvPr>
        </p:nvSpPr>
        <p:spPr/>
        <p:txBody>
          <a:bodyPr/>
          <a:lstStyle/>
          <a:p>
            <a:r>
              <a:rPr lang="en-US" smtClean="0"/>
              <a:t>Final Presentation </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89051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AECDE-18D1-42A4-85CC-17E52CB57E51}" type="datetime6">
              <a:rPr lang="en-US" smtClean="0"/>
              <a:t>December 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Final Presentation </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353863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oogle.com/search?q=submitted+to+higher+education+commission+pakistan&amp;rlz=1C1CHBD_enPK921PK921&amp;oq=submitted+to+higher+education+commission+pakistan&amp;aqs=chrome..69i57.15562j1j7&amp;sourceid=chrome&amp;ie=UTF-8" TargetMode="External"/><Relationship Id="rId1" Type="http://schemas.openxmlformats.org/officeDocument/2006/relationships/slideLayout" Target="../slideLayouts/slideLayout2.xml"/><Relationship Id="rId6" Type="http://schemas.openxmlformats.org/officeDocument/2006/relationships/hyperlink" Target="http://www.youtube.com/" TargetMode="External"/><Relationship Id="rId5" Type="http://schemas.openxmlformats.org/officeDocument/2006/relationships/hyperlink" Target="http://www.arabou.edu.sa/en/" TargetMode="External"/><Relationship Id="rId4" Type="http://schemas.openxmlformats.org/officeDocument/2006/relationships/hyperlink" Target="https://en.wikipedia.org/wiki/Main_Pag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8078532" y="228600"/>
            <a:ext cx="913068" cy="932956"/>
          </a:xfrm>
          <a:prstGeom prst="rect">
            <a:avLst/>
          </a:prstGeom>
        </p:spPr>
      </p:pic>
      <p:pic>
        <p:nvPicPr>
          <p:cNvPr id="12" name="Picture 11" descr="Bismillah1.jpg"/>
          <p:cNvPicPr>
            <a:picLocks noChangeAspect="1"/>
          </p:cNvPicPr>
          <p:nvPr/>
        </p:nvPicPr>
        <p:blipFill>
          <a:blip r:embed="rId4" cstate="print"/>
          <a:stretch>
            <a:fillRect/>
          </a:stretch>
        </p:blipFill>
        <p:spPr>
          <a:xfrm>
            <a:off x="2133600" y="2743200"/>
            <a:ext cx="6019800" cy="1295400"/>
          </a:xfrm>
          <a:prstGeom prst="rect">
            <a:avLst/>
          </a:prstGeom>
        </p:spPr>
      </p:pic>
      <p:sp>
        <p:nvSpPr>
          <p:cNvPr id="2" name="Date Placeholder 1"/>
          <p:cNvSpPr>
            <a:spLocks noGrp="1"/>
          </p:cNvSpPr>
          <p:nvPr>
            <p:ph type="dt" sz="half" idx="10"/>
          </p:nvPr>
        </p:nvSpPr>
        <p:spPr>
          <a:xfrm>
            <a:off x="7759700" y="6000709"/>
            <a:ext cx="766380" cy="370171"/>
          </a:xfrm>
        </p:spPr>
        <p:txBody>
          <a:bodyPr/>
          <a:lstStyle/>
          <a:p>
            <a:r>
              <a:rPr lang="en-US" dirty="0" smtClean="0"/>
              <a:t>8 Dec</a:t>
            </a:r>
            <a:endParaRPr lang="en-US" dirty="0"/>
          </a:p>
        </p:txBody>
      </p:sp>
      <p:sp>
        <p:nvSpPr>
          <p:cNvPr id="3" name="Footer Placeholder 2"/>
          <p:cNvSpPr>
            <a:spLocks noGrp="1"/>
          </p:cNvSpPr>
          <p:nvPr>
            <p:ph type="ftr" sz="quarter" idx="11"/>
          </p:nvPr>
        </p:nvSpPr>
        <p:spPr>
          <a:xfrm>
            <a:off x="1528380" y="6005755"/>
            <a:ext cx="2248585" cy="365125"/>
          </a:xfrm>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6059" y="687993"/>
            <a:ext cx="6589199" cy="707681"/>
          </a:xfrm>
        </p:spPr>
        <p:txBody>
          <a:bodyPr>
            <a:normAutofit/>
          </a:bodyPr>
          <a:lstStyle/>
          <a:p>
            <a:r>
              <a:rPr lang="en-US" sz="2800" dirty="0" smtClean="0"/>
              <a:t>Functional requirements</a:t>
            </a:r>
            <a:endParaRPr lang="en-US" sz="2800" dirty="0"/>
          </a:p>
        </p:txBody>
      </p:sp>
      <p:sp>
        <p:nvSpPr>
          <p:cNvPr id="7" name="Content Placeholder 6"/>
          <p:cNvSpPr>
            <a:spLocks noGrp="1"/>
          </p:cNvSpPr>
          <p:nvPr>
            <p:ph idx="1"/>
          </p:nvPr>
        </p:nvSpPr>
        <p:spPr>
          <a:xfrm>
            <a:off x="1942415" y="1447800"/>
            <a:ext cx="6591985" cy="4572000"/>
          </a:xfrm>
        </p:spPr>
        <p:txBody>
          <a:bodyPr>
            <a:normAutofit/>
          </a:bodyPr>
          <a:lstStyle/>
          <a:p>
            <a:pPr lvl="0" algn="just"/>
            <a:endParaRPr lang="en-US" sz="1600" dirty="0" smtClean="0">
              <a:latin typeface="Times New Roman" panose="02020603050405020304" pitchFamily="18" charset="0"/>
              <a:cs typeface="Times New Roman" panose="02020603050405020304" pitchFamily="18" charset="0"/>
            </a:endParaRPr>
          </a:p>
          <a:p>
            <a:pPr lvl="0" algn="just"/>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Login</a:t>
            </a:r>
          </a:p>
          <a:p>
            <a:pPr lvl="0" algn="just"/>
            <a:r>
              <a:rPr lang="en-US" sz="1600" dirty="0" smtClean="0">
                <a:latin typeface="Times New Roman" panose="02020603050405020304" pitchFamily="18" charset="0"/>
                <a:cs typeface="Times New Roman" panose="02020603050405020304" pitchFamily="18" charset="0"/>
              </a:rPr>
              <a:t>User registration</a:t>
            </a:r>
          </a:p>
          <a:p>
            <a:pPr lvl="0" algn="just"/>
            <a:r>
              <a:rPr lang="en-US" sz="1600" dirty="0" smtClean="0">
                <a:latin typeface="Times New Roman" panose="02020603050405020304" pitchFamily="18" charset="0"/>
                <a:cs typeface="Times New Roman" panose="02020603050405020304" pitchFamily="18" charset="0"/>
              </a:rPr>
              <a:t>Logout</a:t>
            </a:r>
          </a:p>
          <a:p>
            <a:pPr lvl="0" algn="just"/>
            <a:r>
              <a:rPr lang="en-US" sz="1600" dirty="0" smtClean="0">
                <a:latin typeface="Times New Roman" panose="02020603050405020304" pitchFamily="18" charset="0"/>
                <a:cs typeface="Times New Roman" panose="02020603050405020304" pitchFamily="18" charset="0"/>
              </a:rPr>
              <a:t>View Tender</a:t>
            </a:r>
          </a:p>
          <a:p>
            <a:pPr lvl="0" algn="just"/>
            <a:r>
              <a:rPr lang="en-US" sz="1600" dirty="0" smtClean="0">
                <a:latin typeface="Times New Roman" panose="02020603050405020304" pitchFamily="18" charset="0"/>
                <a:cs typeface="Times New Roman" panose="02020603050405020304" pitchFamily="18" charset="0"/>
              </a:rPr>
              <a:t>Bidding</a:t>
            </a:r>
          </a:p>
          <a:p>
            <a:pPr lvl="0" algn="just"/>
            <a:r>
              <a:rPr lang="en-US" sz="1600" dirty="0" smtClean="0">
                <a:latin typeface="Times New Roman" panose="02020603050405020304" pitchFamily="18" charset="0"/>
                <a:cs typeface="Times New Roman" panose="02020603050405020304" pitchFamily="18" charset="0"/>
              </a:rPr>
              <a:t>Notifications</a:t>
            </a:r>
          </a:p>
          <a:p>
            <a:pPr lvl="0" algn="just"/>
            <a:r>
              <a:rPr lang="en-US" sz="1600" dirty="0" smtClean="0">
                <a:latin typeface="Times New Roman" panose="02020603050405020304" pitchFamily="18" charset="0"/>
                <a:cs typeface="Times New Roman" panose="02020603050405020304" pitchFamily="18" charset="0"/>
              </a:rPr>
              <a:t>Billing</a:t>
            </a:r>
          </a:p>
          <a:p>
            <a:pPr lvl="0" algn="just"/>
            <a:r>
              <a:rPr lang="en-US" sz="1600" dirty="0" smtClean="0">
                <a:latin typeface="Times New Roman" panose="02020603050405020304" pitchFamily="18" charset="0"/>
                <a:cs typeface="Times New Roman" panose="02020603050405020304" pitchFamily="18" charset="0"/>
              </a:rPr>
              <a:t>Monitoring</a:t>
            </a:r>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10</a:t>
            </a:fld>
            <a:endParaRPr lang="en-US"/>
          </a:p>
        </p:txBody>
      </p:sp>
    </p:spTree>
    <p:extLst>
      <p:ext uri="{BB962C8B-B14F-4D97-AF65-F5344CB8AC3E}">
        <p14:creationId xmlns:p14="http://schemas.microsoft.com/office/powerpoint/2010/main" val="1363344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5946"/>
            <a:ext cx="6589199" cy="528798"/>
          </a:xfrm>
        </p:spPr>
        <p:txBody>
          <a:bodyPr>
            <a:normAutofit/>
          </a:bodyPr>
          <a:lstStyle/>
          <a:p>
            <a:r>
              <a:rPr lang="en-US" sz="2800" dirty="0" smtClean="0"/>
              <a:t>Functional requirements</a:t>
            </a:r>
            <a:endParaRPr lang="en-US" sz="2800" dirty="0"/>
          </a:p>
        </p:txBody>
      </p:sp>
      <p:sp>
        <p:nvSpPr>
          <p:cNvPr id="3" name="Content Placeholder 2"/>
          <p:cNvSpPr>
            <a:spLocks noGrp="1"/>
          </p:cNvSpPr>
          <p:nvPr>
            <p:ph idx="1"/>
          </p:nvPr>
        </p:nvSpPr>
        <p:spPr>
          <a:xfrm>
            <a:off x="1066918" y="1752600"/>
            <a:ext cx="6591985" cy="4006222"/>
          </a:xfrm>
        </p:spPr>
        <p:txBody>
          <a:bodyPr>
            <a:normAutofit/>
          </a:bodyPr>
          <a:lstStyle/>
          <a:p>
            <a:pPr marL="0" lvl="0" indent="0" algn="just">
              <a:buNone/>
            </a:pPr>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Admin</a:t>
            </a:r>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User</a:t>
            </a:r>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Registration</a:t>
            </a:r>
          </a:p>
          <a:p>
            <a:pPr lvl="0" algn="just"/>
            <a:r>
              <a:rPr lang="en-US" sz="1600" dirty="0" smtClean="0">
                <a:latin typeface="Times New Roman" panose="02020603050405020304" pitchFamily="18" charset="0"/>
                <a:cs typeface="Times New Roman" panose="02020603050405020304" pitchFamily="18" charset="0"/>
              </a:rPr>
              <a:t>Login</a:t>
            </a:r>
            <a:endParaRPr lang="en-US" sz="1600" dirty="0">
              <a:latin typeface="Times New Roman" panose="02020603050405020304" pitchFamily="18" charset="0"/>
              <a:cs typeface="Times New Roman" panose="02020603050405020304" pitchFamily="18" charset="0"/>
            </a:endParaRPr>
          </a:p>
          <a:p>
            <a:endParaRPr lang="en-US" sz="1600" dirty="0"/>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11</a:t>
            </a:fld>
            <a:endParaRPr lang="en-US"/>
          </a:p>
        </p:txBody>
      </p:sp>
    </p:spTree>
    <p:extLst>
      <p:ext uri="{BB962C8B-B14F-4D97-AF65-F5344CB8AC3E}">
        <p14:creationId xmlns:p14="http://schemas.microsoft.com/office/powerpoint/2010/main" val="3525607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34700"/>
            <a:ext cx="6589200" cy="671290"/>
          </a:xfrm>
        </p:spPr>
        <p:txBody>
          <a:bodyPr>
            <a:normAutofit/>
          </a:bodyPr>
          <a:lstStyle/>
          <a:p>
            <a:r>
              <a:rPr lang="en-US" sz="2800" dirty="0" smtClean="0"/>
              <a:t>Existing apps</a:t>
            </a:r>
            <a:endParaRPr lang="en-US" sz="2800"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13174293"/>
              </p:ext>
            </p:extLst>
          </p:nvPr>
        </p:nvGraphicFramePr>
        <p:xfrm>
          <a:off x="990601" y="1752600"/>
          <a:ext cx="7467598" cy="3581400"/>
        </p:xfrm>
        <a:graphic>
          <a:graphicData uri="http://schemas.openxmlformats.org/drawingml/2006/table">
            <a:tbl>
              <a:tblPr>
                <a:tableStyleId>{5C22544A-7EE6-4342-B048-85BDC9FD1C3A}</a:tableStyleId>
              </a:tblPr>
              <a:tblGrid>
                <a:gridCol w="1927423"/>
                <a:gridCol w="1119400"/>
                <a:gridCol w="1554549"/>
                <a:gridCol w="1433113"/>
                <a:gridCol w="1433113"/>
              </a:tblGrid>
              <a:tr h="1336148">
                <a:tc>
                  <a:txBody>
                    <a:bodyPr/>
                    <a:lstStyle/>
                    <a:p>
                      <a:pPr marL="0" marR="0" algn="just">
                        <a:lnSpc>
                          <a:spcPct val="150000"/>
                        </a:lnSpc>
                        <a:tabLst>
                          <a:tab pos="57150" algn="l"/>
                        </a:tabLst>
                      </a:pPr>
                      <a:r>
                        <a:rPr lang="en-US" sz="1100">
                          <a:effectLst/>
                        </a:rPr>
                        <a:t>Company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Difficult UI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Bid-sheet-filling (ONLINE)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Application Notification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PUNJAB (PHE)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r h="992918">
                <a:tc>
                  <a:txBody>
                    <a:bodyPr/>
                    <a:lstStyle/>
                    <a:p>
                      <a:pPr marL="0" marR="0" algn="just">
                        <a:lnSpc>
                          <a:spcPct val="150000"/>
                        </a:lnSpc>
                        <a:tabLst>
                          <a:tab pos="57150" algn="l"/>
                        </a:tabLst>
                      </a:pPr>
                      <a:r>
                        <a:rPr lang="en-US" sz="1100">
                          <a:effectLst/>
                        </a:rPr>
                        <a:t>E-tendering (NHA)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r h="1252334">
                <a:tc>
                  <a:txBody>
                    <a:bodyPr/>
                    <a:lstStyle/>
                    <a:p>
                      <a:pPr marL="274320" indent="-6350" algn="just">
                        <a:lnSpc>
                          <a:spcPct val="150000"/>
                        </a:lnSpc>
                        <a:spcBef>
                          <a:spcPts val="1400"/>
                        </a:spcBef>
                        <a:spcAft>
                          <a:spcPts val="0"/>
                        </a:spcAft>
                        <a:tabLst>
                          <a:tab pos="331470" algn="l"/>
                        </a:tabLst>
                      </a:pPr>
                      <a:r>
                        <a:rPr lang="en-US" sz="1200" kern="0">
                          <a:effectLst/>
                        </a:rPr>
                        <a:t>E-tendering (ours)</a:t>
                      </a:r>
                      <a:endParaRPr lang="en-US" sz="1100" b="1" kern="0">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71755" marR="68580" marT="0" marB="0"/>
                </a:tc>
                <a:tc>
                  <a:txBody>
                    <a:bodyPr/>
                    <a:lstStyle/>
                    <a:p>
                      <a:pPr marL="0" marR="0" algn="just">
                        <a:lnSpc>
                          <a:spcPct val="150000"/>
                        </a:lnSpc>
                        <a:tabLst>
                          <a:tab pos="57150" algn="l"/>
                        </a:tabLst>
                      </a:pPr>
                      <a:r>
                        <a:rPr lang="en-US" sz="1100" dirty="0">
                          <a:effectLst/>
                        </a:rPr>
                        <a:t>YES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 marR="6350" marT="0" marB="0"/>
                </a:tc>
              </a:tr>
            </a:tbl>
          </a:graphicData>
        </a:graphic>
      </p:graphicFrame>
    </p:spTree>
    <p:extLst>
      <p:ext uri="{BB962C8B-B14F-4D97-AF65-F5344CB8AC3E}">
        <p14:creationId xmlns:p14="http://schemas.microsoft.com/office/powerpoint/2010/main" val="994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46154"/>
            <a:ext cx="6589199" cy="648382"/>
          </a:xfrm>
        </p:spPr>
        <p:txBody>
          <a:bodyPr>
            <a:normAutofit/>
          </a:bodyPr>
          <a:lstStyle/>
          <a:p>
            <a:r>
              <a:rPr lang="en-US" sz="2800" dirty="0" smtClean="0">
                <a:cs typeface="Times New Roman" panose="02020603050405020304" pitchFamily="18" charset="0"/>
              </a:rPr>
              <a:t>Tools and Technologies</a:t>
            </a:r>
            <a:endParaRPr lang="en-US" sz="2800" dirty="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3" name="Slide Number Placeholder 2"/>
          <p:cNvSpPr>
            <a:spLocks noGrp="1"/>
          </p:cNvSpPr>
          <p:nvPr>
            <p:ph type="sldNum" sz="quarter" idx="12"/>
          </p:nvPr>
        </p:nvSpPr>
        <p:spPr/>
        <p:txBody>
          <a:bodyPr/>
          <a:lstStyle/>
          <a:p>
            <a:fld id="{21BAB6EE-EAEA-4561-8880-8DF9D3AB286A}" type="slidenum">
              <a:rPr lang="en-US" smtClean="0"/>
              <a:pPr/>
              <a:t>13</a:t>
            </a:fld>
            <a:endParaRPr lang="en-US"/>
          </a:p>
        </p:txBody>
      </p:sp>
      <p:sp>
        <p:nvSpPr>
          <p:cNvPr id="6" name="Content Placeholder 5"/>
          <p:cNvSpPr>
            <a:spLocks noGrp="1"/>
          </p:cNvSpPr>
          <p:nvPr>
            <p:ph idx="1"/>
          </p:nvPr>
        </p:nvSpPr>
        <p:spPr>
          <a:xfrm>
            <a:off x="685801" y="1447800"/>
            <a:ext cx="7848600" cy="4463422"/>
          </a:xfrm>
        </p:spPr>
        <p:txBody>
          <a:bodyPr/>
          <a:lstStyle/>
          <a:p>
            <a:pPr marL="914400" lvl="2" indent="0">
              <a:buNone/>
            </a:pPr>
            <a:endParaRPr lang="en-US" sz="2800" b="1" dirty="0"/>
          </a:p>
          <a:p>
            <a:pPr lvl="0" fontAlgn="base"/>
            <a:r>
              <a:rPr lang="en-US" dirty="0"/>
              <a:t>Android Studio and SDK (Designing and Development)</a:t>
            </a:r>
          </a:p>
          <a:p>
            <a:pPr lvl="0" fontAlgn="auto"/>
            <a:r>
              <a:rPr lang="en-US" dirty="0"/>
              <a:t>Star UML (for designing Diagrams)</a:t>
            </a:r>
          </a:p>
          <a:p>
            <a:pPr lvl="0" fontAlgn="auto"/>
            <a:r>
              <a:rPr lang="en-US" dirty="0"/>
              <a:t>Database Firebase</a:t>
            </a:r>
          </a:p>
          <a:p>
            <a:r>
              <a:rPr lang="en-US" dirty="0"/>
              <a:t>Java Programming language (Building block for Android Programming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05946"/>
            <a:ext cx="6019800" cy="528798"/>
          </a:xfrm>
        </p:spPr>
        <p:txBody>
          <a:bodyPr>
            <a:normAutofit/>
          </a:bodyPr>
          <a:lstStyle/>
          <a:p>
            <a:r>
              <a:rPr lang="en-US" sz="2800" dirty="0" smtClean="0">
                <a:cs typeface="Times New Roman" panose="02020603050405020304" pitchFamily="18" charset="0"/>
                <a:sym typeface="+mn-ea"/>
              </a:rPr>
              <a:t>Benefits</a:t>
            </a:r>
            <a:r>
              <a:rPr lang="en-US" sz="2800" dirty="0" smtClean="0">
                <a:sym typeface="+mn-ea"/>
              </a:rPr>
              <a:t>   </a:t>
            </a:r>
            <a:endParaRPr lang="en-US" sz="2800" dirty="0"/>
          </a:p>
        </p:txBody>
      </p:sp>
      <p:sp>
        <p:nvSpPr>
          <p:cNvPr id="3" name="Content Placeholder 2"/>
          <p:cNvSpPr>
            <a:spLocks noGrp="1"/>
          </p:cNvSpPr>
          <p:nvPr>
            <p:ph idx="1"/>
          </p:nvPr>
        </p:nvSpPr>
        <p:spPr>
          <a:xfrm>
            <a:off x="914400" y="1371600"/>
            <a:ext cx="7620000" cy="3815459"/>
          </a:xfrm>
        </p:spPr>
        <p:txBody>
          <a:bodyPr>
            <a:normAutofit fontScale="97500" lnSpcReduction="10000"/>
          </a:bodyPr>
          <a:lstStyle/>
          <a:p>
            <a:pPr marL="0" indent="0">
              <a:buNone/>
            </a:pPr>
            <a:endParaRPr lang="en-IE" sz="1600" dirty="0" smtClean="0">
              <a:latin typeface="Times New Roman" panose="02020603050405020304" pitchFamily="18" charset="0"/>
              <a:cs typeface="Times New Roman" panose="02020603050405020304" pitchFamily="18" charset="0"/>
            </a:endParaRPr>
          </a:p>
          <a:p>
            <a:pPr marL="381000">
              <a:spcBef>
                <a:spcPts val="6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Completely Automated</a:t>
            </a:r>
            <a:r>
              <a:rPr lang="en-US" sz="1600" spc="-1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Shortens Procurement</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Cycle</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Economical and Environment</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Friendly</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Greater</a:t>
            </a:r>
            <a:r>
              <a:rPr lang="en-US" sz="1600" spc="-10" dirty="0">
                <a:latin typeface="Times New Roman" panose="02020603050405020304" pitchFamily="18" charset="0"/>
                <a:cs typeface="Times New Roman" panose="02020603050405020304" pitchFamily="18" charset="0"/>
              </a:rPr>
              <a:t> Transparency</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10" dirty="0">
                <a:latin typeface="Times New Roman" panose="02020603050405020304" pitchFamily="18" charset="0"/>
                <a:cs typeface="Times New Roman" panose="02020603050405020304" pitchFamily="18" charset="0"/>
              </a:rPr>
              <a:t>Improvement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work culture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the</a:t>
            </a:r>
            <a:r>
              <a:rPr lang="en-US" sz="1600" spc="-4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departments</a:t>
            </a:r>
            <a:endParaRPr lang="en-US" sz="1600" dirty="0">
              <a:latin typeface="Times New Roman" panose="02020603050405020304" pitchFamily="18" charset="0"/>
              <a:cs typeface="Times New Roman" panose="02020603050405020304" pitchFamily="18" charset="0"/>
            </a:endParaRPr>
          </a:p>
          <a:p>
            <a:pPr marL="381000">
              <a:spcBef>
                <a:spcPts val="54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System </a:t>
            </a:r>
            <a:r>
              <a:rPr lang="en-US" sz="1600" spc="-10" dirty="0">
                <a:latin typeface="Times New Roman" panose="02020603050405020304" pitchFamily="18" charset="0"/>
                <a:cs typeface="Times New Roman" panose="02020603050405020304" pitchFamily="18" charset="0"/>
              </a:rPr>
              <a:t>aided </a:t>
            </a:r>
            <a:r>
              <a:rPr lang="en-US" sz="1600" spc="-5" dirty="0">
                <a:latin typeface="Times New Roman" panose="02020603050405020304" pitchFamily="18" charset="0"/>
                <a:cs typeface="Times New Roman" panose="02020603050405020304" pitchFamily="18" charset="0"/>
              </a:rPr>
              <a:t>Evaluation</a:t>
            </a:r>
            <a:r>
              <a:rPr lang="en-US" sz="1600" spc="-2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On the fly reports/comparatives</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statement</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Minimize </a:t>
            </a:r>
            <a:r>
              <a:rPr lang="en-US" sz="1600" spc="-10" dirty="0">
                <a:latin typeface="Times New Roman" panose="02020603050405020304" pitchFamily="18" charset="0"/>
                <a:cs typeface="Times New Roman" panose="02020603050405020304" pitchFamily="18" charset="0"/>
              </a:rPr>
              <a:t>Human errors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Minimal Storage</a:t>
            </a:r>
            <a:r>
              <a:rPr lang="en-US" sz="1600" spc="-2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Spaces</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5" dirty="0">
                <a:latin typeface="Times New Roman" panose="02020603050405020304" pitchFamily="18" charset="0"/>
                <a:cs typeface="Times New Roman" panose="02020603050405020304" pitchFamily="18" charset="0"/>
              </a:rPr>
              <a:t>Change </a:t>
            </a:r>
            <a:r>
              <a:rPr lang="en-US" sz="1600" dirty="0">
                <a:latin typeface="Times New Roman" panose="02020603050405020304" pitchFamily="18" charset="0"/>
                <a:cs typeface="Times New Roman" panose="02020603050405020304" pitchFamily="18" charset="0"/>
              </a:rPr>
              <a:t>in </a:t>
            </a:r>
            <a:r>
              <a:rPr lang="en-US" sz="1600" spc="-5" dirty="0">
                <a:latin typeface="Times New Roman" panose="02020603050405020304" pitchFamily="18" charset="0"/>
                <a:cs typeface="Times New Roman" panose="02020603050405020304" pitchFamily="18" charset="0"/>
              </a:rPr>
              <a:t>Perception </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Progressive</a:t>
            </a:r>
            <a:r>
              <a:rPr lang="en-US" sz="1600" spc="-7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Organization</a:t>
            </a:r>
            <a:endParaRPr lang="en-US" sz="1600" dirty="0">
              <a:latin typeface="Times New Roman" panose="02020603050405020304" pitchFamily="18" charset="0"/>
              <a:cs typeface="Times New Roman" panose="02020603050405020304" pitchFamily="18" charset="0"/>
            </a:endParaRPr>
          </a:p>
          <a:p>
            <a:pPr marL="381000">
              <a:spcBef>
                <a:spcPts val="550"/>
              </a:spcBef>
              <a:buClr>
                <a:srgbClr val="D06248"/>
              </a:buClr>
              <a:buSzPct val="84090"/>
              <a:buFont typeface="Wingdings" panose="05000000000000000000" pitchFamily="2" charset="2"/>
              <a:buChar char="v"/>
              <a:tabLst>
                <a:tab pos="310515" algn="l"/>
                <a:tab pos="311150" algn="l"/>
              </a:tabLst>
            </a:pPr>
            <a:r>
              <a:rPr lang="en-US" sz="1600" spc="-10" dirty="0">
                <a:latin typeface="Times New Roman" panose="02020603050405020304" pitchFamily="18" charset="0"/>
                <a:cs typeface="Times New Roman" panose="02020603050405020304" pitchFamily="18" charset="0"/>
              </a:rPr>
              <a:t>Lesser </a:t>
            </a:r>
            <a:r>
              <a:rPr lang="en-US" sz="1600" spc="-5" dirty="0">
                <a:latin typeface="Times New Roman" panose="02020603050405020304" pitchFamily="18" charset="0"/>
                <a:cs typeface="Times New Roman" panose="02020603050405020304" pitchFamily="18" charset="0"/>
              </a:rPr>
              <a:t>hassle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communication and</a:t>
            </a:r>
            <a:r>
              <a:rPr lang="en-US" sz="1600" spc="-6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administration</a:t>
            </a:r>
            <a:endParaRPr lang="en-US" sz="1600" dirty="0">
              <a:latin typeface="Times New Roman" panose="02020603050405020304" pitchFamily="18" charset="0"/>
              <a:cs typeface="Times New Roman" panose="02020603050405020304" pitchFamily="18" charset="0"/>
            </a:endParaRPr>
          </a:p>
          <a:p>
            <a:endParaRPr lang="en-US" sz="1600" dirty="0" smtClean="0"/>
          </a:p>
          <a:p>
            <a:endParaRPr lang="en-US" sz="1600" dirty="0"/>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a:xfrm>
            <a:off x="1942415" y="6135809"/>
            <a:ext cx="2172385" cy="365125"/>
          </a:xfrm>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66391" y="634699"/>
            <a:ext cx="6589199" cy="671291"/>
          </a:xfrm>
        </p:spPr>
        <p:txBody>
          <a:bodyPr>
            <a:normAutofit fontScale="90000"/>
          </a:bodyPr>
          <a:lstStyle/>
          <a:p>
            <a:r>
              <a:rPr lang="en-US" sz="3100" dirty="0" smtClean="0"/>
              <a:t>Diagrams</a:t>
            </a:r>
            <a:r>
              <a:rPr lang="en-US" dirty="0" smtClean="0"/>
              <a:t/>
            </a:r>
            <a:br>
              <a:rPr lang="en-US" dirty="0" smtClean="0"/>
            </a:br>
            <a:endParaRPr lang="en-US" dirty="0"/>
          </a:p>
        </p:txBody>
      </p:sp>
      <p:sp>
        <p:nvSpPr>
          <p:cNvPr id="9" name="Content Placeholder 8"/>
          <p:cNvSpPr>
            <a:spLocks noGrp="1"/>
          </p:cNvSpPr>
          <p:nvPr>
            <p:ph idx="1"/>
          </p:nvPr>
        </p:nvSpPr>
        <p:spPr>
          <a:xfrm>
            <a:off x="1096206" y="1676400"/>
            <a:ext cx="7438194" cy="4234822"/>
          </a:xfrm>
        </p:spPr>
        <p:txBody>
          <a:bodyPr/>
          <a:lstStyle/>
          <a:p>
            <a:pPr algn="just"/>
            <a:r>
              <a:rPr lang="en-US" b="1" dirty="0" smtClean="0"/>
              <a:t>Use Case Diagrams</a:t>
            </a:r>
          </a:p>
          <a:p>
            <a:pPr algn="just">
              <a:buFont typeface="Wingdings" panose="05000000000000000000" pitchFamily="2" charset="2"/>
              <a:buChar char="ü"/>
            </a:pPr>
            <a:r>
              <a:rPr lang="en-US" dirty="0"/>
              <a:t> </a:t>
            </a:r>
            <a:r>
              <a:rPr lang="en-US" dirty="0" smtClean="0"/>
              <a:t>     </a:t>
            </a:r>
            <a:r>
              <a:rPr lang="en-US" sz="1600" dirty="0" smtClean="0"/>
              <a:t>Admin Use Case Diagram</a:t>
            </a:r>
          </a:p>
          <a:p>
            <a:pPr algn="just"/>
            <a:r>
              <a:rPr lang="en-US" b="1" dirty="0" smtClean="0"/>
              <a:t>Activity Diagrams</a:t>
            </a:r>
          </a:p>
          <a:p>
            <a:pPr algn="just">
              <a:buFont typeface="Wingdings" panose="05000000000000000000" pitchFamily="2" charset="2"/>
              <a:buChar char="ü"/>
            </a:pPr>
            <a:r>
              <a:rPr lang="en-US" b="1" dirty="0"/>
              <a:t> </a:t>
            </a:r>
            <a:r>
              <a:rPr lang="en-US" b="1" dirty="0" smtClean="0"/>
              <a:t>       </a:t>
            </a:r>
            <a:r>
              <a:rPr lang="en-US" sz="1600" dirty="0" smtClean="0"/>
              <a:t>Admin Activity Diagram</a:t>
            </a:r>
          </a:p>
          <a:p>
            <a:pPr algn="just"/>
            <a:r>
              <a:rPr lang="en-US" sz="1600" b="1" dirty="0" smtClean="0"/>
              <a:t>DFD </a:t>
            </a:r>
            <a:r>
              <a:rPr lang="en-US" sz="1600" b="1" dirty="0"/>
              <a:t>Diagrams</a:t>
            </a:r>
          </a:p>
          <a:p>
            <a:pPr algn="just">
              <a:buFont typeface="Wingdings" panose="05000000000000000000" pitchFamily="2" charset="2"/>
              <a:buChar char="ü"/>
            </a:pPr>
            <a:r>
              <a:rPr lang="en-US" sz="1600" dirty="0" smtClean="0"/>
              <a:t>DFD Level 1</a:t>
            </a:r>
          </a:p>
          <a:p>
            <a:pPr algn="just">
              <a:buFont typeface="Wingdings" panose="05000000000000000000" pitchFamily="2" charset="2"/>
              <a:buChar char="ü"/>
            </a:pPr>
            <a:r>
              <a:rPr lang="en-US" sz="1600" dirty="0" smtClean="0"/>
              <a:t>DFD Level 2</a:t>
            </a:r>
          </a:p>
          <a:p>
            <a:pPr marL="0" indent="0" algn="just">
              <a:buNone/>
            </a:pPr>
            <a:endParaRPr lang="en-US" sz="1600" dirty="0" smtClean="0"/>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2" name="Slide Number Placeholder 1"/>
          <p:cNvSpPr>
            <a:spLocks noGrp="1"/>
          </p:cNvSpPr>
          <p:nvPr>
            <p:ph type="sldNum" sz="quarter" idx="12"/>
          </p:nvPr>
        </p:nvSpPr>
        <p:spPr/>
        <p:txBody>
          <a:bodyPr/>
          <a:lstStyle/>
          <a:p>
            <a:fld id="{21BAB6EE-EAEA-4561-8880-8DF9D3AB286A}" type="slidenum">
              <a:rPr lang="en-US" smtClean="0"/>
              <a:pPr/>
              <a:t>15</a:t>
            </a:fld>
            <a:endParaRPr lang="en-US"/>
          </a:p>
        </p:txBody>
      </p:sp>
    </p:spTree>
    <p:extLst>
      <p:ext uri="{BB962C8B-B14F-4D97-AF65-F5344CB8AC3E}">
        <p14:creationId xmlns:p14="http://schemas.microsoft.com/office/powerpoint/2010/main" val="1871989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24110"/>
            <a:ext cx="6589200" cy="747490"/>
          </a:xfrm>
        </p:spPr>
        <p:txBody>
          <a:bodyPr>
            <a:normAutofit fontScale="90000"/>
          </a:bodyPr>
          <a:lstStyle/>
          <a:p>
            <a:r>
              <a:rPr lang="en-US" sz="3100" dirty="0" smtClean="0">
                <a:sym typeface="+mn-ea"/>
              </a:rPr>
              <a:t> Use case Diagram</a:t>
            </a:r>
            <a:r>
              <a:rPr lang="en-US" dirty="0" smtClean="0">
                <a:sym typeface="+mn-ea"/>
              </a:rPr>
              <a:t/>
            </a:r>
            <a:br>
              <a:rPr lang="en-US" dirty="0" smtClean="0">
                <a:sym typeface="+mn-ea"/>
              </a:rPr>
            </a:br>
            <a:r>
              <a:rPr lang="en-US" dirty="0"/>
              <a:t/>
            </a:r>
            <a:br>
              <a:rPr lang="en-US" dirty="0"/>
            </a:br>
            <a:endParaRPr lang="en-US" dirty="0"/>
          </a:p>
        </p:txBody>
      </p:sp>
      <p:sp>
        <p:nvSpPr>
          <p:cNvPr id="4" name="Date Placeholder 3"/>
          <p:cNvSpPr>
            <a:spLocks noGrp="1"/>
          </p:cNvSpPr>
          <p:nvPr>
            <p:ph type="dt" sz="half" idx="10"/>
          </p:nvPr>
        </p:nvSpPr>
        <p:spPr>
          <a:xfrm>
            <a:off x="7380212" y="6209025"/>
            <a:ext cx="766380" cy="218691"/>
          </a:xfrm>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13" name="Rectangle 2"/>
          <p:cNvSpPr>
            <a:spLocks noChangeArrowheads="1"/>
          </p:cNvSpPr>
          <p:nvPr/>
        </p:nvSpPr>
        <p:spPr bwMode="auto">
          <a:xfrm>
            <a:off x="2085975" y="1371600"/>
            <a:ext cx="102467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16</a:t>
            </a:fld>
            <a:endParaRPr lang="en-US"/>
          </a:p>
        </p:txBody>
      </p:sp>
      <p:sp>
        <p:nvSpPr>
          <p:cNvPr id="7" name="Rectangle 2"/>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52624"/>
            <a:ext cx="7766992" cy="3457575"/>
          </a:xfrm>
          <a:prstGeom prst="rect">
            <a:avLst/>
          </a:prstGeom>
        </p:spPr>
      </p:pic>
    </p:spTree>
    <p:extLst>
      <p:ext uri="{BB962C8B-B14F-4D97-AF65-F5344CB8AC3E}">
        <p14:creationId xmlns:p14="http://schemas.microsoft.com/office/powerpoint/2010/main" val="7273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 Level 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206" y="1712460"/>
            <a:ext cx="7114344" cy="3967615"/>
          </a:xfrm>
        </p:spPr>
      </p:pic>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17</a:t>
            </a:fld>
            <a:endParaRPr lang="en-US"/>
          </a:p>
        </p:txBody>
      </p:sp>
    </p:spTree>
    <p:extLst>
      <p:ext uri="{BB962C8B-B14F-4D97-AF65-F5344CB8AC3E}">
        <p14:creationId xmlns:p14="http://schemas.microsoft.com/office/powerpoint/2010/main" val="302645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Level 2</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19164"/>
            <a:ext cx="7772400" cy="4392686"/>
          </a:xfrm>
        </p:spPr>
      </p:pic>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18</a:t>
            </a:fld>
            <a:endParaRPr lang="en-US"/>
          </a:p>
        </p:txBody>
      </p:sp>
    </p:spTree>
    <p:extLst>
      <p:ext uri="{BB962C8B-B14F-4D97-AF65-F5344CB8AC3E}">
        <p14:creationId xmlns:p14="http://schemas.microsoft.com/office/powerpoint/2010/main" val="416230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634700"/>
            <a:ext cx="6589200" cy="671290"/>
          </a:xfrm>
        </p:spPr>
        <p:txBody>
          <a:bodyPr>
            <a:normAutofit/>
          </a:bodyPr>
          <a:lstStyle/>
          <a:p>
            <a:r>
              <a:rPr lang="en-US" sz="2800" dirty="0" smtClean="0"/>
              <a:t>Activity Diagram</a:t>
            </a:r>
            <a:endParaRPr lang="en-US" sz="2800"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12" name="Rectangle 2"/>
          <p:cNvSpPr>
            <a:spLocks noChangeArrowheads="1"/>
          </p:cNvSpPr>
          <p:nvPr/>
        </p:nvSpPr>
        <p:spPr bwMode="auto">
          <a:xfrm>
            <a:off x="685800" y="2362200"/>
            <a:ext cx="6400800" cy="5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19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06" y="1272566"/>
            <a:ext cx="7742994" cy="4832953"/>
          </a:xfrm>
          <a:prstGeom prst="rect">
            <a:avLst/>
          </a:prstGeom>
        </p:spPr>
      </p:pic>
    </p:spTree>
    <p:extLst>
      <p:ext uri="{BB962C8B-B14F-4D97-AF65-F5344CB8AC3E}">
        <p14:creationId xmlns:p14="http://schemas.microsoft.com/office/powerpoint/2010/main" val="3751953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4420358" y="436526"/>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7908129" y="6315128"/>
            <a:ext cx="766380" cy="370171"/>
          </a:xfrm>
        </p:spPr>
        <p:txBody>
          <a:bodyPr/>
          <a:lstStyle/>
          <a:p>
            <a:r>
              <a:rPr lang="en-US" dirty="0" smtClean="0"/>
              <a:t>8 Dec</a:t>
            </a:r>
            <a:endParaRPr lang="en-US" dirty="0"/>
          </a:p>
        </p:txBody>
      </p:sp>
      <p:sp>
        <p:nvSpPr>
          <p:cNvPr id="8" name="Footer Placeholder 7"/>
          <p:cNvSpPr>
            <a:spLocks noGrp="1"/>
          </p:cNvSpPr>
          <p:nvPr>
            <p:ph type="ftr" sz="quarter" idx="11"/>
          </p:nvPr>
        </p:nvSpPr>
        <p:spPr>
          <a:xfrm>
            <a:off x="1447800" y="6320174"/>
            <a:ext cx="2096185" cy="365125"/>
          </a:xfrm>
        </p:spPr>
        <p:txBody>
          <a:bodyPr/>
          <a:lstStyle/>
          <a:p>
            <a:r>
              <a:rPr lang="en-US" smtClean="0"/>
              <a:t>Final Presentation </a:t>
            </a:r>
            <a:endParaRPr lang="en-US" dirty="0"/>
          </a:p>
        </p:txBody>
      </p:sp>
      <p:sp>
        <p:nvSpPr>
          <p:cNvPr id="5" name="Rectangle 4"/>
          <p:cNvSpPr/>
          <p:nvPr/>
        </p:nvSpPr>
        <p:spPr>
          <a:xfrm>
            <a:off x="1851733" y="1697509"/>
            <a:ext cx="6439586" cy="4154984"/>
          </a:xfrm>
          <a:prstGeom prst="rect">
            <a:avLst/>
          </a:prstGeom>
        </p:spPr>
        <p:txBody>
          <a:bodyPr wrap="square">
            <a:spAutoFit/>
          </a:bodyPr>
          <a:lstStyle/>
          <a:p>
            <a:pPr algn="ctr"/>
            <a:endParaRPr lang="en-US" sz="2000" b="1" u="sng" dirty="0" smtClean="0">
              <a:latin typeface="Times New Roman" panose="02020603050405020304" pitchFamily="18" charset="0"/>
              <a:cs typeface="Times New Roman" panose="02020603050405020304" pitchFamily="18" charset="0"/>
            </a:endParaRPr>
          </a:p>
          <a:p>
            <a:pPr algn="ctr"/>
            <a:r>
              <a:rPr lang="en-US" sz="2400" b="1" u="sng" dirty="0" smtClean="0">
                <a:latin typeface="Times New Roman" panose="02020603050405020304" pitchFamily="18" charset="0"/>
                <a:cs typeface="Times New Roman" panose="02020603050405020304" pitchFamily="18" charset="0"/>
              </a:rPr>
              <a:t>E Tendering and Monitoring </a:t>
            </a:r>
            <a:endParaRPr lang="en-US" sz="24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a:t>
            </a:r>
            <a:r>
              <a:rPr lang="en-US" sz="2000" b="1" u="sng" dirty="0" smtClean="0">
                <a:solidFill>
                  <a:schemeClr val="tx1"/>
                </a:solidFill>
                <a:latin typeface="Times New Roman" panose="02020603050405020304" pitchFamily="18" charset="0"/>
                <a:cs typeface="Times New Roman" panose="02020603050405020304" pitchFamily="18" charset="0"/>
              </a:rPr>
              <a:t>by</a:t>
            </a:r>
            <a:r>
              <a:rPr lang="en-US" sz="2000" b="1" u="sng" dirty="0" smtClean="0">
                <a:latin typeface="Times New Roman" panose="02020603050405020304" pitchFamily="18" charset="0"/>
                <a:cs typeface="Times New Roman" panose="02020603050405020304" pitchFamily="18" charset="0"/>
              </a:rPr>
              <a:t>:</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Mam </a:t>
            </a:r>
            <a:r>
              <a:rPr lang="en-US" sz="2000" u="sng" dirty="0" err="1" smtClean="0">
                <a:latin typeface="Times New Roman" panose="02020603050405020304" pitchFamily="18" charset="0"/>
                <a:cs typeface="Times New Roman" panose="02020603050405020304" pitchFamily="18" charset="0"/>
              </a:rPr>
              <a:t>Sadia</a:t>
            </a:r>
            <a:r>
              <a:rPr lang="en-US" sz="2000" u="sng" dirty="0" smtClean="0">
                <a:latin typeface="Times New Roman" panose="02020603050405020304" pitchFamily="18" charset="0"/>
                <a:cs typeface="Times New Roman" panose="02020603050405020304" pitchFamily="18" charset="0"/>
              </a:rPr>
              <a:t> </a:t>
            </a:r>
            <a:r>
              <a:rPr lang="en-US" sz="2000" u="sng" dirty="0" err="1" smtClean="0">
                <a:latin typeface="Times New Roman" panose="02020603050405020304" pitchFamily="18" charset="0"/>
                <a:cs typeface="Times New Roman" panose="02020603050405020304" pitchFamily="18" charset="0"/>
              </a:rPr>
              <a:t>Ejaz</a:t>
            </a:r>
            <a:endParaRPr lang="en-US" sz="2000" u="sng" dirty="0" smtClean="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a:t>
            </a:r>
            <a:r>
              <a:rPr lang="en-US" sz="2000" b="1" u="sng" dirty="0" smtClean="0">
                <a:solidFill>
                  <a:schemeClr val="tx1"/>
                </a:solidFill>
                <a:latin typeface="Times New Roman" panose="02020603050405020304" pitchFamily="18" charset="0"/>
                <a:cs typeface="Times New Roman" panose="02020603050405020304" pitchFamily="18" charset="0"/>
              </a:rPr>
              <a:t>Members:</a:t>
            </a:r>
          </a:p>
          <a:p>
            <a:pPr algn="ctr"/>
            <a:r>
              <a:rPr lang="en-US" sz="2000" u="sng" dirty="0" smtClean="0">
                <a:latin typeface="Times New Roman" panose="02020603050405020304" pitchFamily="18" charset="0"/>
                <a:cs typeface="Times New Roman" panose="02020603050405020304" pitchFamily="18" charset="0"/>
              </a:rPr>
              <a:t>Saif Muzaffar  </a:t>
            </a:r>
            <a:r>
              <a:rPr lang="en-US" sz="2000" u="sng" dirty="0">
                <a:latin typeface="Times New Roman" panose="02020603050405020304" pitchFamily="18" charset="0"/>
                <a:cs typeface="Times New Roman" panose="02020603050405020304" pitchFamily="18" charset="0"/>
              </a:rPr>
              <a:t>( </a:t>
            </a:r>
            <a:r>
              <a:rPr lang="en-US" sz="2000" u="sng" dirty="0" smtClean="0">
                <a:latin typeface="Times New Roman" panose="02020603050405020304" pitchFamily="18" charset="0"/>
                <a:cs typeface="Times New Roman" panose="02020603050405020304" pitchFamily="18" charset="0"/>
              </a:rPr>
              <a:t>FA17-BCS-102 )</a:t>
            </a:r>
            <a:endParaRPr lang="en-US" sz="2000" b="1" u="sng" dirty="0" smtClean="0">
              <a:solidFill>
                <a:schemeClr val="tx1"/>
              </a:solidFill>
              <a:latin typeface="Times New Roman" panose="02020603050405020304" pitchFamily="18" charset="0"/>
              <a:cs typeface="Times New Roman" panose="02020603050405020304" pitchFamily="18" charset="0"/>
            </a:endParaRPr>
          </a:p>
          <a:p>
            <a:pPr algn="ctr"/>
            <a:r>
              <a:rPr lang="en-US" sz="2000" u="sng" dirty="0" smtClean="0">
                <a:latin typeface="Times New Roman" panose="02020603050405020304" pitchFamily="18" charset="0"/>
                <a:cs typeface="Times New Roman" panose="02020603050405020304" pitchFamily="18" charset="0"/>
              </a:rPr>
              <a:t>Muhammad Bilal ( FA17-BCS-080 ) </a:t>
            </a:r>
          </a:p>
          <a:p>
            <a:pPr algn="ctr"/>
            <a:endParaRPr lang="en-US" sz="2000" u="sng" dirty="0">
              <a:latin typeface="Times New Roman" panose="02020603050405020304" pitchFamily="18" charset="0"/>
              <a:cs typeface="Times New Roman" panose="02020603050405020304" pitchFamily="18" charset="0"/>
            </a:endParaRPr>
          </a:p>
          <a:p>
            <a:pPr algn="ctr"/>
            <a:r>
              <a:rPr lang="en-US" sz="2000" u="sng" dirty="0" smtClean="0">
                <a:solidFill>
                  <a:schemeClr val="tx1"/>
                </a:solidFill>
                <a:latin typeface="Times New Roman" panose="02020603050405020304" pitchFamily="18" charset="0"/>
                <a:cs typeface="Times New Roman" panose="02020603050405020304" pitchFamily="18" charset="0"/>
              </a:rPr>
              <a:t>Presented on</a:t>
            </a:r>
          </a:p>
          <a:p>
            <a:pPr algn="ctr"/>
            <a:r>
              <a:rPr lang="en-US" sz="2000" b="1" u="sng" dirty="0" smtClean="0">
                <a:solidFill>
                  <a:schemeClr val="tx1"/>
                </a:solidFill>
                <a:latin typeface="Times New Roman" panose="02020603050405020304" pitchFamily="18" charset="0"/>
                <a:cs typeface="Times New Roman" panose="02020603050405020304" pitchFamily="18" charset="0"/>
              </a:rPr>
              <a:t>(Cs Department) COMSATS </a:t>
            </a:r>
            <a:r>
              <a:rPr lang="en-US" sz="2000" b="1" u="sng" dirty="0">
                <a:solidFill>
                  <a:schemeClr val="tx1"/>
                </a:solidFill>
                <a:latin typeface="Times New Roman" panose="02020603050405020304" pitchFamily="18" charset="0"/>
                <a:cs typeface="Times New Roman" panose="02020603050405020304" pitchFamily="18" charset="0"/>
              </a:rPr>
              <a:t>University </a:t>
            </a:r>
            <a:r>
              <a:rPr lang="en-US" sz="2000" b="1" u="sng" dirty="0" smtClean="0">
                <a:solidFill>
                  <a:schemeClr val="tx1"/>
                </a:solidFill>
                <a:latin typeface="Times New Roman" panose="02020603050405020304" pitchFamily="18" charset="0"/>
                <a:cs typeface="Times New Roman" panose="02020603050405020304" pitchFamily="18" charset="0"/>
              </a:rPr>
              <a:t>Islamabad</a:t>
            </a:r>
          </a:p>
          <a:p>
            <a:pPr algn="ctr"/>
            <a:r>
              <a:rPr lang="en-US" sz="2000" b="1" u="sng" dirty="0" err="1" smtClean="0">
                <a:solidFill>
                  <a:schemeClr val="tx1"/>
                </a:solidFill>
                <a:latin typeface="Times New Roman" panose="02020603050405020304" pitchFamily="18" charset="0"/>
                <a:cs typeface="Times New Roman" panose="02020603050405020304" pitchFamily="18" charset="0"/>
              </a:rPr>
              <a:t>Attock</a:t>
            </a:r>
            <a:r>
              <a:rPr lang="en-US" sz="2000" b="1" u="sng" dirty="0" smtClean="0">
                <a:solidFill>
                  <a:schemeClr val="tx1"/>
                </a:solidFill>
                <a:latin typeface="Times New Roman" panose="02020603050405020304" pitchFamily="18" charset="0"/>
                <a:cs typeface="Times New Roman" panose="02020603050405020304" pitchFamily="18" charset="0"/>
              </a:rPr>
              <a:t> Campus</a:t>
            </a:r>
            <a:endParaRPr lang="en-US" sz="2000" b="1" u="sng"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br>
              <a:rPr lang="en-US" dirty="0" smtClean="0"/>
            </a:br>
            <a:r>
              <a:rPr lang="en-US" dirty="0" smtClean="0"/>
              <a:t>For Tender</a:t>
            </a:r>
            <a:endParaRPr lang="en-US"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1958788"/>
            <a:ext cx="8326113" cy="4176301"/>
          </a:xfrm>
          <a:prstGeom prst="rect">
            <a:avLst/>
          </a:prstGeom>
        </p:spPr>
      </p:pic>
    </p:spTree>
    <p:extLst>
      <p:ext uri="{BB962C8B-B14F-4D97-AF65-F5344CB8AC3E}">
        <p14:creationId xmlns:p14="http://schemas.microsoft.com/office/powerpoint/2010/main" val="423209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Monitoring</a:t>
            </a:r>
            <a:endParaRPr lang="en-US"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28" y="1775011"/>
            <a:ext cx="8175571" cy="4226860"/>
          </a:xfrm>
          <a:prstGeom prst="rect">
            <a:avLst/>
          </a:prstGeom>
        </p:spPr>
      </p:pic>
    </p:spTree>
    <p:extLst>
      <p:ext uri="{BB962C8B-B14F-4D97-AF65-F5344CB8AC3E}">
        <p14:creationId xmlns:p14="http://schemas.microsoft.com/office/powerpoint/2010/main" val="2623247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Billing</a:t>
            </a:r>
            <a:endParaRPr lang="en-US"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44745"/>
            <a:ext cx="8001000" cy="4043082"/>
          </a:xfrm>
          <a:prstGeom prst="rect">
            <a:avLst/>
          </a:prstGeom>
        </p:spPr>
      </p:pic>
    </p:spTree>
    <p:extLst>
      <p:ext uri="{BB962C8B-B14F-4D97-AF65-F5344CB8AC3E}">
        <p14:creationId xmlns:p14="http://schemas.microsoft.com/office/powerpoint/2010/main" val="2200344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r>
              <a:rPr lang="en-US" dirty="0" smtClean="0"/>
              <a:t>Bidding</a:t>
            </a:r>
            <a:endParaRPr lang="en-US"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7924800" cy="4288118"/>
          </a:xfrm>
          <a:prstGeom prst="rect">
            <a:avLst/>
          </a:prstGeom>
        </p:spPr>
      </p:pic>
    </p:spTree>
    <p:extLst>
      <p:ext uri="{BB962C8B-B14F-4D97-AF65-F5344CB8AC3E}">
        <p14:creationId xmlns:p14="http://schemas.microsoft.com/office/powerpoint/2010/main" val="399668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706306"/>
            <a:ext cx="6589200" cy="528078"/>
          </a:xfrm>
        </p:spPr>
        <p:txBody>
          <a:bodyPr>
            <a:normAutofit/>
          </a:bodyPr>
          <a:lstStyle/>
          <a:p>
            <a:r>
              <a:rPr lang="en-US" sz="2800" dirty="0" smtClean="0"/>
              <a:t>Splash screen</a:t>
            </a:r>
            <a:endParaRPr lang="en-US" sz="2800" dirty="0"/>
          </a:p>
        </p:txBody>
      </p:sp>
      <p:sp>
        <p:nvSpPr>
          <p:cNvPr id="3" name="Date Placeholder 2"/>
          <p:cNvSpPr>
            <a:spLocks noGrp="1"/>
          </p:cNvSpPr>
          <p:nvPr>
            <p:ph type="dt" sz="half" idx="10"/>
          </p:nvPr>
        </p:nvSpPr>
        <p:spPr/>
        <p:txBody>
          <a:bodyPr/>
          <a:lstStyle/>
          <a:p>
            <a:r>
              <a:rPr lang="en-US" dirty="0" smtClean="0"/>
              <a:t>8 Dec</a:t>
            </a:r>
          </a:p>
          <a:p>
            <a:endParaRPr lang="en-US" dirty="0"/>
          </a:p>
        </p:txBody>
      </p:sp>
      <p:sp>
        <p:nvSpPr>
          <p:cNvPr id="4" name="Footer Placeholder 3"/>
          <p:cNvSpPr>
            <a:spLocks noGrp="1"/>
          </p:cNvSpPr>
          <p:nvPr>
            <p:ph type="ftr" sz="quarter" idx="11"/>
          </p:nvPr>
        </p:nvSpPr>
        <p:spPr/>
        <p:txBody>
          <a:bodyPr/>
          <a:lstStyle/>
          <a:p>
            <a:r>
              <a:rPr lang="en-US" dirty="0" smtClean="0"/>
              <a:t>Final Presentation </a:t>
            </a:r>
            <a:endParaRPr lang="en-US" dirty="0"/>
          </a:p>
        </p:txBody>
      </p:sp>
      <p:sp>
        <p:nvSpPr>
          <p:cNvPr id="5" name="Slide Number Placeholder 4"/>
          <p:cNvSpPr>
            <a:spLocks noGrp="1"/>
          </p:cNvSpPr>
          <p:nvPr>
            <p:ph type="sldNum" sz="quarter" idx="12"/>
          </p:nvPr>
        </p:nvSpPr>
        <p:spPr/>
        <p:txBody>
          <a:bodyPr/>
          <a:lstStyle/>
          <a:p>
            <a:fld id="{21BAB6EE-EAEA-4561-8880-8DF9D3AB286A}" type="slidenum">
              <a:rPr lang="en-US" smtClean="0"/>
              <a:pPr/>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274846"/>
            <a:ext cx="2762391" cy="4860244"/>
          </a:xfrm>
          <a:prstGeom prst="rect">
            <a:avLst/>
          </a:prstGeom>
        </p:spPr>
      </p:pic>
    </p:spTree>
    <p:extLst>
      <p:ext uri="{BB962C8B-B14F-4D97-AF65-F5344CB8AC3E}">
        <p14:creationId xmlns:p14="http://schemas.microsoft.com/office/powerpoint/2010/main" val="20396785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0693"/>
            <a:ext cx="6589200" cy="528078"/>
          </a:xfrm>
        </p:spPr>
        <p:txBody>
          <a:bodyPr>
            <a:normAutofit/>
          </a:bodyPr>
          <a:lstStyle/>
          <a:p>
            <a:r>
              <a:rPr lang="en-US" sz="2800" dirty="0" smtClean="0"/>
              <a:t>Main Activity Screen </a:t>
            </a:r>
            <a:endParaRPr lang="en-US" sz="2800" dirty="0"/>
          </a:p>
        </p:txBody>
      </p:sp>
      <p:sp>
        <p:nvSpPr>
          <p:cNvPr id="3" name="Date Placeholder 2"/>
          <p:cNvSpPr>
            <a:spLocks noGrp="1"/>
          </p:cNvSpPr>
          <p:nvPr>
            <p:ph type="dt" sz="half" idx="10"/>
          </p:nvPr>
        </p:nvSpPr>
        <p:spPr/>
        <p:txBody>
          <a:bodyPr/>
          <a:lstStyle/>
          <a:p>
            <a:r>
              <a:rPr lang="en-US" dirty="0"/>
              <a:t>8 Dec</a:t>
            </a:r>
          </a:p>
          <a:p>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85958"/>
            <a:ext cx="2514599" cy="4494694"/>
          </a:xfrm>
          <a:prstGeom prst="rect">
            <a:avLst/>
          </a:prstGeom>
        </p:spPr>
      </p:pic>
    </p:spTree>
    <p:extLst>
      <p:ext uri="{BB962C8B-B14F-4D97-AF65-F5344CB8AC3E}">
        <p14:creationId xmlns:p14="http://schemas.microsoft.com/office/powerpoint/2010/main" val="1982241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92551"/>
            <a:ext cx="6589200" cy="555588"/>
          </a:xfrm>
        </p:spPr>
        <p:txBody>
          <a:bodyPr>
            <a:normAutofit/>
          </a:bodyPr>
          <a:lstStyle/>
          <a:p>
            <a:r>
              <a:rPr lang="en-US" sz="2800" dirty="0" smtClean="0"/>
              <a:t>User registration</a:t>
            </a:r>
            <a:endParaRPr lang="en-US" sz="2800" dirty="0"/>
          </a:p>
        </p:txBody>
      </p:sp>
      <p:sp>
        <p:nvSpPr>
          <p:cNvPr id="3" name="Date Placeholder 2"/>
          <p:cNvSpPr>
            <a:spLocks noGrp="1"/>
          </p:cNvSpPr>
          <p:nvPr>
            <p:ph type="dt" sz="half" idx="10"/>
          </p:nvPr>
        </p:nvSpPr>
        <p:spPr/>
        <p:txBody>
          <a:bodyPr/>
          <a:lstStyle/>
          <a:p>
            <a:r>
              <a:rPr lang="en-US" dirty="0" smtClean="0"/>
              <a:t>8 Dec</a:t>
            </a:r>
          </a:p>
          <a:p>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220306"/>
            <a:ext cx="2514599" cy="4555434"/>
          </a:xfrm>
          <a:prstGeom prst="rect">
            <a:avLst/>
          </a:prstGeom>
        </p:spPr>
      </p:pic>
    </p:spTree>
    <p:extLst>
      <p:ext uri="{BB962C8B-B14F-4D97-AF65-F5344CB8AC3E}">
        <p14:creationId xmlns:p14="http://schemas.microsoft.com/office/powerpoint/2010/main" val="4238092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8" y="688594"/>
            <a:ext cx="6589200" cy="563502"/>
          </a:xfrm>
        </p:spPr>
        <p:txBody>
          <a:bodyPr>
            <a:normAutofit/>
          </a:bodyPr>
          <a:lstStyle/>
          <a:p>
            <a:r>
              <a:rPr lang="en-US" sz="2800" dirty="0" smtClean="0"/>
              <a:t>Login</a:t>
            </a:r>
            <a:endParaRPr lang="en-US" sz="2800"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251011"/>
            <a:ext cx="2514600" cy="4492101"/>
          </a:xfrm>
          <a:prstGeom prst="rect">
            <a:avLst/>
          </a:prstGeom>
        </p:spPr>
      </p:pic>
    </p:spTree>
    <p:extLst>
      <p:ext uri="{BB962C8B-B14F-4D97-AF65-F5344CB8AC3E}">
        <p14:creationId xmlns:p14="http://schemas.microsoft.com/office/powerpoint/2010/main" val="2390818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6306"/>
            <a:ext cx="6589200" cy="528078"/>
          </a:xfrm>
        </p:spPr>
        <p:txBody>
          <a:bodyPr>
            <a:normAutofit/>
          </a:bodyPr>
          <a:lstStyle/>
          <a:p>
            <a:r>
              <a:rPr lang="en-US" sz="2800" dirty="0" smtClean="0"/>
              <a:t>Dashboard with navigation</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94570"/>
            <a:ext cx="2514600" cy="4475747"/>
          </a:xfrm>
          <a:prstGeom prst="rect">
            <a:avLst/>
          </a:prstGeom>
        </p:spPr>
      </p:pic>
    </p:spTree>
    <p:extLst>
      <p:ext uri="{BB962C8B-B14F-4D97-AF65-F5344CB8AC3E}">
        <p14:creationId xmlns:p14="http://schemas.microsoft.com/office/powerpoint/2010/main" val="61857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90" y="688628"/>
            <a:ext cx="6589200" cy="563434"/>
          </a:xfrm>
        </p:spPr>
        <p:txBody>
          <a:bodyPr>
            <a:normAutofit/>
          </a:bodyPr>
          <a:lstStyle/>
          <a:p>
            <a:r>
              <a:rPr lang="en-US" sz="2800" dirty="0" smtClean="0"/>
              <a:t>Search for Tender</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29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85956"/>
            <a:ext cx="2514600" cy="4494697"/>
          </a:xfrm>
          <a:prstGeom prst="rect">
            <a:avLst/>
          </a:prstGeom>
        </p:spPr>
      </p:pic>
    </p:spTree>
    <p:extLst>
      <p:ext uri="{BB962C8B-B14F-4D97-AF65-F5344CB8AC3E}">
        <p14:creationId xmlns:p14="http://schemas.microsoft.com/office/powerpoint/2010/main" val="20714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72800"/>
            <a:ext cx="6589199" cy="595090"/>
          </a:xfrm>
        </p:spPr>
        <p:txBody>
          <a:bodyPr>
            <a:normAutofit/>
          </a:bodyPr>
          <a:lstStyle/>
          <a:p>
            <a:r>
              <a:rPr lang="en-US" sz="2800" dirty="0"/>
              <a:t>Outline</a:t>
            </a:r>
          </a:p>
        </p:txBody>
      </p:sp>
      <p:sp>
        <p:nvSpPr>
          <p:cNvPr id="3" name="Content Placeholder 2"/>
          <p:cNvSpPr>
            <a:spLocks noGrp="1"/>
          </p:cNvSpPr>
          <p:nvPr>
            <p:ph idx="1"/>
          </p:nvPr>
        </p:nvSpPr>
        <p:spPr>
          <a:xfrm>
            <a:off x="1600200" y="1267890"/>
            <a:ext cx="6934200" cy="4311780"/>
          </a:xfrm>
        </p:spPr>
        <p:txBody>
          <a:bodyPr>
            <a:noAutofit/>
          </a:bodyPr>
          <a:lstStyle/>
          <a:p>
            <a:pPr marL="0" indent="0">
              <a:buNone/>
            </a:pP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Introduction</a:t>
            </a:r>
          </a:p>
          <a:p>
            <a:r>
              <a:rPr lang="en-US" sz="1600" dirty="0" smtClean="0">
                <a:latin typeface="Times New Roman" panose="02020603050405020304" pitchFamily="18" charset="0"/>
                <a:cs typeface="Times New Roman" panose="02020603050405020304" pitchFamily="18" charset="0"/>
              </a:rPr>
              <a:t>Problem statement</a:t>
            </a:r>
          </a:p>
          <a:p>
            <a:r>
              <a:rPr lang="en-US" sz="1600" dirty="0" smtClean="0">
                <a:latin typeface="Times New Roman" panose="02020603050405020304" pitchFamily="18" charset="0"/>
                <a:cs typeface="Times New Roman" panose="02020603050405020304" pitchFamily="18" charset="0"/>
              </a:rPr>
              <a:t>Objectives </a:t>
            </a:r>
          </a:p>
          <a:p>
            <a:r>
              <a:rPr lang="en-US" sz="1600" dirty="0">
                <a:latin typeface="Times New Roman" panose="02020603050405020304" pitchFamily="18" charset="0"/>
                <a:cs typeface="Times New Roman" panose="02020603050405020304" pitchFamily="18" charset="0"/>
              </a:rPr>
              <a:t>Methodology </a:t>
            </a:r>
          </a:p>
          <a:p>
            <a:r>
              <a:rPr lang="en-US" sz="1600" dirty="0" smtClean="0">
                <a:latin typeface="Times New Roman" panose="02020603050405020304" pitchFamily="18" charset="0"/>
                <a:cs typeface="Times New Roman" panose="02020603050405020304" pitchFamily="18" charset="0"/>
              </a:rPr>
              <a:t>Functional requirements</a:t>
            </a:r>
          </a:p>
          <a:p>
            <a:r>
              <a:rPr lang="en-US" sz="1600" dirty="0" smtClean="0">
                <a:latin typeface="Times New Roman" panose="02020603050405020304" pitchFamily="18" charset="0"/>
                <a:cs typeface="Times New Roman" panose="02020603050405020304" pitchFamily="18" charset="0"/>
              </a:rPr>
              <a:t>Existing apps</a:t>
            </a:r>
          </a:p>
          <a:p>
            <a:r>
              <a:rPr lang="en-US" sz="1600" dirty="0" smtClean="0">
                <a:latin typeface="Times New Roman" panose="02020603050405020304" pitchFamily="18" charset="0"/>
                <a:cs typeface="Times New Roman" panose="02020603050405020304" pitchFamily="18" charset="0"/>
              </a:rPr>
              <a:t>Tools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technology</a:t>
            </a:r>
          </a:p>
          <a:p>
            <a:r>
              <a:rPr lang="en-US" sz="1600" dirty="0" smtClean="0">
                <a:latin typeface="Times New Roman" panose="02020603050405020304" pitchFamily="18" charset="0"/>
                <a:cs typeface="Times New Roman" panose="02020603050405020304" pitchFamily="18" charset="0"/>
              </a:rPr>
              <a:t>Benefits</a:t>
            </a:r>
          </a:p>
          <a:p>
            <a:r>
              <a:rPr lang="en-US" sz="1600" dirty="0" smtClean="0">
                <a:latin typeface="Times New Roman" panose="02020603050405020304" pitchFamily="18" charset="0"/>
                <a:cs typeface="Times New Roman" panose="02020603050405020304" pitchFamily="18" charset="0"/>
              </a:rPr>
              <a:t>Diagrams</a:t>
            </a:r>
          </a:p>
          <a:p>
            <a:r>
              <a:rPr lang="en-US" sz="1600" dirty="0" smtClean="0">
                <a:latin typeface="Times New Roman" panose="02020603050405020304" pitchFamily="18" charset="0"/>
                <a:cs typeface="Times New Roman" panose="02020603050405020304" pitchFamily="18" charset="0"/>
              </a:rPr>
              <a:t>System screenshots</a:t>
            </a:r>
          </a:p>
          <a:p>
            <a:r>
              <a:rPr lang="en-US" sz="1600" dirty="0" smtClean="0">
                <a:latin typeface="Times New Roman" panose="02020603050405020304" pitchFamily="18" charset="0"/>
                <a:cs typeface="Times New Roman" panose="02020603050405020304" pitchFamily="18" charset="0"/>
              </a:rPr>
              <a:t>References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r>
              <a:rPr lang="en-US" dirty="0" smtClean="0"/>
              <a:t>8 Dec</a:t>
            </a:r>
            <a:endParaRPr lang="en-US" dirty="0"/>
          </a:p>
        </p:txBody>
      </p:sp>
      <p:sp>
        <p:nvSpPr>
          <p:cNvPr id="15" name="Footer Placeholder 14"/>
          <p:cNvSpPr>
            <a:spLocks noGrp="1"/>
          </p:cNvSpPr>
          <p:nvPr>
            <p:ph type="ftr" sz="quarter" idx="11"/>
          </p:nvPr>
        </p:nvSpPr>
        <p:spPr/>
        <p:txBody>
          <a:bodyPr/>
          <a:lstStyle/>
          <a:p>
            <a:r>
              <a:rPr lang="en-US" smtClean="0"/>
              <a:t>Final Presentation </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990" y="680173"/>
            <a:ext cx="6589200" cy="671290"/>
          </a:xfrm>
        </p:spPr>
        <p:txBody>
          <a:bodyPr>
            <a:normAutofit/>
          </a:bodyPr>
          <a:lstStyle/>
          <a:p>
            <a:r>
              <a:rPr lang="en-US" sz="2800" dirty="0" smtClean="0"/>
              <a:t>Click on Search</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498" y="1652339"/>
            <a:ext cx="2519502" cy="4496527"/>
          </a:xfrm>
          <a:prstGeom prst="rect">
            <a:avLst/>
          </a:prstGeom>
        </p:spPr>
      </p:pic>
    </p:spTree>
    <p:extLst>
      <p:ext uri="{BB962C8B-B14F-4D97-AF65-F5344CB8AC3E}">
        <p14:creationId xmlns:p14="http://schemas.microsoft.com/office/powerpoint/2010/main" val="3654138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9903"/>
            <a:ext cx="6934200" cy="605497"/>
          </a:xfrm>
        </p:spPr>
        <p:txBody>
          <a:bodyPr>
            <a:noAutofit/>
          </a:bodyPr>
          <a:lstStyle/>
          <a:p>
            <a:r>
              <a:rPr lang="en-US" sz="2400" dirty="0" smtClean="0"/>
              <a:t>Tenders</a:t>
            </a:r>
            <a:r>
              <a:rPr lang="en-US" sz="1800" dirty="0" smtClean="0"/>
              <a:t/>
            </a:r>
            <a:br>
              <a:rPr lang="en-US" sz="1800" dirty="0" smtClean="0"/>
            </a:br>
            <a:r>
              <a:rPr lang="en-US" sz="1800" dirty="0" smtClean="0"/>
              <a:t>The data will be able when the database is connected</a:t>
            </a:r>
            <a:endParaRPr lang="en-US" sz="1800" dirty="0"/>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561531"/>
            <a:ext cx="2438400" cy="404132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206" y="1561531"/>
            <a:ext cx="2332794" cy="4041320"/>
          </a:xfrm>
          <a:prstGeom prst="rect">
            <a:avLst/>
          </a:prstGeom>
        </p:spPr>
      </p:pic>
    </p:spTree>
    <p:extLst>
      <p:ext uri="{BB962C8B-B14F-4D97-AF65-F5344CB8AC3E}">
        <p14:creationId xmlns:p14="http://schemas.microsoft.com/office/powerpoint/2010/main" val="228398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34700"/>
            <a:ext cx="6477000" cy="671290"/>
          </a:xfrm>
        </p:spPr>
        <p:txBody>
          <a:bodyPr>
            <a:noAutofit/>
          </a:bodyPr>
          <a:lstStyle/>
          <a:p>
            <a:r>
              <a:rPr lang="en-US" sz="2800" dirty="0" smtClean="0"/>
              <a:t>Work Done</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251057"/>
            <a:ext cx="2819400" cy="4991282"/>
          </a:xfrm>
          <a:prstGeom prst="rect">
            <a:avLst/>
          </a:prstGeom>
        </p:spPr>
      </p:pic>
    </p:spTree>
    <p:extLst>
      <p:ext uri="{BB962C8B-B14F-4D97-AF65-F5344CB8AC3E}">
        <p14:creationId xmlns:p14="http://schemas.microsoft.com/office/powerpoint/2010/main" val="4031176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705" y="685800"/>
            <a:ext cx="6589200" cy="466388"/>
          </a:xfrm>
        </p:spPr>
        <p:txBody>
          <a:bodyPr>
            <a:noAutofit/>
          </a:bodyPr>
          <a:lstStyle/>
          <a:p>
            <a:r>
              <a:rPr lang="en-US" sz="2800" dirty="0" smtClean="0"/>
              <a:t>Bidding</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254566"/>
            <a:ext cx="2667000" cy="4683200"/>
          </a:xfrm>
          <a:prstGeom prst="rect">
            <a:avLst/>
          </a:prstGeom>
        </p:spPr>
      </p:pic>
    </p:spTree>
    <p:extLst>
      <p:ext uri="{BB962C8B-B14F-4D97-AF65-F5344CB8AC3E}">
        <p14:creationId xmlns:p14="http://schemas.microsoft.com/office/powerpoint/2010/main" val="3814419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5946"/>
            <a:ext cx="6589200" cy="528798"/>
          </a:xfrm>
        </p:spPr>
        <p:txBody>
          <a:bodyPr>
            <a:normAutofit/>
          </a:bodyPr>
          <a:lstStyle/>
          <a:p>
            <a:r>
              <a:rPr lang="en-US" sz="2800" dirty="0" smtClean="0"/>
              <a:t>Upload tender Fee</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24486"/>
            <a:ext cx="2303047" cy="412768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80" y="1626344"/>
            <a:ext cx="2340420" cy="4134742"/>
          </a:xfrm>
          <a:prstGeom prst="rect">
            <a:avLst/>
          </a:prstGeom>
        </p:spPr>
      </p:pic>
    </p:spTree>
    <p:extLst>
      <p:ext uri="{BB962C8B-B14F-4D97-AF65-F5344CB8AC3E}">
        <p14:creationId xmlns:p14="http://schemas.microsoft.com/office/powerpoint/2010/main" val="254509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0" y="705946"/>
            <a:ext cx="6589200" cy="528798"/>
          </a:xfrm>
        </p:spPr>
        <p:txBody>
          <a:bodyPr>
            <a:normAutofit/>
          </a:bodyPr>
          <a:lstStyle/>
          <a:p>
            <a:r>
              <a:rPr lang="en-US" sz="2800" dirty="0" smtClean="0"/>
              <a:t>Monitoring</a:t>
            </a:r>
            <a:endParaRPr lang="en-US" sz="2800" dirty="0"/>
          </a:p>
        </p:txBody>
      </p:sp>
      <p:sp>
        <p:nvSpPr>
          <p:cNvPr id="3" name="Date Placeholder 2"/>
          <p:cNvSpPr>
            <a:spLocks noGrp="1"/>
          </p:cNvSpPr>
          <p:nvPr>
            <p:ph type="dt" sz="half" idx="10"/>
          </p:nvPr>
        </p:nvSpPr>
        <p:spPr/>
        <p:txBody>
          <a:bodyPr/>
          <a:lstStyle/>
          <a:p>
            <a:r>
              <a:rPr lang="en-US" dirty="0"/>
              <a:t>8 Dec</a:t>
            </a:r>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35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419271"/>
            <a:ext cx="2590800" cy="4555386"/>
          </a:xfrm>
          <a:prstGeom prst="rect">
            <a:avLst/>
          </a:prstGeom>
        </p:spPr>
      </p:pic>
    </p:spTree>
    <p:extLst>
      <p:ext uri="{BB962C8B-B14F-4D97-AF65-F5344CB8AC3E}">
        <p14:creationId xmlns:p14="http://schemas.microsoft.com/office/powerpoint/2010/main" val="938028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391" y="685800"/>
            <a:ext cx="6589199" cy="747490"/>
          </a:xfrm>
        </p:spPr>
        <p:txBody>
          <a:bodyPr>
            <a:normAutofit/>
          </a:bodyPr>
          <a:lstStyle/>
          <a:p>
            <a:r>
              <a:rPr lang="en-US" sz="2800" dirty="0"/>
              <a:t>References</a:t>
            </a:r>
          </a:p>
        </p:txBody>
      </p:sp>
      <p:sp>
        <p:nvSpPr>
          <p:cNvPr id="3" name="Content Placeholder 2"/>
          <p:cNvSpPr>
            <a:spLocks noGrp="1"/>
          </p:cNvSpPr>
          <p:nvPr>
            <p:ph idx="1"/>
          </p:nvPr>
        </p:nvSpPr>
        <p:spPr>
          <a:xfrm>
            <a:off x="914401" y="1981200"/>
            <a:ext cx="7620000" cy="3930022"/>
          </a:xfrm>
        </p:spPr>
        <p:txBody>
          <a:bodyPr/>
          <a:lstStyle/>
          <a:p>
            <a:pPr lvl="0"/>
            <a:r>
              <a:rPr lang="en-US" u="sng" dirty="0">
                <a:hlinkClick r:id="rId2"/>
              </a:rPr>
              <a:t>https://www.google.com/</a:t>
            </a:r>
            <a:r>
              <a:rPr lang="en-US" u="sng" dirty="0" err="1">
                <a:hlinkClick r:id="rId2"/>
              </a:rPr>
              <a:t>search?q</a:t>
            </a:r>
            <a:r>
              <a:rPr lang="en-US" u="sng" dirty="0">
                <a:hlinkClick r:id="rId2"/>
              </a:rPr>
              <a:t>=</a:t>
            </a:r>
            <a:r>
              <a:rPr lang="en-US" u="sng" dirty="0" err="1">
                <a:hlinkClick r:id="rId2"/>
              </a:rPr>
              <a:t>submitted+to+higher+education+commission+pakistan&amp;rlz</a:t>
            </a:r>
            <a:r>
              <a:rPr lang="en-US" u="sng" dirty="0">
                <a:hlinkClick r:id="rId2"/>
              </a:rPr>
              <a:t>=1C1CHBD_enPK921PK921&amp;oq=</a:t>
            </a:r>
            <a:r>
              <a:rPr lang="en-US" u="sng" dirty="0" err="1">
                <a:hlinkClick r:id="rId2"/>
              </a:rPr>
              <a:t>submitted+to+higher+education+commission+pakistan&amp;aqs</a:t>
            </a:r>
            <a:r>
              <a:rPr lang="en-US" u="sng" dirty="0">
                <a:hlinkClick r:id="rId2"/>
              </a:rPr>
              <a:t>=chrome..69i57.15562j1j7&amp;sourceid=</a:t>
            </a:r>
            <a:r>
              <a:rPr lang="en-US" u="sng" dirty="0" err="1">
                <a:hlinkClick r:id="rId2"/>
              </a:rPr>
              <a:t>chrome&amp;ie</a:t>
            </a:r>
            <a:r>
              <a:rPr lang="en-US" u="sng" dirty="0">
                <a:hlinkClick r:id="rId2"/>
              </a:rPr>
              <a:t>=UTF-8</a:t>
            </a:r>
            <a:endParaRPr lang="en-US" dirty="0"/>
          </a:p>
          <a:p>
            <a:pPr lvl="0"/>
            <a:r>
              <a:rPr lang="en-US" u="sng" dirty="0">
                <a:hlinkClick r:id="rId3"/>
              </a:rPr>
              <a:t>https://www.javatpoint.com/</a:t>
            </a:r>
            <a:endParaRPr lang="en-US" dirty="0"/>
          </a:p>
          <a:p>
            <a:pPr lvl="0"/>
            <a:r>
              <a:rPr lang="en-US" u="sng" dirty="0">
                <a:hlinkClick r:id="rId4"/>
              </a:rPr>
              <a:t>https://en.wikipedia.org/wiki/Main_Page</a:t>
            </a:r>
            <a:endParaRPr lang="en-US" dirty="0"/>
          </a:p>
          <a:p>
            <a:pPr lvl="0"/>
            <a:r>
              <a:rPr lang="en-US" u="sng" dirty="0">
                <a:hlinkClick r:id="rId5"/>
              </a:rPr>
              <a:t>http://www.arabou.edu.sa/en/</a:t>
            </a:r>
            <a:endParaRPr lang="en-US" dirty="0"/>
          </a:p>
          <a:p>
            <a:pPr lvl="0"/>
            <a:r>
              <a:rPr lang="en-US" u="sng" dirty="0">
                <a:hlinkClick r:id="rId6"/>
              </a:rPr>
              <a:t>www.youtube.com</a:t>
            </a:r>
            <a:endParaRPr lang="en-US" dirty="0"/>
          </a:p>
          <a:p>
            <a:endParaRPr lang="en-US" dirty="0"/>
          </a:p>
        </p:txBody>
      </p:sp>
      <p:sp>
        <p:nvSpPr>
          <p:cNvPr id="4" name="Date Placeholder 3"/>
          <p:cNvSpPr>
            <a:spLocks noGrp="1"/>
          </p:cNvSpPr>
          <p:nvPr>
            <p:ph type="dt" sz="half" idx="10"/>
          </p:nvPr>
        </p:nvSpPr>
        <p:spPr/>
        <p:txBody>
          <a:bodyPr/>
          <a:lstStyle/>
          <a:p>
            <a:r>
              <a:rPr lang="en-US" dirty="0"/>
              <a:t>8 Dec</a:t>
            </a:r>
          </a:p>
        </p:txBody>
      </p:sp>
      <p:sp>
        <p:nvSpPr>
          <p:cNvPr id="5" name="Footer Placeholder 4"/>
          <p:cNvSpPr>
            <a:spLocks noGrp="1"/>
          </p:cNvSpPr>
          <p:nvPr>
            <p:ph type="ftr" sz="quarter" idx="11"/>
          </p:nvPr>
        </p:nvSpPr>
        <p:spPr/>
        <p:txBody>
          <a:bodyPr/>
          <a:lstStyle/>
          <a:p>
            <a:r>
              <a:rPr lang="en-US" dirty="0"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36</a:t>
            </a:fld>
            <a:endParaRPr lang="en-US"/>
          </a:p>
        </p:txBody>
      </p:sp>
    </p:spTree>
    <p:extLst>
      <p:ext uri="{BB962C8B-B14F-4D97-AF65-F5344CB8AC3E}">
        <p14:creationId xmlns:p14="http://schemas.microsoft.com/office/powerpoint/2010/main" val="1964797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7734966" y="549721"/>
            <a:ext cx="841248" cy="841248"/>
          </a:xfrm>
          <a:prstGeom prst="rect">
            <a:avLst/>
          </a:prstGeom>
        </p:spPr>
      </p:pic>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srcRect/>
          <a:stretch>
            <a:fillRect/>
          </a:stretch>
        </p:blipFill>
        <p:spPr bwMode="auto">
          <a:xfrm>
            <a:off x="4572000" y="549721"/>
            <a:ext cx="2355273" cy="235527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dirty="0"/>
              <a:t>8 Dec</a:t>
            </a:r>
          </a:p>
        </p:txBody>
      </p:sp>
      <p:sp>
        <p:nvSpPr>
          <p:cNvPr id="3" name="Footer Placeholder 2"/>
          <p:cNvSpPr>
            <a:spLocks noGrp="1"/>
          </p:cNvSpPr>
          <p:nvPr>
            <p:ph type="ftr" sz="quarter" idx="11"/>
          </p:nvPr>
        </p:nvSpPr>
        <p:spPr/>
        <p:txBody>
          <a:bodyPr/>
          <a:lstStyle/>
          <a:p>
            <a:r>
              <a:rPr lang="en-US" smtClean="0"/>
              <a:t>Final Presentation </a:t>
            </a: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3454" y="2362200"/>
            <a:ext cx="130314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1BAB6EE-EAEA-4561-8880-8DF9D3AB286A}" type="slidenum">
              <a:rPr lang="en-US" smtClean="0"/>
              <a:pPr/>
              <a:t>37</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6688"/>
            <a:ext cx="6589199" cy="527313"/>
          </a:xfrm>
        </p:spPr>
        <p:txBody>
          <a:bodyPr>
            <a:normAutofit/>
          </a:bodyPr>
          <a:lstStyle/>
          <a:p>
            <a:r>
              <a:rPr lang="en-US" sz="2800" dirty="0" smtClean="0"/>
              <a:t>   Introduction   </a:t>
            </a:r>
            <a:endParaRPr lang="en-US" sz="2800" dirty="0"/>
          </a:p>
        </p:txBody>
      </p:sp>
      <p:sp>
        <p:nvSpPr>
          <p:cNvPr id="3" name="Content Placeholder 2"/>
          <p:cNvSpPr>
            <a:spLocks noGrp="1"/>
          </p:cNvSpPr>
          <p:nvPr>
            <p:ph idx="1"/>
          </p:nvPr>
        </p:nvSpPr>
        <p:spPr>
          <a:xfrm>
            <a:off x="1942415" y="1752600"/>
            <a:ext cx="6591985" cy="3777622"/>
          </a:xfrm>
        </p:spPr>
        <p:txBody>
          <a:bodyPr>
            <a:normAutofit fontScale="97500"/>
          </a:bodyPr>
          <a:lstStyle/>
          <a:p>
            <a:pPr marL="0" indent="0" algn="just">
              <a:buNone/>
            </a:pPr>
            <a:endParaRPr lang="en-IE"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An e -Tendering System facilitates the complete tendering process from the advertising of the requirement through to the placing of the contract. This includes the exchange of all relevant documents in electronic format. </a:t>
            </a:r>
          </a:p>
          <a:p>
            <a:pPr marL="298450" marR="5080" indent="-285750">
              <a:lnSpc>
                <a:spcPct val="100000"/>
              </a:lnSpc>
              <a:spcBef>
                <a:spcPts val="1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 Tendering is a </a:t>
            </a:r>
            <a:r>
              <a:rPr lang="en-US" sz="1600" spc="-5" dirty="0">
                <a:latin typeface="Times New Roman" panose="02020603050405020304" pitchFamily="18" charset="0"/>
                <a:cs typeface="Times New Roman" panose="02020603050405020304" pitchFamily="18" charset="0"/>
              </a:rPr>
              <a:t>process </a:t>
            </a:r>
            <a:r>
              <a:rPr lang="en-US" sz="1600" dirty="0">
                <a:latin typeface="Times New Roman" panose="02020603050405020304" pitchFamily="18" charset="0"/>
                <a:cs typeface="Times New Roman" panose="02020603050405020304" pitchFamily="18" charset="0"/>
              </a:rPr>
              <a:t>of </a:t>
            </a:r>
            <a:r>
              <a:rPr lang="en-US" sz="1600" spc="-5" dirty="0">
                <a:latin typeface="Times New Roman" panose="02020603050405020304" pitchFamily="18" charset="0"/>
                <a:cs typeface="Times New Roman" panose="02020603050405020304" pitchFamily="18" charset="0"/>
              </a:rPr>
              <a:t>carrying out </a:t>
            </a:r>
            <a:r>
              <a:rPr lang="en-US" sz="1600" dirty="0">
                <a:latin typeface="Times New Roman" panose="02020603050405020304" pitchFamily="18" charset="0"/>
                <a:cs typeface="Times New Roman" panose="02020603050405020304" pitchFamily="18" charset="0"/>
              </a:rPr>
              <a:t>entire Tendering </a:t>
            </a:r>
            <a:r>
              <a:rPr lang="en-US" sz="1600" spc="-5" dirty="0">
                <a:latin typeface="Times New Roman" panose="02020603050405020304" pitchFamily="18" charset="0"/>
                <a:cs typeface="Times New Roman" panose="02020603050405020304" pitchFamily="18" charset="0"/>
              </a:rPr>
              <a:t>Cycle  </a:t>
            </a:r>
            <a:r>
              <a:rPr lang="en-US" sz="1600" dirty="0">
                <a:latin typeface="Times New Roman" panose="02020603050405020304" pitchFamily="18" charset="0"/>
                <a:cs typeface="Times New Roman" panose="02020603050405020304" pitchFamily="18" charset="0"/>
              </a:rPr>
              <a:t>Online including </a:t>
            </a:r>
            <a:r>
              <a:rPr lang="en-US" sz="1600" spc="-5" dirty="0">
                <a:latin typeface="Times New Roman" panose="02020603050405020304" pitchFamily="18" charset="0"/>
                <a:cs typeface="Times New Roman" panose="02020603050405020304" pitchFamily="18" charset="0"/>
              </a:rPr>
              <a:t>submission </a:t>
            </a:r>
            <a:r>
              <a:rPr lang="en-US" sz="1600" dirty="0">
                <a:latin typeface="Times New Roman" panose="02020603050405020304" pitchFamily="18" charset="0"/>
                <a:cs typeface="Times New Roman" panose="02020603050405020304" pitchFamily="18" charset="0"/>
              </a:rPr>
              <a:t>of Price Bid such that </a:t>
            </a:r>
            <a:r>
              <a:rPr lang="en-US" sz="1600" spc="-5" dirty="0">
                <a:latin typeface="Times New Roman" panose="02020603050405020304" pitchFamily="18" charset="0"/>
                <a:cs typeface="Times New Roman" panose="02020603050405020304" pitchFamily="18" charset="0"/>
              </a:rPr>
              <a:t>Efficiency,  Economy, </a:t>
            </a:r>
            <a:r>
              <a:rPr lang="en-US" sz="1600" dirty="0">
                <a:latin typeface="Times New Roman" panose="02020603050405020304" pitchFamily="18" charset="0"/>
                <a:cs typeface="Times New Roman" panose="02020603050405020304" pitchFamily="18" charset="0"/>
              </a:rPr>
              <a:t>Speed of Internet can be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harnessed.</a:t>
            </a:r>
          </a:p>
          <a:p>
            <a:pPr algn="just"/>
            <a:endParaRPr lang="en-IE" sz="1600" dirty="0" smtClean="0">
              <a:latin typeface="Times New Roman" panose="02020603050405020304" pitchFamily="18" charset="0"/>
              <a:cs typeface="Times New Roman" panose="02020603050405020304" pitchFamily="18" charset="0"/>
            </a:endParaRPr>
          </a:p>
          <a:p>
            <a:pPr algn="just"/>
            <a:endParaRPr lang="en-IE" sz="1600" b="1" i="1" dirty="0" smtClean="0"/>
          </a:p>
          <a:p>
            <a:pPr algn="just"/>
            <a:endParaRPr lang="en-IE" sz="1600" b="1" i="1" dirty="0" smtClean="0"/>
          </a:p>
          <a:p>
            <a:endParaRPr lang="en-US" sz="1600" b="1" i="1" dirty="0"/>
          </a:p>
        </p:txBody>
      </p:sp>
      <p:sp>
        <p:nvSpPr>
          <p:cNvPr id="4" name="Date Placeholder 3"/>
          <p:cNvSpPr>
            <a:spLocks noGrp="1"/>
          </p:cNvSpPr>
          <p:nvPr>
            <p:ph type="dt" sz="half" idx="10"/>
          </p:nvPr>
        </p:nvSpPr>
        <p:spPr/>
        <p:txBody>
          <a:bodyPr/>
          <a:lstStyle/>
          <a:p>
            <a:r>
              <a:rPr lang="en-US" dirty="0" smtClean="0"/>
              <a:t>8 Dec</a:t>
            </a:r>
          </a:p>
        </p:txBody>
      </p:sp>
      <p:sp>
        <p:nvSpPr>
          <p:cNvPr id="5" name="Footer Placeholder 4"/>
          <p:cNvSpPr>
            <a:spLocks noGrp="1"/>
          </p:cNvSpPr>
          <p:nvPr>
            <p:ph type="ftr" sz="quarter" idx="11"/>
          </p:nvPr>
        </p:nvSpPr>
        <p:spPr/>
        <p:txBody>
          <a:bodyPr/>
          <a:lstStyle/>
          <a:p>
            <a:r>
              <a:rPr lang="en-US" dirty="0" smtClean="0"/>
              <a:t>Final Presentation</a:t>
            </a:r>
            <a:endParaRPr lang="en-US" dirty="0"/>
          </a:p>
          <a:p>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059" y="665545"/>
            <a:ext cx="6589199" cy="609600"/>
          </a:xfrm>
        </p:spPr>
        <p:txBody>
          <a:bodyPr>
            <a:normAutofit/>
          </a:bodyPr>
          <a:lstStyle/>
          <a:p>
            <a:pPr algn="just"/>
            <a:r>
              <a:rPr lang="en-US" sz="2800" dirty="0" smtClean="0">
                <a:sym typeface="+mn-ea"/>
              </a:rPr>
              <a:t>   Problem Statement </a:t>
            </a:r>
            <a:endParaRPr lang="en-US" sz="2800" dirty="0"/>
          </a:p>
        </p:txBody>
      </p:sp>
      <p:sp>
        <p:nvSpPr>
          <p:cNvPr id="3" name="Content Placeholder 2"/>
          <p:cNvSpPr>
            <a:spLocks noGrp="1"/>
          </p:cNvSpPr>
          <p:nvPr>
            <p:ph idx="1"/>
          </p:nvPr>
        </p:nvSpPr>
        <p:spPr>
          <a:xfrm>
            <a:off x="2057400" y="1524000"/>
            <a:ext cx="6477000" cy="3886200"/>
          </a:xfrm>
        </p:spPr>
        <p:txBody>
          <a:bodyPr>
            <a:normAutofit/>
          </a:bodyPr>
          <a:lstStyle/>
          <a:p>
            <a:pPr marL="0" indent="0" algn="just">
              <a:buNone/>
            </a:pPr>
            <a:endParaRPr lang="en-IE" sz="1600" dirty="0" smtClean="0">
              <a:latin typeface="Times New Roman" panose="02020603050405020304" pitchFamily="18" charset="0"/>
              <a:cs typeface="Times New Roman" panose="02020603050405020304" pitchFamily="18" charset="0"/>
            </a:endParaRPr>
          </a:p>
          <a:p>
            <a:pPr marL="0" indent="0" algn="just">
              <a:buNone/>
            </a:pPr>
            <a:endParaRPr lang="en-IE" sz="1600" dirty="0" smtClean="0">
              <a:latin typeface="Times New Roman" panose="02020603050405020304" pitchFamily="18" charset="0"/>
              <a:cs typeface="Times New Roman" panose="02020603050405020304" pitchFamily="18" charset="0"/>
            </a:endParaRPr>
          </a:p>
          <a:p>
            <a:pPr marR="376555">
              <a:lnSpc>
                <a:spcPct val="123800"/>
              </a:lnSpc>
              <a:spcBef>
                <a:spcPts val="95"/>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Longer </a:t>
            </a:r>
            <a:r>
              <a:rPr lang="en-US" sz="1600" spc="-5" dirty="0">
                <a:latin typeface="Times New Roman" panose="02020603050405020304" pitchFamily="18" charset="0"/>
                <a:cs typeface="Times New Roman" panose="02020603050405020304" pitchFamily="18" charset="0"/>
              </a:rPr>
              <a:t>Procurement Cycle  Expensive</a:t>
            </a:r>
          </a:p>
          <a:p>
            <a:pPr>
              <a:spcBef>
                <a:spcPts val="37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No </a:t>
            </a:r>
            <a:r>
              <a:rPr lang="en-US" sz="1600" spc="-5" dirty="0">
                <a:latin typeface="Times New Roman" panose="02020603050405020304" pitchFamily="18" charset="0"/>
                <a:cs typeface="Times New Roman" panose="02020603050405020304" pitchFamily="18" charset="0"/>
              </a:rPr>
              <a:t>work </a:t>
            </a:r>
            <a:r>
              <a:rPr lang="en-US" sz="1600" dirty="0">
                <a:latin typeface="Times New Roman" panose="02020603050405020304" pitchFamily="18" charset="0"/>
                <a:cs typeface="Times New Roman" panose="02020603050405020304" pitchFamily="18" charset="0"/>
              </a:rPr>
              <a:t>on</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Holidays</a:t>
            </a:r>
          </a:p>
          <a:p>
            <a:pPr>
              <a:spcBef>
                <a:spcPts val="57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Prone to </a:t>
            </a:r>
            <a:r>
              <a:rPr lang="en-US" sz="1600" spc="-5" dirty="0">
                <a:latin typeface="Times New Roman" panose="02020603050405020304" pitchFamily="18" charset="0"/>
                <a:cs typeface="Times New Roman" panose="02020603050405020304" pitchFamily="18" charset="0"/>
              </a:rPr>
              <a:t>Human</a:t>
            </a:r>
            <a:r>
              <a:rPr lang="en-US" sz="1600" spc="-1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errors</a:t>
            </a:r>
          </a:p>
          <a:p>
            <a:pPr marR="1011555">
              <a:lnSpc>
                <a:spcPct val="123800"/>
              </a:lnSpc>
              <a:spcBef>
                <a:spcPts val="1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Content not</a:t>
            </a:r>
            <a:r>
              <a:rPr lang="en-US" sz="1600" spc="-55"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sharable  Physical</a:t>
            </a:r>
            <a:r>
              <a:rPr lang="en-US" sz="1600" dirty="0">
                <a:latin typeface="Times New Roman" panose="02020603050405020304" pitchFamily="18" charset="0"/>
                <a:cs typeface="Times New Roman" panose="02020603050405020304" pitchFamily="18" charset="0"/>
              </a:rPr>
              <a:t> </a:t>
            </a:r>
            <a:r>
              <a:rPr lang="en-US" sz="1600" spc="-5" dirty="0">
                <a:latin typeface="Times New Roman" panose="02020603050405020304" pitchFamily="18" charset="0"/>
                <a:cs typeface="Times New Roman" panose="02020603050405020304" pitchFamily="18" charset="0"/>
              </a:rPr>
              <a:t>Security</a:t>
            </a:r>
          </a:p>
          <a:p>
            <a:pPr marR="5080">
              <a:lnSpc>
                <a:spcPts val="2980"/>
              </a:lnSpc>
              <a:spcBef>
                <a:spcPts val="185"/>
              </a:spcBef>
              <a:buFont typeface="Wingdings" panose="05000000000000000000" pitchFamily="2" charset="2"/>
              <a:buChar char="v"/>
            </a:pPr>
            <a:r>
              <a:rPr lang="en-US" sz="1600" spc="-5" dirty="0">
                <a:latin typeface="Times New Roman" panose="02020603050405020304" pitchFamily="18" charset="0"/>
                <a:cs typeface="Times New Roman" panose="02020603050405020304" pitchFamily="18" charset="0"/>
              </a:rPr>
              <a:t>Wastage </a:t>
            </a:r>
            <a:r>
              <a:rPr lang="en-US" sz="1600" dirty="0">
                <a:latin typeface="Times New Roman" panose="02020603050405020304" pitchFamily="18" charset="0"/>
                <a:cs typeface="Times New Roman" panose="02020603050405020304" pitchFamily="18" charset="0"/>
              </a:rPr>
              <a:t>of space </a:t>
            </a:r>
            <a:r>
              <a:rPr lang="en-US" sz="1600" spc="-5" dirty="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store</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bids  Not</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retrievable</a:t>
            </a:r>
          </a:p>
        </p:txBody>
      </p:sp>
      <p:sp>
        <p:nvSpPr>
          <p:cNvPr id="4" name="Date Placeholder 3"/>
          <p:cNvSpPr>
            <a:spLocks noGrp="1"/>
          </p:cNvSpPr>
          <p:nvPr>
            <p:ph type="dt" sz="half" idx="10"/>
          </p:nvPr>
        </p:nvSpPr>
        <p:spPr/>
        <p:txBody>
          <a:bodyPr/>
          <a:lstStyle/>
          <a:p>
            <a:pPr algn="just"/>
            <a:r>
              <a:rPr lang="en-US" dirty="0" smtClean="0"/>
              <a:t>8 Dec</a:t>
            </a:r>
            <a:endParaRPr lang="en-US" dirty="0"/>
          </a:p>
        </p:txBody>
      </p:sp>
      <p:sp>
        <p:nvSpPr>
          <p:cNvPr id="5" name="Footer Placeholder 4"/>
          <p:cNvSpPr>
            <a:spLocks noGrp="1"/>
          </p:cNvSpPr>
          <p:nvPr>
            <p:ph type="ftr" sz="quarter" idx="11"/>
          </p:nvPr>
        </p:nvSpPr>
        <p:spPr/>
        <p:txBody>
          <a:bodyPr/>
          <a:lstStyle/>
          <a:p>
            <a:pPr algn="just"/>
            <a:r>
              <a:rPr lang="en-US" dirty="0"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589199" cy="1280890"/>
          </a:xfrm>
        </p:spPr>
        <p:txBody>
          <a:bodyPr>
            <a:normAutofit/>
          </a:bodyPr>
          <a:lstStyle/>
          <a:p>
            <a:r>
              <a:rPr lang="en-US" sz="2800" dirty="0">
                <a:sym typeface="+mn-ea"/>
              </a:rPr>
              <a:t>Objectives </a:t>
            </a:r>
            <a:endParaRPr lang="en-US" sz="2800" dirty="0"/>
          </a:p>
        </p:txBody>
      </p:sp>
      <p:sp>
        <p:nvSpPr>
          <p:cNvPr id="3" name="Content Placeholder 2"/>
          <p:cNvSpPr>
            <a:spLocks noGrp="1"/>
          </p:cNvSpPr>
          <p:nvPr>
            <p:ph idx="1"/>
          </p:nvPr>
        </p:nvSpPr>
        <p:spPr>
          <a:xfrm>
            <a:off x="1752600" y="1900398"/>
            <a:ext cx="6934200" cy="3657600"/>
          </a:xfrm>
        </p:spPr>
        <p:txBody>
          <a:bodyPr>
            <a:normAutofit/>
          </a:bodyPr>
          <a:lstStyle/>
          <a:p>
            <a:pPr algn="just">
              <a:buNone/>
            </a:pPr>
            <a:endParaRPr lang="en-US" sz="1600" dirty="0" smtClean="0">
              <a:latin typeface="Times New Roman" panose="02020603050405020304" pitchFamily="18" charset="0"/>
              <a:cs typeface="Times New Roman" panose="02020603050405020304" pitchFamily="18" charset="0"/>
            </a:endParaRPr>
          </a:p>
          <a:p>
            <a:pPr algn="just">
              <a:buNone/>
            </a:pPr>
            <a:r>
              <a:rPr lang="en-US" sz="1600" dirty="0" smtClean="0">
                <a:latin typeface="Times New Roman" panose="02020603050405020304" pitchFamily="18" charset="0"/>
                <a:cs typeface="Times New Roman" panose="02020603050405020304" pitchFamily="18" charset="0"/>
              </a:rPr>
              <a:t>The main aims and objectives of our system are as under :-</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provide ease to contractors.</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make the register work digitally.</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bid online through app instead of Paper.</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provide peaceful process to contractors and to office boys.</a:t>
            </a:r>
          </a:p>
          <a:p>
            <a:pPr lvl="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make paper work as less as possible.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change the traditional paper work digitally</a:t>
            </a:r>
          </a:p>
          <a:p>
            <a:pPr lvl="0" algn="just"/>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491" y="665545"/>
            <a:ext cx="6589199" cy="609600"/>
          </a:xfrm>
        </p:spPr>
        <p:txBody>
          <a:bodyPr>
            <a:normAutofit/>
          </a:bodyPr>
          <a:lstStyle/>
          <a:p>
            <a:r>
              <a:rPr lang="en-US" sz="2800" dirty="0" smtClean="0"/>
              <a:t>   Methodology  </a:t>
            </a:r>
            <a:endParaRPr lang="en-US" sz="2800" dirty="0"/>
          </a:p>
        </p:txBody>
      </p:sp>
      <p:sp>
        <p:nvSpPr>
          <p:cNvPr id="3" name="Content Placeholder 2"/>
          <p:cNvSpPr>
            <a:spLocks noGrp="1"/>
          </p:cNvSpPr>
          <p:nvPr>
            <p:ph idx="1"/>
          </p:nvPr>
        </p:nvSpPr>
        <p:spPr>
          <a:xfrm>
            <a:off x="1942415" y="1600200"/>
            <a:ext cx="6518717" cy="3886200"/>
          </a:xfrm>
        </p:spPr>
        <p:txBody>
          <a:bodyPr>
            <a:no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r>
              <a:rPr lang="en-US" sz="1600" dirty="0"/>
              <a:t>The bidders are required to submit / upload their BIDS along with all required documents electronically, on or before the due date and time</a:t>
            </a:r>
          </a:p>
          <a:p>
            <a:r>
              <a:rPr lang="en-US" sz="1600" b="1" u="sng" dirty="0"/>
              <a:t>Registration: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Bidders are required to enroll/ register on the e-tendering module of the Portal by clicking on the tab “Register”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 part of the enrolment/ registration process, the bidders will be required to choose a unique username and assign a password for their accounts.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Bidders are advised to register their valid email address and mobile numbers as part of the registration process in PHE e-tendering Portal for updating of records. These details would be used for any communication from the PHE e-tendering Portal.</a:t>
            </a:r>
          </a:p>
          <a:p>
            <a:pPr algn="just"/>
            <a:endParaRPr lang="en-US" sz="1600"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696200" y="6135089"/>
            <a:ext cx="766380" cy="370171"/>
          </a:xfrm>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dirty="0"/>
          </a:p>
        </p:txBody>
      </p:sp>
      <p:sp>
        <p:nvSpPr>
          <p:cNvPr id="6" name="Slide Number Placeholder 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 Methodology </a:t>
            </a:r>
          </a:p>
        </p:txBody>
      </p:sp>
      <p:sp>
        <p:nvSpPr>
          <p:cNvPr id="3" name="Content Placeholder 2"/>
          <p:cNvSpPr>
            <a:spLocks noGrp="1"/>
          </p:cNvSpPr>
          <p:nvPr>
            <p:ph idx="1"/>
          </p:nvPr>
        </p:nvSpPr>
        <p:spPr>
          <a:xfrm>
            <a:off x="838199" y="1371601"/>
            <a:ext cx="7696201" cy="4763488"/>
          </a:xfrm>
        </p:spPr>
        <p:txBody>
          <a:bodyPr>
            <a:normAutofit fontScale="92500" lnSpcReduction="10000"/>
          </a:bodyPr>
          <a:lstStyle/>
          <a:p>
            <a:r>
              <a:rPr lang="en-US" b="1" u="sng" dirty="0">
                <a:latin typeface="Times New Roman" panose="02020603050405020304" pitchFamily="18" charset="0"/>
                <a:cs typeface="Times New Roman" panose="02020603050405020304" pitchFamily="18" charset="0"/>
              </a:rPr>
              <a:t>PREPARATION OF </a:t>
            </a:r>
            <a:r>
              <a:rPr lang="en-US" b="1" u="sng" dirty="0" smtClean="0">
                <a:latin typeface="Times New Roman" panose="02020603050405020304" pitchFamily="18" charset="0"/>
                <a:cs typeface="Times New Roman" panose="02020603050405020304" pitchFamily="18" charset="0"/>
              </a:rPr>
              <a:t>BIDS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Bidder should take into account any corrigendum published on the tender document before submitting their bids.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Please go through the tender advertisement and the tender document carefully to understand the documents required to be submitted as part of the bid. </a:t>
            </a:r>
          </a:p>
          <a:p>
            <a:r>
              <a:rPr lang="en-US" b="1" u="sng" dirty="0">
                <a:latin typeface="Times New Roman" panose="02020603050405020304" pitchFamily="18" charset="0"/>
                <a:cs typeface="Times New Roman" panose="02020603050405020304" pitchFamily="18" charset="0"/>
              </a:rPr>
              <a:t>SUBMISSION OF BIDS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Bidder should log into the app well in advance for bid submission so that he/she upload the bid in time, i.e. on or before the bid submission time. Bidder will be responsible for any delay due to other issues.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bidder has to digitally sign and upload the required bid documents one by one as indicated in the tender document. </a:t>
            </a:r>
          </a:p>
          <a:p>
            <a:r>
              <a:rPr lang="en-US" b="1" u="sng" dirty="0" smtClean="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Rate Filling</a:t>
            </a:r>
          </a:p>
          <a:p>
            <a:pPr marL="285750" indent="-285750">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the submission of bid the contractor will fill the rates according to the  rates given in bid per-item. Each and every item in the given bid have a different rate.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rates will be according to the given rates by the department in the bid.</a:t>
            </a:r>
          </a:p>
          <a:p>
            <a:endParaRPr lang="en-US" b="1" u="sng" dirty="0" smtClean="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US" dirty="0" smtClean="0"/>
              <a:t>8 Dec</a:t>
            </a:r>
            <a:endParaRPr lang="en-US" dirty="0"/>
          </a:p>
        </p:txBody>
      </p:sp>
      <p:sp>
        <p:nvSpPr>
          <p:cNvPr id="5" name="Footer Placeholder 4"/>
          <p:cNvSpPr>
            <a:spLocks noGrp="1"/>
          </p:cNvSpPr>
          <p:nvPr>
            <p:ph type="ftr" sz="quarter" idx="11"/>
          </p:nvPr>
        </p:nvSpPr>
        <p:spPr/>
        <p:txBody>
          <a:bodyPr/>
          <a:lstStyle/>
          <a:p>
            <a:r>
              <a:rPr lang="en-US" smtClean="0"/>
              <a:t>Final Presentation </a:t>
            </a:r>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8</a:t>
            </a:fld>
            <a:endParaRPr lang="en-US"/>
          </a:p>
        </p:txBody>
      </p:sp>
    </p:spTree>
    <p:extLst>
      <p:ext uri="{BB962C8B-B14F-4D97-AF65-F5344CB8AC3E}">
        <p14:creationId xmlns:p14="http://schemas.microsoft.com/office/powerpoint/2010/main" val="228675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Methodology</a:t>
            </a:r>
          </a:p>
        </p:txBody>
      </p:sp>
      <p:sp>
        <p:nvSpPr>
          <p:cNvPr id="3" name="Date Placeholder 2"/>
          <p:cNvSpPr>
            <a:spLocks noGrp="1"/>
          </p:cNvSpPr>
          <p:nvPr>
            <p:ph type="dt" sz="half" idx="10"/>
          </p:nvPr>
        </p:nvSpPr>
        <p:spPr/>
        <p:txBody>
          <a:bodyPr/>
          <a:lstStyle/>
          <a:p>
            <a:r>
              <a:rPr lang="en-US" dirty="0" smtClean="0"/>
              <a:t>8 Dec</a:t>
            </a:r>
            <a:endParaRPr lang="en-US" dirty="0"/>
          </a:p>
        </p:txBody>
      </p:sp>
      <p:sp>
        <p:nvSpPr>
          <p:cNvPr id="4" name="Footer Placeholder 3"/>
          <p:cNvSpPr>
            <a:spLocks noGrp="1"/>
          </p:cNvSpPr>
          <p:nvPr>
            <p:ph type="ftr" sz="quarter" idx="11"/>
          </p:nvPr>
        </p:nvSpPr>
        <p:spPr/>
        <p:txBody>
          <a:bodyPr/>
          <a:lstStyle/>
          <a:p>
            <a:r>
              <a:rPr lang="en-US" smtClean="0"/>
              <a:t>Final Presentation </a:t>
            </a:r>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9</a:t>
            </a:fld>
            <a:endParaRPr lang="en-US"/>
          </a:p>
        </p:txBody>
      </p:sp>
      <p:sp>
        <p:nvSpPr>
          <p:cNvPr id="6" name="Rectangle 5"/>
          <p:cNvSpPr/>
          <p:nvPr/>
        </p:nvSpPr>
        <p:spPr>
          <a:xfrm>
            <a:off x="511228" y="1524001"/>
            <a:ext cx="8251772" cy="3124200"/>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Rate calculation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When the rates had been filled in the given bid and the bid had been submitted , the rates will be  calculated automatically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tender will be issued to the company which fill the lowest rates per-item</a:t>
            </a:r>
            <a:r>
              <a:rPr lang="en-US" dirty="0" smtClean="0">
                <a:latin typeface="Times New Roman" panose="02020603050405020304" pitchFamily="18" charset="0"/>
                <a:cs typeface="Times New Roman" panose="02020603050405020304" pitchFamily="18" charset="0"/>
              </a:rPr>
              <a:t>.</a:t>
            </a:r>
          </a:p>
          <a:p>
            <a:r>
              <a:rPr lang="en-US" b="1" u="sng" dirty="0">
                <a:latin typeface="Times New Roman" panose="02020603050405020304" pitchFamily="18" charset="0"/>
                <a:cs typeface="Times New Roman" panose="02020603050405020304" pitchFamily="18" charset="0"/>
              </a:rPr>
              <a:t>Notification of issued tender</a:t>
            </a:r>
          </a:p>
          <a:p>
            <a:r>
              <a:rPr lang="en-US" dirty="0">
                <a:latin typeface="Times New Roman" panose="02020603050405020304" pitchFamily="18" charset="0"/>
                <a:cs typeface="Times New Roman" panose="02020603050405020304" pitchFamily="18" charset="0"/>
              </a:rPr>
              <a:t>When the lowest  coat has been calculated  the notification </a:t>
            </a:r>
            <a:r>
              <a:rPr lang="en-US" b="1" dirty="0">
                <a:latin typeface="Times New Roman" panose="02020603050405020304" pitchFamily="18" charset="0"/>
                <a:cs typeface="Times New Roman" panose="02020603050405020304" pitchFamily="18" charset="0"/>
              </a:rPr>
              <a:t>“Congratulations The Tender has been issued to your company”</a:t>
            </a:r>
            <a:r>
              <a:rPr lang="en-US" dirty="0">
                <a:latin typeface="Times New Roman" panose="02020603050405020304" pitchFamily="18" charset="0"/>
                <a:cs typeface="Times New Roman" panose="02020603050405020304" pitchFamily="18" charset="0"/>
              </a:rPr>
              <a:t> will goes to the company which filled the lowest rates in the bidding section</a:t>
            </a:r>
          </a:p>
          <a:p>
            <a:r>
              <a:rPr lang="en-US" dirty="0">
                <a:latin typeface="Times New Roman" panose="02020603050405020304" pitchFamily="18" charset="0"/>
                <a:cs typeface="Times New Roman" panose="02020603050405020304" pitchFamily="18" charset="0"/>
              </a:rPr>
              <a:t>On the other hand which companies had not fill the lowest rate in the bidding section then they get notification </a:t>
            </a:r>
            <a:r>
              <a:rPr lang="en-US" b="1" dirty="0">
                <a:latin typeface="Times New Roman" panose="02020603050405020304" pitchFamily="18" charset="0"/>
                <a:cs typeface="Times New Roman" panose="02020603050405020304" pitchFamily="18" charset="0"/>
              </a:rPr>
              <a:t>“Sorry, Better luck next time”.</a:t>
            </a:r>
            <a:endParaRPr lang="en-US" b="1" dirty="0"/>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465008"/>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5D69355BE8B14B8C4B114A01F187D6" ma:contentTypeVersion="0" ma:contentTypeDescription="Create a new document." ma:contentTypeScope="" ma:versionID="9471e0b085f23dca3511c8ef2bf5ba5b">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068C7C-6215-4232-854D-E67EF89D1C23}">
  <ds:schemaRefs>
    <ds:schemaRef ds:uri="http://schemas.microsoft.com/sharepoint/v3/contenttype/forms"/>
  </ds:schemaRefs>
</ds:datastoreItem>
</file>

<file path=customXml/itemProps2.xml><?xml version="1.0" encoding="utf-8"?>
<ds:datastoreItem xmlns:ds="http://schemas.openxmlformats.org/officeDocument/2006/customXml" ds:itemID="{281AD66A-4F09-489B-8E69-792553BF8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4A3503D-F207-40F9-A074-417C45CC8FA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1648</TotalTime>
  <Words>979</Words>
  <Application>Microsoft Office PowerPoint</Application>
  <PresentationFormat>On-screen Show (4:3)</PresentationFormat>
  <Paragraphs>277</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Times New Roman</vt:lpstr>
      <vt:lpstr>Wingdings</vt:lpstr>
      <vt:lpstr>Wingdings 3</vt:lpstr>
      <vt:lpstr>Wisp</vt:lpstr>
      <vt:lpstr>PowerPoint Presentation</vt:lpstr>
      <vt:lpstr> </vt:lpstr>
      <vt:lpstr>Outline</vt:lpstr>
      <vt:lpstr>   Introduction   </vt:lpstr>
      <vt:lpstr>   Problem Statement </vt:lpstr>
      <vt:lpstr>Objectives </vt:lpstr>
      <vt:lpstr>   Methodology  </vt:lpstr>
      <vt:lpstr> Methodology </vt:lpstr>
      <vt:lpstr>Methodology</vt:lpstr>
      <vt:lpstr>Functional requirements</vt:lpstr>
      <vt:lpstr>Functional requirements</vt:lpstr>
      <vt:lpstr>Existing apps</vt:lpstr>
      <vt:lpstr>Tools and Technologies</vt:lpstr>
      <vt:lpstr>Benefits   </vt:lpstr>
      <vt:lpstr>Diagrams </vt:lpstr>
      <vt:lpstr> Use case Diagram  </vt:lpstr>
      <vt:lpstr>DFD Diagram Level 1</vt:lpstr>
      <vt:lpstr>DFD Level 2</vt:lpstr>
      <vt:lpstr>Activity Diagram</vt:lpstr>
      <vt:lpstr>Sequence Diagram For Tender</vt:lpstr>
      <vt:lpstr>Sequence Diagram Monitoring</vt:lpstr>
      <vt:lpstr>Sequence Diagram Billing</vt:lpstr>
      <vt:lpstr>Sequence Diagram Bidding</vt:lpstr>
      <vt:lpstr>Splash screen</vt:lpstr>
      <vt:lpstr>Main Activity Screen </vt:lpstr>
      <vt:lpstr>User registration</vt:lpstr>
      <vt:lpstr>Login</vt:lpstr>
      <vt:lpstr>Dashboard with navigation</vt:lpstr>
      <vt:lpstr>Search for Tender</vt:lpstr>
      <vt:lpstr>Click on Search</vt:lpstr>
      <vt:lpstr>Tenders The data will be able when the database is connected</vt:lpstr>
      <vt:lpstr>Work Done</vt:lpstr>
      <vt:lpstr>Bidding</vt:lpstr>
      <vt:lpstr>Upload tender Fee</vt:lpstr>
      <vt:lpstr>Monitoring</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Microsoft account</cp:lastModifiedBy>
  <cp:revision>417</cp:revision>
  <dcterms:created xsi:type="dcterms:W3CDTF">2014-09-12T06:08:00Z</dcterms:created>
  <dcterms:modified xsi:type="dcterms:W3CDTF">2020-12-13T10:38:40Z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y fmtid="{D5CDD505-2E9C-101B-9397-08002B2CF9AE}" pid="3" name="NXPowerLiteLastOptimized">
    <vt:lpwstr>1234325</vt:lpwstr>
  </property>
  <property fmtid="{D5CDD505-2E9C-101B-9397-08002B2CF9AE}" pid="4" name="NXPowerLiteSettings">
    <vt:lpwstr>C700052003A000</vt:lpwstr>
  </property>
  <property fmtid="{D5CDD505-2E9C-101B-9397-08002B2CF9AE}" pid="5" name="NXPowerLiteVersion">
    <vt:lpwstr>D8.0.11</vt:lpwstr>
  </property>
  <property fmtid="{D5CDD505-2E9C-101B-9397-08002B2CF9AE}" pid="6" name="ContentTypeId">
    <vt:lpwstr>0x010100CE5D69355BE8B14B8C4B114A01F187D6</vt:lpwstr>
  </property>
</Properties>
</file>