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4"/>
  </p:sldMasterIdLst>
  <p:notesMasterIdLst>
    <p:notesMasterId r:id="rId34"/>
  </p:notesMasterIdLst>
  <p:handoutMasterIdLst>
    <p:handoutMasterId r:id="rId35"/>
  </p:handoutMasterIdLst>
  <p:sldIdLst>
    <p:sldId id="258" r:id="rId5"/>
    <p:sldId id="284" r:id="rId6"/>
    <p:sldId id="278" r:id="rId7"/>
    <p:sldId id="287" r:id="rId8"/>
    <p:sldId id="289" r:id="rId9"/>
    <p:sldId id="290" r:id="rId10"/>
    <p:sldId id="337" r:id="rId11"/>
    <p:sldId id="291" r:id="rId12"/>
    <p:sldId id="314" r:id="rId13"/>
    <p:sldId id="315" r:id="rId14"/>
    <p:sldId id="335" r:id="rId15"/>
    <p:sldId id="292" r:id="rId16"/>
    <p:sldId id="293" r:id="rId17"/>
    <p:sldId id="309" r:id="rId18"/>
    <p:sldId id="302" r:id="rId19"/>
    <p:sldId id="331" r:id="rId20"/>
    <p:sldId id="308" r:id="rId21"/>
    <p:sldId id="336" r:id="rId22"/>
    <p:sldId id="329" r:id="rId23"/>
    <p:sldId id="316" r:id="rId24"/>
    <p:sldId id="339" r:id="rId25"/>
    <p:sldId id="317" r:id="rId26"/>
    <p:sldId id="338" r:id="rId27"/>
    <p:sldId id="318" r:id="rId28"/>
    <p:sldId id="340" r:id="rId29"/>
    <p:sldId id="319" r:id="rId30"/>
    <p:sldId id="341" r:id="rId31"/>
    <p:sldId id="342" r:id="rId32"/>
    <p:sldId id="33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12/13/2020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368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BCD0B-7DF3-4B63-9A04-32C5CE0A7753}"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9174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376C43-955E-4A85-AFB4-F2B3523FC432}"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009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5524880-5693-4903-96FB-EC046CC5960B}"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410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038CFFD-B500-46B5-8B90-CB5D539EF326}"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857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0C2ADB2-FAF7-4803-9C98-9907F81EFFCA}"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04910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2654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1552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8712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68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68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December 20</a:t>
            </a:fld>
            <a:endParaRPr lang="en-US"/>
          </a:p>
        </p:txBody>
      </p:sp>
      <p:sp>
        <p:nvSpPr>
          <p:cNvPr id="8" name="Footer Placeholder 7"/>
          <p:cNvSpPr>
            <a:spLocks noGrp="1"/>
          </p:cNvSpPr>
          <p:nvPr>
            <p:ph type="ftr" sz="quarter" idx="11"/>
          </p:nvPr>
        </p:nvSpPr>
        <p:spPr/>
        <p:txBody>
          <a:bodyPr/>
          <a:lstStyle/>
          <a:p>
            <a:r>
              <a:rPr lang="en-US"/>
              <a:t>Final Presentation </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543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621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3" name="Footer Placeholder 2"/>
          <p:cNvSpPr>
            <a:spLocks noGrp="1"/>
          </p:cNvSpPr>
          <p:nvPr>
            <p:ph type="ftr" sz="quarter" idx="11"/>
          </p:nvPr>
        </p:nvSpPr>
        <p:spPr/>
        <p:txBody>
          <a:bodyPr/>
          <a:lstStyle/>
          <a:p>
            <a:r>
              <a:rPr lang="en-US"/>
              <a:t>Final Presentation </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20953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F19F01-B356-4C7C-8C89-8DF5A8C41092}"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3759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90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AECDE-18D1-42A4-85CC-17E52CB57E51}" type="datetime6">
              <a:rPr lang="en-US" smtClean="0"/>
              <a:t>December 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Final Presentation </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353863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play.google.com/store/apps/details?id=com.inventory.sales.invoice.fmcg.storemanager" TargetMode="External"/><Relationship Id="rId2" Type="http://schemas.openxmlformats.org/officeDocument/2006/relationships/hyperlink" Target="https://play.google.com/store/apps/details?id=com.kutirsoft.dailysalesrecord" TargetMode="External"/><Relationship Id="rId1" Type="http://schemas.openxmlformats.org/officeDocument/2006/relationships/slideLayout" Target="../slideLayouts/slideLayout2.xml"/><Relationship Id="rId4" Type="http://schemas.openxmlformats.org/officeDocument/2006/relationships/hyperlink" Target="https://play.google.com/store/apps/details?id=my.aahmetbas.stockcontroll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97532" y="548908"/>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2133600" y="2743200"/>
            <a:ext cx="6019800" cy="1295400"/>
          </a:xfrm>
          <a:prstGeom prst="rect">
            <a:avLst/>
          </a:prstGeom>
        </p:spPr>
      </p:pic>
      <p:sp>
        <p:nvSpPr>
          <p:cNvPr id="2" name="Date Placeholder 1"/>
          <p:cNvSpPr>
            <a:spLocks noGrp="1"/>
          </p:cNvSpPr>
          <p:nvPr>
            <p:ph type="dt" sz="half" idx="10"/>
          </p:nvPr>
        </p:nvSpPr>
        <p:spPr>
          <a:xfrm>
            <a:off x="7759700" y="6000709"/>
            <a:ext cx="766380" cy="370171"/>
          </a:xfrm>
        </p:spPr>
        <p:txBody>
          <a:bodyPr/>
          <a:lstStyle/>
          <a:p>
            <a:fld id="{1439FA6E-B0B1-407B-BF2B-2681CC5559DC}" type="datetime6">
              <a:rPr lang="en-US" smtClean="0"/>
              <a:t>December 20</a:t>
            </a:fld>
            <a:endParaRPr lang="en-US" dirty="0"/>
          </a:p>
        </p:txBody>
      </p:sp>
      <p:sp>
        <p:nvSpPr>
          <p:cNvPr id="3" name="Footer Placeholder 2"/>
          <p:cNvSpPr>
            <a:spLocks noGrp="1"/>
          </p:cNvSpPr>
          <p:nvPr>
            <p:ph type="ftr" sz="quarter" idx="11"/>
          </p:nvPr>
        </p:nvSpPr>
        <p:spPr>
          <a:xfrm>
            <a:off x="1528380" y="6005755"/>
            <a:ext cx="2248585" cy="365125"/>
          </a:xfrm>
        </p:spPr>
        <p:txBody>
          <a:bodyPr/>
          <a:lstStyle/>
          <a:p>
            <a:r>
              <a:rPr lang="en-US"/>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5946"/>
            <a:ext cx="6589199" cy="528798"/>
          </a:xfrm>
        </p:spPr>
        <p:txBody>
          <a:bodyPr>
            <a:normAutofit/>
          </a:bodyPr>
          <a:lstStyle/>
          <a:p>
            <a:r>
              <a:rPr lang="en-US" sz="2800" dirty="0"/>
              <a:t>Functional requirements </a:t>
            </a:r>
            <a:r>
              <a:rPr lang="en-US" sz="2800" dirty="0">
                <a:sym typeface="+mn-ea"/>
              </a:rPr>
              <a:t>(continue)</a:t>
            </a:r>
            <a:endParaRPr lang="en-US" sz="2800" dirty="0"/>
          </a:p>
        </p:txBody>
      </p:sp>
      <p:sp>
        <p:nvSpPr>
          <p:cNvPr id="3" name="Content Placeholder 2"/>
          <p:cNvSpPr>
            <a:spLocks noGrp="1"/>
          </p:cNvSpPr>
          <p:nvPr>
            <p:ph idx="1"/>
          </p:nvPr>
        </p:nvSpPr>
        <p:spPr>
          <a:xfrm>
            <a:off x="1942415" y="1828800"/>
            <a:ext cx="6591985" cy="4006222"/>
          </a:xfrm>
        </p:spPr>
        <p:txBody>
          <a:bodyPr>
            <a:normAutofit/>
          </a:bodyPr>
          <a:lstStyle/>
          <a:p>
            <a:pPr marL="0" lvl="0" indent="0" algn="just">
              <a:buNone/>
            </a:pPr>
            <a:endParaRPr lang="en-US" sz="1600" dirty="0">
              <a:latin typeface="Times New Roman" panose="02020603050405020304" pitchFamily="18" charset="0"/>
              <a:cs typeface="Times New Roman" panose="02020603050405020304" pitchFamily="18" charset="0"/>
            </a:endParaRPr>
          </a:p>
          <a:p>
            <a:pPr lvl="0" algn="just"/>
            <a:r>
              <a:rPr lang="en-GB" sz="1600" dirty="0">
                <a:latin typeface="Times New Roman" panose="02020603050405020304" pitchFamily="18" charset="0"/>
                <a:cs typeface="Times New Roman" panose="02020603050405020304" pitchFamily="18" charset="0"/>
              </a:rPr>
              <a:t>User can view and track all the stats and records of sales and purchase, profit and loss on different time period.</a:t>
            </a:r>
          </a:p>
          <a:p>
            <a:pPr lvl="0" algn="just"/>
            <a:r>
              <a:rPr lang="en-GB" sz="1600" dirty="0">
                <a:latin typeface="Times New Roman" panose="02020603050405020304" pitchFamily="18" charset="0"/>
                <a:cs typeface="Times New Roman" panose="02020603050405020304" pitchFamily="18" charset="0"/>
              </a:rPr>
              <a:t>The system will update the user about real time stats of the products in his stock. Moreover, user can just check shortlisted items that are in low stock just on a button click.</a:t>
            </a:r>
          </a:p>
          <a:p>
            <a:pPr lvl="0" algn="just"/>
            <a:r>
              <a:rPr lang="en-GB" sz="1600" dirty="0">
                <a:latin typeface="Times New Roman" panose="02020603050405020304" pitchFamily="18" charset="0"/>
                <a:cs typeface="Times New Roman" panose="02020603050405020304" pitchFamily="18" charset="0"/>
              </a:rPr>
              <a:t>Use of local or Google drive storage to backup valuable data of the user.</a:t>
            </a:r>
          </a:p>
          <a:p>
            <a:pPr lvl="0" algn="just"/>
            <a:r>
              <a:rPr lang="en-GB" sz="1600" dirty="0">
                <a:latin typeface="Times New Roman" panose="02020603050405020304" pitchFamily="18" charset="0"/>
                <a:cs typeface="Times New Roman" panose="02020603050405020304" pitchFamily="18" charset="0"/>
              </a:rPr>
              <a:t>To predict or forecast the future sales of any product through the use of ML algorithms like ‘Neural network’ to keep the stock updated.</a:t>
            </a:r>
          </a:p>
          <a:p>
            <a:pPr lvl="0" algn="just"/>
            <a:r>
              <a:rPr lang="en-GB" sz="1600" dirty="0">
                <a:latin typeface="Times New Roman" panose="02020603050405020304" pitchFamily="18" charset="0"/>
                <a:cs typeface="Times New Roman" panose="02020603050405020304" pitchFamily="18" charset="0"/>
              </a:rPr>
              <a:t>To know about the most selling products and the one which is often sold usually with the other products through the use of data mining </a:t>
            </a:r>
            <a:r>
              <a:rPr lang="en-GB" sz="1600" dirty="0" err="1">
                <a:latin typeface="Times New Roman" panose="02020603050405020304" pitchFamily="18" charset="0"/>
                <a:cs typeface="Times New Roman" panose="02020603050405020304" pitchFamily="18" charset="0"/>
              </a:rPr>
              <a:t>algo’s</a:t>
            </a:r>
            <a:r>
              <a:rPr lang="en-GB" sz="1600" dirty="0">
                <a:latin typeface="Times New Roman" panose="02020603050405020304" pitchFamily="18" charset="0"/>
                <a:cs typeface="Times New Roman" panose="02020603050405020304" pitchFamily="18" charset="0"/>
              </a:rPr>
              <a:t>.</a:t>
            </a:r>
          </a:p>
          <a:p>
            <a:endParaRPr lang="en-US" sz="1600" dirty="0"/>
          </a:p>
        </p:txBody>
      </p:sp>
      <p:sp>
        <p:nvSpPr>
          <p:cNvPr id="4" name="Date Placeholder 3"/>
          <p:cNvSpPr>
            <a:spLocks noGrp="1"/>
          </p:cNvSpPr>
          <p:nvPr>
            <p:ph type="dt" sz="half" idx="10"/>
          </p:nvPr>
        </p:nvSpPr>
        <p:spPr/>
        <p:txBody>
          <a:bodyPr/>
          <a:lstStyle/>
          <a:p>
            <a:fld id="{476C00F7-96A0-48DE-8E1B-1D19CED6E170}"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10</a:t>
            </a:fld>
            <a:endParaRPr lang="en-US"/>
          </a:p>
        </p:txBody>
      </p:sp>
    </p:spTree>
    <p:extLst>
      <p:ext uri="{BB962C8B-B14F-4D97-AF65-F5344CB8AC3E}">
        <p14:creationId xmlns:p14="http://schemas.microsoft.com/office/powerpoint/2010/main" val="352560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34700"/>
            <a:ext cx="6589200" cy="671290"/>
          </a:xfrm>
        </p:spPr>
        <p:txBody>
          <a:bodyPr>
            <a:normAutofit/>
          </a:bodyPr>
          <a:lstStyle/>
          <a:p>
            <a:r>
              <a:rPr lang="en-US" sz="2800" dirty="0"/>
              <a:t>Existing apps</a:t>
            </a:r>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11</a:t>
            </a:fld>
            <a:endParaRPr lang="en-US"/>
          </a:p>
        </p:txBody>
      </p:sp>
      <p:graphicFrame>
        <p:nvGraphicFramePr>
          <p:cNvPr id="8" name="Table 7">
            <a:extLst>
              <a:ext uri="{FF2B5EF4-FFF2-40B4-BE49-F238E27FC236}">
                <a16:creationId xmlns:a16="http://schemas.microsoft.com/office/drawing/2014/main" id="{4ED376E7-9BB9-45F6-8F59-F25E0BA90A59}"/>
              </a:ext>
            </a:extLst>
          </p:cNvPr>
          <p:cNvGraphicFramePr>
            <a:graphicFrameLocks noGrp="1"/>
          </p:cNvGraphicFramePr>
          <p:nvPr>
            <p:extLst>
              <p:ext uri="{D42A27DB-BD31-4B8C-83A1-F6EECF244321}">
                <p14:modId xmlns:p14="http://schemas.microsoft.com/office/powerpoint/2010/main" val="4044381827"/>
              </p:ext>
            </p:extLst>
          </p:nvPr>
        </p:nvGraphicFramePr>
        <p:xfrm>
          <a:off x="1737505" y="1242280"/>
          <a:ext cx="5668990" cy="4999941"/>
        </p:xfrm>
        <a:graphic>
          <a:graphicData uri="http://schemas.openxmlformats.org/drawingml/2006/table">
            <a:tbl>
              <a:tblPr firstRow="1" firstCol="1" bandRow="1">
                <a:tableStyleId>{5C22544A-7EE6-4342-B048-85BDC9FD1C3A}</a:tableStyleId>
              </a:tblPr>
              <a:tblGrid>
                <a:gridCol w="822486">
                  <a:extLst>
                    <a:ext uri="{9D8B030D-6E8A-4147-A177-3AD203B41FA5}">
                      <a16:colId xmlns:a16="http://schemas.microsoft.com/office/drawing/2014/main" val="524623494"/>
                    </a:ext>
                  </a:extLst>
                </a:gridCol>
                <a:gridCol w="1211626">
                  <a:extLst>
                    <a:ext uri="{9D8B030D-6E8A-4147-A177-3AD203B41FA5}">
                      <a16:colId xmlns:a16="http://schemas.microsoft.com/office/drawing/2014/main" val="413359223"/>
                    </a:ext>
                  </a:extLst>
                </a:gridCol>
                <a:gridCol w="1211626">
                  <a:extLst>
                    <a:ext uri="{9D8B030D-6E8A-4147-A177-3AD203B41FA5}">
                      <a16:colId xmlns:a16="http://schemas.microsoft.com/office/drawing/2014/main" val="4008253158"/>
                    </a:ext>
                  </a:extLst>
                </a:gridCol>
                <a:gridCol w="1211626">
                  <a:extLst>
                    <a:ext uri="{9D8B030D-6E8A-4147-A177-3AD203B41FA5}">
                      <a16:colId xmlns:a16="http://schemas.microsoft.com/office/drawing/2014/main" val="168947457"/>
                    </a:ext>
                  </a:extLst>
                </a:gridCol>
                <a:gridCol w="1211626">
                  <a:extLst>
                    <a:ext uri="{9D8B030D-6E8A-4147-A177-3AD203B41FA5}">
                      <a16:colId xmlns:a16="http://schemas.microsoft.com/office/drawing/2014/main" val="139546279"/>
                    </a:ext>
                  </a:extLst>
                </a:gridCol>
              </a:tblGrid>
              <a:tr h="494589">
                <a:tc>
                  <a:txBody>
                    <a:bodyPr/>
                    <a:lstStyle/>
                    <a:p>
                      <a:pPr algn="ctr">
                        <a:spcAft>
                          <a:spcPts val="0"/>
                        </a:spcAft>
                      </a:pPr>
                      <a:r>
                        <a:rPr lang="en-US" sz="900" dirty="0">
                          <a:effectLst/>
                        </a:rPr>
                        <a:t>Features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GB" sz="900" dirty="0">
                          <a:effectLst/>
                        </a:rPr>
                        <a:t>AI Based Inventory and Sales Optimizer</a:t>
                      </a: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Stock Manager </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Daily Sales </a:t>
                      </a:r>
                    </a:p>
                    <a:p>
                      <a:pPr algn="ctr">
                        <a:spcAft>
                          <a:spcPts val="0"/>
                        </a:spcAft>
                      </a:pPr>
                      <a:r>
                        <a:rPr lang="en-US" sz="900" dirty="0">
                          <a:effectLst/>
                        </a:rPr>
                        <a:t>Record</a:t>
                      </a:r>
                    </a:p>
                  </a:txBody>
                  <a:tcPr marL="53200" marR="53200" marT="0" marB="0" anchor="ctr"/>
                </a:tc>
                <a:tc>
                  <a:txBody>
                    <a:bodyPr/>
                    <a:lstStyle/>
                    <a:p>
                      <a:pPr algn="ctr">
                        <a:spcAft>
                          <a:spcPts val="0"/>
                        </a:spcAft>
                      </a:pPr>
                      <a:endParaRPr lang="en-US" sz="900" dirty="0">
                        <a:effectLst/>
                      </a:endParaRPr>
                    </a:p>
                    <a:p>
                      <a:pPr algn="ctr">
                        <a:spcAft>
                          <a:spcPts val="0"/>
                        </a:spcAft>
                      </a:pPr>
                      <a:r>
                        <a:rPr lang="en-US" sz="900" dirty="0">
                          <a:effectLst/>
                        </a:rPr>
                        <a:t>Store Manager</a:t>
                      </a:r>
                    </a:p>
                    <a:p>
                      <a:pPr algn="ctr">
                        <a:spcAft>
                          <a:spcPts val="0"/>
                        </a:spcAft>
                      </a:pPr>
                      <a:endParaRPr lang="en-US" sz="900" dirty="0">
                        <a:effectLst/>
                      </a:endParaRPr>
                    </a:p>
                  </a:txBody>
                  <a:tcPr marL="53200" marR="53200" marT="0" marB="0" anchor="ctr"/>
                </a:tc>
                <a:extLst>
                  <a:ext uri="{0D108BD9-81ED-4DB2-BD59-A6C34878D82A}">
                    <a16:rowId xmlns:a16="http://schemas.microsoft.com/office/drawing/2014/main" val="2680154097"/>
                  </a:ext>
                </a:extLst>
              </a:tr>
              <a:tr h="494589">
                <a:tc>
                  <a:txBody>
                    <a:bodyPr/>
                    <a:lstStyle/>
                    <a:p>
                      <a:pPr algn="ctr">
                        <a:spcAft>
                          <a:spcPts val="0"/>
                        </a:spcAft>
                      </a:pPr>
                      <a:r>
                        <a:rPr lang="en-US" sz="900" dirty="0">
                          <a:effectLst/>
                        </a:rPr>
                        <a:t>Products  Details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508474663"/>
                  </a:ext>
                </a:extLst>
              </a:tr>
              <a:tr h="494589">
                <a:tc>
                  <a:txBody>
                    <a:bodyPr/>
                    <a:lstStyle/>
                    <a:p>
                      <a:pPr algn="ctr">
                        <a:spcAft>
                          <a:spcPts val="0"/>
                        </a:spcAft>
                      </a:pPr>
                      <a:r>
                        <a:rPr lang="en-US" sz="900" dirty="0">
                          <a:effectLst/>
                        </a:rPr>
                        <a:t>Product Type/Categories </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4070516514"/>
                  </a:ext>
                </a:extLst>
              </a:tr>
              <a:tr h="494589">
                <a:tc>
                  <a:txBody>
                    <a:bodyPr/>
                    <a:lstStyle/>
                    <a:p>
                      <a:pPr algn="ctr">
                        <a:spcAft>
                          <a:spcPts val="0"/>
                        </a:spcAft>
                      </a:pPr>
                      <a:r>
                        <a:rPr lang="en-US" sz="900" dirty="0">
                          <a:effectLst/>
                        </a:rPr>
                        <a:t>Customer/ Vendor</a:t>
                      </a:r>
                    </a:p>
                    <a:p>
                      <a:pPr algn="ctr">
                        <a:spcAft>
                          <a:spcPts val="0"/>
                        </a:spcAft>
                      </a:pPr>
                      <a:r>
                        <a:rPr lang="en-US" sz="900" dirty="0">
                          <a:effectLst/>
                        </a:rPr>
                        <a:t>Detail</a:t>
                      </a: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✔(only customers)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✔(only customers)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3667331276"/>
                  </a:ext>
                </a:extLst>
              </a:tr>
              <a:tr h="494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Low Stock Alert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572311971"/>
                  </a:ext>
                </a:extLst>
              </a:tr>
              <a:tr h="494589">
                <a:tc>
                  <a:txBody>
                    <a:bodyPr/>
                    <a:lstStyle/>
                    <a:p>
                      <a:pPr algn="ctr">
                        <a:spcAft>
                          <a:spcPts val="0"/>
                        </a:spcAft>
                      </a:pPr>
                      <a:r>
                        <a:rPr lang="en-US" sz="900" dirty="0">
                          <a:effectLst/>
                        </a:rPr>
                        <a:t>Stats/Report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01799528"/>
                  </a:ext>
                </a:extLst>
              </a:tr>
              <a:tr h="494589">
                <a:tc>
                  <a:txBody>
                    <a:bodyPr/>
                    <a:lstStyle/>
                    <a:p>
                      <a:pPr algn="ctr">
                        <a:spcAft>
                          <a:spcPts val="0"/>
                        </a:spcAft>
                      </a:pPr>
                      <a:r>
                        <a:rPr lang="en-US" sz="900" dirty="0">
                          <a:effectLst/>
                        </a:rPr>
                        <a:t>Barcode Scanner</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3064057040"/>
                  </a:ext>
                </a:extLst>
              </a:tr>
              <a:tr h="494589">
                <a:tc>
                  <a:txBody>
                    <a:bodyPr/>
                    <a:lstStyle/>
                    <a:p>
                      <a:pPr algn="ctr">
                        <a:spcAft>
                          <a:spcPts val="0"/>
                        </a:spcAft>
                      </a:pPr>
                      <a:r>
                        <a:rPr lang="en-US" sz="900" dirty="0">
                          <a:effectLst/>
                        </a:rPr>
                        <a:t>Smart analysis</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endParaRPr>
                    </a:p>
                  </a:txBody>
                  <a:tcPr marL="53200" marR="53200" marT="0" marB="0" anchor="ctr"/>
                </a:tc>
                <a:tc>
                  <a:txBody>
                    <a:bodyPr/>
                    <a:lstStyle/>
                    <a:p>
                      <a:pPr algn="ctr">
                        <a:spcAft>
                          <a:spcPts val="0"/>
                        </a:spcAft>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effectLst/>
                        </a:rPr>
                        <a:t>✖</a:t>
                      </a:r>
                      <a:endParaRPr lang="en-US" sz="1000" dirty="0">
                        <a:effectLst/>
                      </a:endParaRP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807802604"/>
                  </a:ext>
                </a:extLst>
              </a:tr>
              <a:tr h="494589">
                <a:tc>
                  <a:txBody>
                    <a:bodyPr/>
                    <a:lstStyle/>
                    <a:p>
                      <a:pPr algn="ctr">
                        <a:spcAft>
                          <a:spcPts val="0"/>
                        </a:spcAft>
                      </a:pPr>
                      <a:r>
                        <a:rPr lang="en-US" sz="900" dirty="0">
                          <a:effectLst/>
                        </a:rPr>
                        <a:t>Sales prediction</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effectLst/>
                        </a:rPr>
                        <a:t>✔</a:t>
                      </a:r>
                    </a:p>
                    <a:p>
                      <a:pPr algn="ctr">
                        <a:spcAft>
                          <a:spcPts val="0"/>
                        </a:spcAft>
                      </a:pP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498637003"/>
                  </a:ext>
                </a:extLst>
              </a:tr>
              <a:tr h="494589">
                <a:tc>
                  <a:txBody>
                    <a:bodyPr/>
                    <a:lstStyle/>
                    <a:p>
                      <a:pPr algn="ctr">
                        <a:spcAft>
                          <a:spcPts val="0"/>
                        </a:spcAft>
                      </a:pPr>
                      <a:r>
                        <a:rPr lang="en-US" sz="900" dirty="0">
                          <a:effectLst/>
                        </a:rPr>
                        <a:t>Data Backup</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9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algn="ctr">
                        <a:spcAft>
                          <a:spcPts val="0"/>
                        </a:spcAft>
                      </a:pPr>
                      <a:r>
                        <a:rPr lang="en-US" sz="800" dirty="0">
                          <a:effectLst/>
                        </a:rPr>
                        <a:t>✔</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dirty="0">
                          <a:effectLst/>
                        </a:rPr>
                        <a:t>✖</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00" marR="53200" marT="0" marB="0" anchor="ctr"/>
                </a:tc>
                <a:extLst>
                  <a:ext uri="{0D108BD9-81ED-4DB2-BD59-A6C34878D82A}">
                    <a16:rowId xmlns:a16="http://schemas.microsoft.com/office/drawing/2014/main" val="2497248147"/>
                  </a:ext>
                </a:extLst>
              </a:tr>
            </a:tbl>
          </a:graphicData>
        </a:graphic>
      </p:graphicFrame>
    </p:spTree>
    <p:extLst>
      <p:ext uri="{BB962C8B-B14F-4D97-AF65-F5344CB8AC3E}">
        <p14:creationId xmlns:p14="http://schemas.microsoft.com/office/powerpoint/2010/main" val="9949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Tools and Technologies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71904068"/>
              </p:ext>
            </p:extLst>
          </p:nvPr>
        </p:nvGraphicFramePr>
        <p:xfrm>
          <a:off x="1942415" y="1556705"/>
          <a:ext cx="6286500" cy="4315495"/>
        </p:xfrm>
        <a:graphic>
          <a:graphicData uri="http://schemas.openxmlformats.org/drawingml/2006/table">
            <a:tbl>
              <a:tblPr firstRow="1" bandRow="1">
                <a:tableStyleId>{C083E6E3-FA7D-4D7B-A595-EF9225AFEA82}</a:tableStyleId>
              </a:tblPr>
              <a:tblGrid>
                <a:gridCol w="3093880">
                  <a:extLst>
                    <a:ext uri="{9D8B030D-6E8A-4147-A177-3AD203B41FA5}">
                      <a16:colId xmlns:a16="http://schemas.microsoft.com/office/drawing/2014/main" val="3677104097"/>
                    </a:ext>
                  </a:extLst>
                </a:gridCol>
                <a:gridCol w="3192620">
                  <a:extLst>
                    <a:ext uri="{9D8B030D-6E8A-4147-A177-3AD203B41FA5}">
                      <a16:colId xmlns:a16="http://schemas.microsoft.com/office/drawing/2014/main" val="2275269168"/>
                    </a:ext>
                  </a:extLst>
                </a:gridCol>
              </a:tblGrid>
              <a:tr h="468362">
                <a:tc>
                  <a:txBody>
                    <a:bodyPr/>
                    <a:lstStyle/>
                    <a:p>
                      <a:r>
                        <a:rPr lang="en-US" sz="1600" dirty="0"/>
                        <a:t>Tools</a:t>
                      </a:r>
                      <a:r>
                        <a:rPr lang="en-US" sz="1600" baseline="0" dirty="0"/>
                        <a:t> &amp; Technologies       </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a:t>             Rationale</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8191278"/>
                  </a:ext>
                </a:extLst>
              </a:tr>
              <a:tr h="522238">
                <a:tc>
                  <a:txBody>
                    <a:bodyPr/>
                    <a:lstStyle/>
                    <a:p>
                      <a:r>
                        <a:rPr lang="en-IE" sz="1600" kern="1200" dirty="0">
                          <a:effectLst/>
                        </a:rPr>
                        <a:t>Java, Python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Programming language</a:t>
                      </a:r>
                    </a:p>
                  </a:txBody>
                  <a:tcPr/>
                </a:tc>
                <a:extLst>
                  <a:ext uri="{0D108BD9-81ED-4DB2-BD59-A6C34878D82A}">
                    <a16:rowId xmlns:a16="http://schemas.microsoft.com/office/drawing/2014/main" val="950962375"/>
                  </a:ext>
                </a:extLst>
              </a:tr>
              <a:tr h="468362">
                <a:tc>
                  <a:txBody>
                    <a:bodyPr/>
                    <a:lstStyle/>
                    <a:p>
                      <a:r>
                        <a:rPr lang="en-US" sz="1600" dirty="0"/>
                        <a:t>MS 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Documentation work</a:t>
                      </a:r>
                    </a:p>
                  </a:txBody>
                  <a:tcPr/>
                </a:tc>
                <a:extLst>
                  <a:ext uri="{0D108BD9-81ED-4DB2-BD59-A6C34878D82A}">
                    <a16:rowId xmlns:a16="http://schemas.microsoft.com/office/drawing/2014/main" val="3310571447"/>
                  </a:ext>
                </a:extLst>
              </a:tr>
              <a:tr h="576114">
                <a:tc>
                  <a:txBody>
                    <a:bodyPr/>
                    <a:lstStyle/>
                    <a:p>
                      <a:r>
                        <a:rPr lang="en-US" sz="1600" dirty="0"/>
                        <a:t>MS PowerPoint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Presentation work</a:t>
                      </a:r>
                    </a:p>
                  </a:txBody>
                  <a:tcPr/>
                </a:tc>
                <a:extLst>
                  <a:ext uri="{0D108BD9-81ED-4DB2-BD59-A6C34878D82A}">
                    <a16:rowId xmlns:a16="http://schemas.microsoft.com/office/drawing/2014/main" val="1543723845"/>
                  </a:ext>
                </a:extLst>
              </a:tr>
              <a:tr h="508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a:effectLst/>
                        </a:rPr>
                        <a:t>Creately web app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Diagram work</a:t>
                      </a:r>
                    </a:p>
                  </a:txBody>
                  <a:tcPr/>
                </a:tc>
                <a:extLst>
                  <a:ext uri="{0D108BD9-81ED-4DB2-BD59-A6C34878D82A}">
                    <a16:rowId xmlns:a16="http://schemas.microsoft.com/office/drawing/2014/main" val="1774814220"/>
                  </a:ext>
                </a:extLst>
              </a:tr>
              <a:tr h="580192">
                <a:tc>
                  <a:txBody>
                    <a:bodyPr/>
                    <a:lstStyle/>
                    <a:p>
                      <a:r>
                        <a:rPr lang="en-IE" sz="1600" kern="1200" dirty="0">
                          <a:effectLst/>
                        </a:rPr>
                        <a:t>Adobe Illustrator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App graphics</a:t>
                      </a:r>
                    </a:p>
                  </a:txBody>
                  <a:tcPr/>
                </a:tc>
                <a:extLst>
                  <a:ext uri="{0D108BD9-81ED-4DB2-BD59-A6C34878D82A}">
                    <a16:rowId xmlns:a16="http://schemas.microsoft.com/office/drawing/2014/main" val="2734602543"/>
                  </a:ext>
                </a:extLst>
              </a:tr>
              <a:tr h="533400">
                <a:tc>
                  <a:txBody>
                    <a:bodyPr/>
                    <a:lstStyle/>
                    <a:p>
                      <a:r>
                        <a:rPr lang="en-IE" sz="1600" kern="1200" dirty="0">
                          <a:effectLst/>
                        </a:rPr>
                        <a:t>Android Studio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IDE</a:t>
                      </a:r>
                    </a:p>
                  </a:txBody>
                  <a:tcPr/>
                </a:tc>
                <a:extLst>
                  <a:ext uri="{0D108BD9-81ED-4DB2-BD59-A6C34878D82A}">
                    <a16:rowId xmlns:a16="http://schemas.microsoft.com/office/drawing/2014/main" val="2431408456"/>
                  </a:ext>
                </a:extLst>
              </a:tr>
              <a:tr h="657895">
                <a:tc>
                  <a:txBody>
                    <a:bodyPr/>
                    <a:lstStyle/>
                    <a:p>
                      <a:r>
                        <a:rPr lang="en-IE" sz="1600" kern="1200" dirty="0">
                          <a:effectLst/>
                        </a:rPr>
                        <a:t>SQL Real Time Database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Backend</a:t>
                      </a:r>
                      <a:r>
                        <a:rPr lang="en-US" sz="1600" baseline="0" dirty="0"/>
                        <a:t> work</a:t>
                      </a:r>
                      <a:endParaRPr lang="en-US" sz="1600" dirty="0"/>
                    </a:p>
                  </a:txBody>
                  <a:tcPr/>
                </a:tc>
                <a:extLst>
                  <a:ext uri="{0D108BD9-81ED-4DB2-BD59-A6C34878D82A}">
                    <a16:rowId xmlns:a16="http://schemas.microsoft.com/office/drawing/2014/main" val="579684964"/>
                  </a:ext>
                </a:extLst>
              </a:tr>
            </a:tbl>
          </a:graphicData>
        </a:graphic>
      </p:graphicFrame>
      <p:sp>
        <p:nvSpPr>
          <p:cNvPr id="4" name="Date Placeholder 3"/>
          <p:cNvSpPr>
            <a:spLocks noGrp="1"/>
          </p:cNvSpPr>
          <p:nvPr>
            <p:ph type="dt" sz="half" idx="10"/>
          </p:nvPr>
        </p:nvSpPr>
        <p:spPr/>
        <p:txBody>
          <a:bodyPr/>
          <a:lstStyle/>
          <a:p>
            <a:fld id="{7B6AC921-DFC6-4F17-9A9E-5A5AA0F0571E}"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5946"/>
            <a:ext cx="6019800" cy="528798"/>
          </a:xfrm>
        </p:spPr>
        <p:txBody>
          <a:bodyPr>
            <a:normAutofit/>
          </a:bodyPr>
          <a:lstStyle/>
          <a:p>
            <a:r>
              <a:rPr lang="en-US" sz="2800" dirty="0">
                <a:cs typeface="Times New Roman" panose="02020603050405020304" pitchFamily="18" charset="0"/>
                <a:sym typeface="+mn-ea"/>
              </a:rPr>
              <a:t>Benefits</a:t>
            </a:r>
            <a:r>
              <a:rPr lang="en-US" sz="2800" dirty="0">
                <a:sym typeface="+mn-ea"/>
              </a:rPr>
              <a:t>   </a:t>
            </a:r>
            <a:endParaRPr lang="en-US" sz="2800" dirty="0"/>
          </a:p>
        </p:txBody>
      </p:sp>
      <p:sp>
        <p:nvSpPr>
          <p:cNvPr id="3" name="Content Placeholder 2"/>
          <p:cNvSpPr>
            <a:spLocks noGrp="1"/>
          </p:cNvSpPr>
          <p:nvPr>
            <p:ph idx="1"/>
          </p:nvPr>
        </p:nvSpPr>
        <p:spPr>
          <a:xfrm>
            <a:off x="2137980" y="1540189"/>
            <a:ext cx="6400800" cy="3777622"/>
          </a:xfrm>
        </p:spPr>
        <p:txBody>
          <a:bodyPr>
            <a:normAutofit fontScale="90000"/>
          </a:bodyPr>
          <a:lstStyle/>
          <a:p>
            <a:pPr marL="0" indent="0">
              <a:buNone/>
            </a:pPr>
            <a:endParaRPr lang="en-IE"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foremost benefit will be to save time and money, over the traditional paper work system of running any business</a:t>
            </a:r>
            <a:r>
              <a:rPr lang="en-IE" sz="1600" dirty="0">
                <a:latin typeface="Times New Roman" panose="02020603050405020304" pitchFamily="18" charset="0"/>
                <a:cs typeface="Times New Roman" panose="02020603050405020304" pitchFamily="18" charset="0"/>
              </a:rPr>
              <a:t>.</a:t>
            </a:r>
          </a:p>
          <a:p>
            <a:r>
              <a:rPr lang="en-GB" sz="1600" dirty="0">
                <a:latin typeface="Times New Roman" panose="02020603050405020304" pitchFamily="18" charset="0"/>
                <a:cs typeface="Times New Roman" panose="02020603050405020304" pitchFamily="18" charset="0"/>
              </a:rPr>
              <a:t>User can customize the items in different categories and can track amount of each item at any time with great ease.</a:t>
            </a:r>
          </a:p>
          <a:p>
            <a:r>
              <a:rPr lang="en-GB" sz="1600" dirty="0">
                <a:latin typeface="Times New Roman" panose="02020603050405020304" pitchFamily="18" charset="0"/>
                <a:cs typeface="Times New Roman" panose="02020603050405020304" pitchFamily="18" charset="0"/>
              </a:rPr>
              <a:t>Barcode scanning feature will help to save much time during selling or purchasing any items.</a:t>
            </a:r>
          </a:p>
          <a:p>
            <a:r>
              <a:rPr lang="en-GB" sz="1600" dirty="0">
                <a:latin typeface="Times New Roman" panose="02020603050405020304" pitchFamily="18" charset="0"/>
                <a:cs typeface="Times New Roman" panose="02020603050405020304" pitchFamily="18" charset="0"/>
              </a:rPr>
              <a:t>Reports and Stats are automatically generated without any hassle and can be viewed on daily, weekly and monthly basis.</a:t>
            </a:r>
          </a:p>
          <a:p>
            <a:r>
              <a:rPr lang="en-IE" sz="1600" dirty="0">
                <a:latin typeface="Times New Roman" panose="02020603050405020304" pitchFamily="18" charset="0"/>
                <a:cs typeface="Times New Roman" panose="02020603050405020304" pitchFamily="18" charset="0"/>
              </a:rPr>
              <a:t>AI is involved to analyse the user data to find out the most selling items.</a:t>
            </a:r>
          </a:p>
          <a:p>
            <a:r>
              <a:rPr lang="en-IE" sz="1600" dirty="0">
                <a:latin typeface="Times New Roman" panose="02020603050405020304" pitchFamily="18" charset="0"/>
                <a:cs typeface="Times New Roman" panose="02020603050405020304" pitchFamily="18" charset="0"/>
              </a:rPr>
              <a:t>User is also prompted about the future sales forecast of different items.</a:t>
            </a:r>
          </a:p>
          <a:p>
            <a:r>
              <a:rPr lang="en-IE" sz="1600" dirty="0">
                <a:latin typeface="Times New Roman" panose="02020603050405020304" pitchFamily="18" charset="0"/>
                <a:cs typeface="Times New Roman" panose="02020603050405020304" pitchFamily="18" charset="0"/>
              </a:rPr>
              <a:t>User data is saved as a </a:t>
            </a:r>
            <a:r>
              <a:rPr lang="en-GB" sz="1600" dirty="0">
                <a:latin typeface="Times New Roman" panose="02020603050405020304" pitchFamily="18" charset="0"/>
                <a:cs typeface="Times New Roman" panose="02020603050405020304" pitchFamily="18" charset="0"/>
              </a:rPr>
              <a:t>backup on local or Google drive storage.</a:t>
            </a:r>
            <a:endParaRPr lang="en-IE" sz="1600" dirty="0">
              <a:latin typeface="Times New Roman" panose="02020603050405020304" pitchFamily="18" charset="0"/>
              <a:cs typeface="Times New Roman" panose="02020603050405020304" pitchFamily="18" charset="0"/>
            </a:endParaRPr>
          </a:p>
          <a:p>
            <a:endParaRPr lang="en-US" sz="1600" dirty="0"/>
          </a:p>
          <a:p>
            <a:endParaRPr lang="en-US" sz="1600" dirty="0"/>
          </a:p>
        </p:txBody>
      </p:sp>
      <p:sp>
        <p:nvSpPr>
          <p:cNvPr id="4" name="Date Placeholder 3"/>
          <p:cNvSpPr>
            <a:spLocks noGrp="1"/>
          </p:cNvSpPr>
          <p:nvPr>
            <p:ph type="dt" sz="half" idx="10"/>
          </p:nvPr>
        </p:nvSpPr>
        <p:spPr/>
        <p:txBody>
          <a:bodyPr/>
          <a:lstStyle/>
          <a:p>
            <a:fld id="{3B3B9BFD-A935-46B3-991E-839C43553E1D}" type="datetime6">
              <a:rPr lang="en-US" smtClean="0"/>
              <a:t>December 20</a:t>
            </a:fld>
            <a:endParaRPr lang="en-US" dirty="0"/>
          </a:p>
        </p:txBody>
      </p:sp>
      <p:sp>
        <p:nvSpPr>
          <p:cNvPr id="5" name="Footer Placeholder 4"/>
          <p:cNvSpPr>
            <a:spLocks noGrp="1"/>
          </p:cNvSpPr>
          <p:nvPr>
            <p:ph type="ftr" sz="quarter" idx="11"/>
          </p:nvPr>
        </p:nvSpPr>
        <p:spPr>
          <a:xfrm>
            <a:off x="1942415" y="6135809"/>
            <a:ext cx="2172385" cy="365125"/>
          </a:xfrm>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66391" y="634699"/>
            <a:ext cx="6589199" cy="671291"/>
          </a:xfrm>
        </p:spPr>
        <p:txBody>
          <a:bodyPr>
            <a:normAutofit fontScale="90000"/>
          </a:bodyPr>
          <a:lstStyle/>
          <a:p>
            <a:r>
              <a:rPr lang="en-US" sz="3100" dirty="0"/>
              <a:t>Diagrams</a:t>
            </a:r>
            <a:br>
              <a:rPr lang="en-US" dirty="0"/>
            </a:br>
            <a:endParaRPr lang="en-US" dirty="0"/>
          </a:p>
        </p:txBody>
      </p:sp>
      <p:sp>
        <p:nvSpPr>
          <p:cNvPr id="9" name="Content Placeholder 8"/>
          <p:cNvSpPr>
            <a:spLocks noGrp="1"/>
          </p:cNvSpPr>
          <p:nvPr>
            <p:ph idx="1"/>
          </p:nvPr>
        </p:nvSpPr>
        <p:spPr>
          <a:xfrm>
            <a:off x="2133600" y="1676400"/>
            <a:ext cx="6400800" cy="4234822"/>
          </a:xfrm>
        </p:spPr>
        <p:txBody>
          <a:bodyPr/>
          <a:lstStyle/>
          <a:p>
            <a:pPr algn="just"/>
            <a:r>
              <a:rPr lang="en-US" b="1" dirty="0"/>
              <a:t>Use Case Diagram</a:t>
            </a:r>
          </a:p>
          <a:p>
            <a:pPr algn="just"/>
            <a:r>
              <a:rPr lang="en-US" b="1" dirty="0"/>
              <a:t>Activity Diagram</a:t>
            </a:r>
          </a:p>
          <a:p>
            <a:pPr algn="just"/>
            <a:r>
              <a:rPr lang="en-US" b="1" dirty="0"/>
              <a:t>Sequence Diagram</a:t>
            </a:r>
          </a:p>
          <a:p>
            <a:pPr algn="just"/>
            <a:r>
              <a:rPr lang="en-US" b="1" dirty="0"/>
              <a:t>ER Diagram</a:t>
            </a:r>
          </a:p>
        </p:txBody>
      </p:sp>
      <p:sp>
        <p:nvSpPr>
          <p:cNvPr id="4" name="Date Placeholder 3"/>
          <p:cNvSpPr>
            <a:spLocks noGrp="1"/>
          </p:cNvSpPr>
          <p:nvPr>
            <p:ph type="dt" sz="half" idx="10"/>
          </p:nvPr>
        </p:nvSpPr>
        <p:spPr/>
        <p:txBody>
          <a:bodyPr/>
          <a:lstStyle/>
          <a:p>
            <a:fld id="{BCFA4464-AD5A-4575-BE83-DF203C63FEB1}"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a:t>Final Presentation </a:t>
            </a:r>
          </a:p>
        </p:txBody>
      </p:sp>
      <p:sp>
        <p:nvSpPr>
          <p:cNvPr id="2" name="Slide Number Placeholder 1"/>
          <p:cNvSpPr>
            <a:spLocks noGrp="1"/>
          </p:cNvSpPr>
          <p:nvPr>
            <p:ph type="sldNum" sz="quarter" idx="12"/>
          </p:nvPr>
        </p:nvSpPr>
        <p:spPr/>
        <p:txBody>
          <a:bodyPr/>
          <a:lstStyle/>
          <a:p>
            <a:fld id="{21BAB6EE-EAEA-4561-8880-8DF9D3AB286A}" type="slidenum">
              <a:rPr lang="en-US" smtClean="0"/>
              <a:pPr/>
              <a:t>14</a:t>
            </a:fld>
            <a:endParaRPr lang="en-US"/>
          </a:p>
        </p:txBody>
      </p:sp>
    </p:spTree>
    <p:extLst>
      <p:ext uri="{BB962C8B-B14F-4D97-AF65-F5344CB8AC3E}">
        <p14:creationId xmlns:p14="http://schemas.microsoft.com/office/powerpoint/2010/main" val="187198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4110"/>
            <a:ext cx="6589200" cy="747490"/>
          </a:xfrm>
        </p:spPr>
        <p:txBody>
          <a:bodyPr>
            <a:normAutofit fontScale="90000"/>
          </a:bodyPr>
          <a:lstStyle/>
          <a:p>
            <a:r>
              <a:rPr lang="en-US" sz="3100" dirty="0">
                <a:sym typeface="+mn-ea"/>
              </a:rPr>
              <a:t>Use case Diagram</a:t>
            </a:r>
            <a:br>
              <a:rPr lang="en-US" dirty="0">
                <a:sym typeface="+mn-ea"/>
              </a:rPr>
            </a:br>
            <a:br>
              <a:rPr lang="en-US" dirty="0"/>
            </a:br>
            <a:endParaRPr lang="en-US" dirty="0"/>
          </a:p>
        </p:txBody>
      </p:sp>
      <p:sp>
        <p:nvSpPr>
          <p:cNvPr id="4" name="Date Placeholder 3"/>
          <p:cNvSpPr>
            <a:spLocks noGrp="1"/>
          </p:cNvSpPr>
          <p:nvPr>
            <p:ph type="dt" sz="half" idx="10"/>
          </p:nvPr>
        </p:nvSpPr>
        <p:spPr>
          <a:xfrm>
            <a:off x="7380212" y="6209025"/>
            <a:ext cx="766380" cy="218691"/>
          </a:xfrm>
        </p:spPr>
        <p:txBody>
          <a:bodyPr/>
          <a:lstStyle/>
          <a:p>
            <a:fld id="{20D54E29-383B-4F58-9CA7-844E06E71076}"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15</a:t>
            </a:fld>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313" name="Picture 25">
            <a:extLst>
              <a:ext uri="{FF2B5EF4-FFF2-40B4-BE49-F238E27FC236}">
                <a16:creationId xmlns:a16="http://schemas.microsoft.com/office/drawing/2014/main" id="{04E34648-48EF-4C51-9B24-2205EDDF9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44" b="992"/>
          <a:stretch>
            <a:fillRect/>
          </a:stretch>
        </p:blipFill>
        <p:spPr bwMode="auto">
          <a:xfrm>
            <a:off x="1800039" y="1264393"/>
            <a:ext cx="5543922" cy="4925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34700"/>
            <a:ext cx="6858000" cy="671290"/>
          </a:xfrm>
        </p:spPr>
        <p:txBody>
          <a:bodyPr>
            <a:normAutofit/>
          </a:bodyPr>
          <a:lstStyle/>
          <a:p>
            <a:r>
              <a:rPr lang="en-US" sz="2800" dirty="0"/>
              <a:t>Activity Diagram</a:t>
            </a:r>
          </a:p>
        </p:txBody>
      </p:sp>
      <p:sp>
        <p:nvSpPr>
          <p:cNvPr id="3" name="Date Placeholder 2"/>
          <p:cNvSpPr>
            <a:spLocks noGrp="1"/>
          </p:cNvSpPr>
          <p:nvPr>
            <p:ph type="dt" sz="half" idx="10"/>
          </p:nvPr>
        </p:nvSpPr>
        <p:spPr/>
        <p:txBody>
          <a:bodyPr/>
          <a:lstStyle/>
          <a:p>
            <a:fld id="{C4FC2973-A523-476F-B796-941AB93F27D3}"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6" name="Rectangle 2"/>
          <p:cNvSpPr>
            <a:spLocks noChangeArrowheads="1"/>
          </p:cNvSpPr>
          <p:nvPr/>
        </p:nvSpPr>
        <p:spPr bwMode="auto">
          <a:xfrm>
            <a:off x="1942415" y="2362199"/>
            <a:ext cx="7201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16</a:t>
            </a:fld>
            <a:endParaRPr lang="en-US"/>
          </a:p>
        </p:txBody>
      </p:sp>
      <p:pic>
        <p:nvPicPr>
          <p:cNvPr id="11325" name="Picture 61">
            <a:extLst>
              <a:ext uri="{FF2B5EF4-FFF2-40B4-BE49-F238E27FC236}">
                <a16:creationId xmlns:a16="http://schemas.microsoft.com/office/drawing/2014/main" id="{82486185-EF0B-4B46-9041-534776D2D2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1924" b="502"/>
          <a:stretch>
            <a:fillRect/>
          </a:stretch>
        </p:blipFill>
        <p:spPr bwMode="auto">
          <a:xfrm>
            <a:off x="4707235" y="685800"/>
            <a:ext cx="2951668" cy="601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2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729" y="668450"/>
            <a:ext cx="6589200" cy="626950"/>
          </a:xfrm>
        </p:spPr>
        <p:txBody>
          <a:bodyPr>
            <a:normAutofit/>
          </a:bodyPr>
          <a:lstStyle/>
          <a:p>
            <a:r>
              <a:rPr lang="en-US" sz="2800" dirty="0"/>
              <a:t>Sequence Diagram</a:t>
            </a:r>
          </a:p>
        </p:txBody>
      </p:sp>
      <p:sp>
        <p:nvSpPr>
          <p:cNvPr id="3" name="Date Placeholder 2"/>
          <p:cNvSpPr>
            <a:spLocks noGrp="1"/>
          </p:cNvSpPr>
          <p:nvPr>
            <p:ph type="dt" sz="half" idx="10"/>
          </p:nvPr>
        </p:nvSpPr>
        <p:spPr/>
        <p:txBody>
          <a:bodyPr/>
          <a:lstStyle/>
          <a:p>
            <a:fld id="{C7678555-3506-44C1-B3D2-A2F93BDE450B}" type="datetime6">
              <a:rPr lang="en-US" smtClean="0"/>
              <a:t>December 20</a:t>
            </a:fld>
            <a:endParaRPr lang="en-US" dirty="0"/>
          </a:p>
        </p:txBody>
      </p:sp>
      <p:sp>
        <p:nvSpPr>
          <p:cNvPr id="4" name="Footer Placeholder 3"/>
          <p:cNvSpPr>
            <a:spLocks noGrp="1"/>
          </p:cNvSpPr>
          <p:nvPr>
            <p:ph type="ftr" sz="quarter" idx="11"/>
          </p:nvPr>
        </p:nvSpPr>
        <p:spPr/>
        <p:txBody>
          <a:bodyPr/>
          <a:lstStyle/>
          <a:p>
            <a:r>
              <a:rPr lang="en-US"/>
              <a:t>Final Presentation </a:t>
            </a:r>
          </a:p>
        </p:txBody>
      </p:sp>
      <p:sp>
        <p:nvSpPr>
          <p:cNvPr id="6" name="Rectangle 2"/>
          <p:cNvSpPr>
            <a:spLocks noChangeArrowheads="1"/>
          </p:cNvSpPr>
          <p:nvPr/>
        </p:nvSpPr>
        <p:spPr bwMode="auto">
          <a:xfrm>
            <a:off x="1724828"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17</a:t>
            </a:fld>
            <a:endParaRPr lang="en-US"/>
          </a:p>
        </p:txBody>
      </p:sp>
      <p:pic>
        <p:nvPicPr>
          <p:cNvPr id="10372" name="Picture 132">
            <a:extLst>
              <a:ext uri="{FF2B5EF4-FFF2-40B4-BE49-F238E27FC236}">
                <a16:creationId xmlns:a16="http://schemas.microsoft.com/office/drawing/2014/main" id="{5F84141D-1F2A-4147-A204-57AEEB6BF7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1" y="2213716"/>
            <a:ext cx="7586978" cy="3323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3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24110"/>
            <a:ext cx="6589200" cy="528798"/>
          </a:xfrm>
        </p:spPr>
        <p:txBody>
          <a:bodyPr>
            <a:normAutofit/>
          </a:bodyPr>
          <a:lstStyle/>
          <a:p>
            <a:r>
              <a:rPr lang="en-US" sz="2800" dirty="0"/>
              <a:t>ER Diagram</a:t>
            </a:r>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18</a:t>
            </a:fld>
            <a:endParaRPr lang="en-US"/>
          </a:p>
        </p:txBody>
      </p:sp>
      <p:pic>
        <p:nvPicPr>
          <p:cNvPr id="15363" name="Picture 3">
            <a:extLst>
              <a:ext uri="{FF2B5EF4-FFF2-40B4-BE49-F238E27FC236}">
                <a16:creationId xmlns:a16="http://schemas.microsoft.com/office/drawing/2014/main" id="{E5E31EB1-4C69-4445-BD9A-3E2D9CAC6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59" t="-2318" r="-1686" b="-2016"/>
          <a:stretch>
            <a:fillRect/>
          </a:stretch>
        </p:blipFill>
        <p:spPr bwMode="auto">
          <a:xfrm>
            <a:off x="983078" y="1319499"/>
            <a:ext cx="7177844" cy="48155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70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0785"/>
            <a:ext cx="6589200" cy="528798"/>
          </a:xfrm>
        </p:spPr>
        <p:txBody>
          <a:bodyPr>
            <a:normAutofit/>
          </a:bodyPr>
          <a:lstStyle/>
          <a:p>
            <a:pPr algn="just"/>
            <a:r>
              <a:rPr lang="en-US" sz="2800" dirty="0"/>
              <a:t>App Icon</a:t>
            </a:r>
          </a:p>
        </p:txBody>
      </p:sp>
      <p:sp>
        <p:nvSpPr>
          <p:cNvPr id="3" name="Date Placeholder 2"/>
          <p:cNvSpPr>
            <a:spLocks noGrp="1"/>
          </p:cNvSpPr>
          <p:nvPr>
            <p:ph type="dt" sz="half" idx="10"/>
          </p:nvPr>
        </p:nvSpPr>
        <p:spPr/>
        <p:txBody>
          <a:bodyPr/>
          <a:lstStyle/>
          <a:p>
            <a:fld id="{ECC60A11-9ADE-4229-818C-BBFC60AC09C7}"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19</a:t>
            </a:fld>
            <a:endParaRPr lang="en-US"/>
          </a:p>
        </p:txBody>
      </p:sp>
      <p:pic>
        <p:nvPicPr>
          <p:cNvPr id="8" name="Picture 7">
            <a:extLst>
              <a:ext uri="{FF2B5EF4-FFF2-40B4-BE49-F238E27FC236}">
                <a16:creationId xmlns:a16="http://schemas.microsoft.com/office/drawing/2014/main" id="{535E6DC9-ED59-40B1-A825-1FC7C6135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31" y="1877093"/>
            <a:ext cx="3555937" cy="3555937"/>
          </a:xfrm>
          <a:prstGeom prst="rect">
            <a:avLst/>
          </a:prstGeom>
        </p:spPr>
      </p:pic>
    </p:spTree>
    <p:extLst>
      <p:ext uri="{BB962C8B-B14F-4D97-AF65-F5344CB8AC3E}">
        <p14:creationId xmlns:p14="http://schemas.microsoft.com/office/powerpoint/2010/main" val="254990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420358" y="436526"/>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908129" y="6315128"/>
            <a:ext cx="766380" cy="370171"/>
          </a:xfrm>
        </p:spPr>
        <p:txBody>
          <a:bodyPr/>
          <a:lstStyle/>
          <a:p>
            <a:fld id="{3A988ECB-A820-4137-BE0B-558353F58127}" type="datetime6">
              <a:rPr lang="en-US" smtClean="0"/>
              <a:t>December 20</a:t>
            </a:fld>
            <a:endParaRPr lang="en-US" dirty="0"/>
          </a:p>
        </p:txBody>
      </p:sp>
      <p:sp>
        <p:nvSpPr>
          <p:cNvPr id="8" name="Footer Placeholder 7"/>
          <p:cNvSpPr>
            <a:spLocks noGrp="1"/>
          </p:cNvSpPr>
          <p:nvPr>
            <p:ph type="ftr" sz="quarter" idx="11"/>
          </p:nvPr>
        </p:nvSpPr>
        <p:spPr>
          <a:xfrm>
            <a:off x="1447800" y="6320174"/>
            <a:ext cx="2096185" cy="365125"/>
          </a:xfrm>
        </p:spPr>
        <p:txBody>
          <a:bodyPr/>
          <a:lstStyle/>
          <a:p>
            <a:r>
              <a:rPr lang="en-US"/>
              <a:t>Final Presentation </a:t>
            </a:r>
            <a:endParaRPr lang="en-US" dirty="0"/>
          </a:p>
        </p:txBody>
      </p:sp>
      <p:sp>
        <p:nvSpPr>
          <p:cNvPr id="5" name="Rectangle 4"/>
          <p:cNvSpPr/>
          <p:nvPr/>
        </p:nvSpPr>
        <p:spPr>
          <a:xfrm>
            <a:off x="1851733" y="1697509"/>
            <a:ext cx="6439586" cy="4154984"/>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GB" sz="2400" b="1" u="sng" dirty="0">
                <a:latin typeface="Times New Roman" panose="02020603050405020304" pitchFamily="18" charset="0"/>
                <a:cs typeface="Times New Roman" panose="02020603050405020304" pitchFamily="18" charset="0"/>
              </a:rPr>
              <a:t>AI Based Inventory and Sales Optimizer</a:t>
            </a:r>
            <a:br>
              <a:rPr lang="en-US" sz="2000" b="1" u="sng" dirty="0">
                <a:solidFill>
                  <a:schemeClr val="tx1"/>
                </a:solidFill>
                <a:latin typeface="Times New Roman" panose="02020603050405020304" pitchFamily="18" charset="0"/>
                <a:cs typeface="Times New Roman" panose="02020603050405020304" pitchFamily="18" charset="0"/>
              </a:rPr>
            </a:b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Sadia Ijaz</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dirty="0">
                <a:latin typeface="Times New Roman" panose="02020603050405020304" pitchFamily="18" charset="0"/>
                <a:cs typeface="Times New Roman" panose="02020603050405020304" pitchFamily="18" charset="0"/>
              </a:rPr>
              <a:t>Adeel Ahmed (FA17-BCS-061) </a:t>
            </a:r>
          </a:p>
          <a:p>
            <a:pPr algn="ctr"/>
            <a:r>
              <a:rPr lang="en-US" sz="2000" dirty="0">
                <a:latin typeface="Times New Roman" panose="02020603050405020304" pitchFamily="18" charset="0"/>
                <a:cs typeface="Times New Roman" panose="02020603050405020304" pitchFamily="18" charset="0"/>
              </a:rPr>
              <a:t>Muhammad Haris (SP17-BCS-053)</a:t>
            </a:r>
          </a:p>
          <a:p>
            <a:pPr algn="ctr"/>
            <a:endParaRPr lang="en-US" sz="2000" u="sng" dirty="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GB" sz="2000" b="1" dirty="0">
                <a:latin typeface="Times New Roman" panose="02020603050405020304" pitchFamily="18" charset="0"/>
                <a:cs typeface="Times New Roman" panose="02020603050405020304" pitchFamily="18" charset="0"/>
              </a:rPr>
              <a:t>Department of Computer Science </a:t>
            </a:r>
          </a:p>
          <a:p>
            <a:pPr algn="ctr"/>
            <a:r>
              <a:rPr lang="en-GB" sz="2000" b="1" dirty="0">
                <a:latin typeface="Times New Roman" panose="02020603050405020304" pitchFamily="18" charset="0"/>
                <a:cs typeface="Times New Roman" panose="02020603050405020304" pitchFamily="18" charset="0"/>
              </a:rPr>
              <a:t>COMSATS University Islamabad, </a:t>
            </a:r>
            <a:r>
              <a:rPr lang="en-GB" sz="2000" b="1" dirty="0" err="1">
                <a:latin typeface="Times New Roman" panose="02020603050405020304" pitchFamily="18" charset="0"/>
                <a:cs typeface="Times New Roman" panose="02020603050405020304" pitchFamily="18" charset="0"/>
              </a:rPr>
              <a:t>Attock</a:t>
            </a:r>
            <a:r>
              <a:rPr lang="en-GB" sz="2000" b="1" dirty="0">
                <a:latin typeface="Times New Roman" panose="02020603050405020304" pitchFamily="18" charset="0"/>
                <a:cs typeface="Times New Roman" panose="02020603050405020304" pitchFamily="18" charset="0"/>
              </a:rPr>
              <a:t> Campus</a:t>
            </a:r>
          </a:p>
        </p:txBody>
      </p:sp>
      <p:sp>
        <p:nvSpPr>
          <p:cNvPr id="4" name="Slide Number Placeholder 3"/>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6306"/>
            <a:ext cx="6589200" cy="528078"/>
          </a:xfrm>
        </p:spPr>
        <p:txBody>
          <a:bodyPr>
            <a:normAutofit/>
          </a:bodyPr>
          <a:lstStyle/>
          <a:p>
            <a:r>
              <a:rPr lang="en-US" sz="2800" dirty="0"/>
              <a:t>Splash screen</a:t>
            </a:r>
          </a:p>
        </p:txBody>
      </p:sp>
      <p:sp>
        <p:nvSpPr>
          <p:cNvPr id="3" name="Date Placeholder 2"/>
          <p:cNvSpPr>
            <a:spLocks noGrp="1"/>
          </p:cNvSpPr>
          <p:nvPr>
            <p:ph type="dt" sz="half" idx="10"/>
          </p:nvPr>
        </p:nvSpPr>
        <p:spPr/>
        <p:txBody>
          <a:bodyPr/>
          <a:lstStyle/>
          <a:p>
            <a:fld id="{8F55F41F-0CDD-4992-9F7A-A10C75DB99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20</a:t>
            </a:fld>
            <a:endParaRPr lang="en-US"/>
          </a:p>
        </p:txBody>
      </p:sp>
      <p:pic>
        <p:nvPicPr>
          <p:cNvPr id="7" name="Picture 6">
            <a:extLst>
              <a:ext uri="{FF2B5EF4-FFF2-40B4-BE49-F238E27FC236}">
                <a16:creationId xmlns:a16="http://schemas.microsoft.com/office/drawing/2014/main" id="{65FE8FEC-BD5B-4A60-B945-583382616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6615" y="1209275"/>
            <a:ext cx="2770770" cy="4925814"/>
          </a:xfrm>
          <a:prstGeom prst="rect">
            <a:avLst/>
          </a:prstGeom>
        </p:spPr>
      </p:pic>
    </p:spTree>
    <p:extLst>
      <p:ext uri="{BB962C8B-B14F-4D97-AF65-F5344CB8AC3E}">
        <p14:creationId xmlns:p14="http://schemas.microsoft.com/office/powerpoint/2010/main" val="2039678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0693"/>
            <a:ext cx="6589200" cy="528078"/>
          </a:xfrm>
        </p:spPr>
        <p:txBody>
          <a:bodyPr>
            <a:normAutofit/>
          </a:bodyPr>
          <a:lstStyle/>
          <a:p>
            <a:r>
              <a:rPr lang="en-US" sz="2800" dirty="0"/>
              <a:t>User Signup Screen </a:t>
            </a:r>
          </a:p>
        </p:txBody>
      </p:sp>
      <p:sp>
        <p:nvSpPr>
          <p:cNvPr id="3" name="Date Placeholder 2"/>
          <p:cNvSpPr>
            <a:spLocks noGrp="1"/>
          </p:cNvSpPr>
          <p:nvPr>
            <p:ph type="dt" sz="half" idx="10"/>
          </p:nvPr>
        </p:nvSpPr>
        <p:spPr/>
        <p:txBody>
          <a:bodyPr/>
          <a:lstStyle/>
          <a:p>
            <a:fld id="{0A391FD3-0F6E-4540-88FF-20DA0F8D4DA8}"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21</a:t>
            </a:fld>
            <a:endParaRPr lang="en-US"/>
          </a:p>
        </p:txBody>
      </p:sp>
      <p:pic>
        <p:nvPicPr>
          <p:cNvPr id="7" name="Picture 6">
            <a:extLst>
              <a:ext uri="{FF2B5EF4-FFF2-40B4-BE49-F238E27FC236}">
                <a16:creationId xmlns:a16="http://schemas.microsoft.com/office/drawing/2014/main" id="{7BF19743-60C7-4F42-8CF8-76CA7533F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6382" y="1301779"/>
            <a:ext cx="2731235" cy="4855528"/>
          </a:xfrm>
          <a:prstGeom prst="rect">
            <a:avLst/>
          </a:prstGeom>
        </p:spPr>
      </p:pic>
    </p:spTree>
    <p:extLst>
      <p:ext uri="{BB962C8B-B14F-4D97-AF65-F5344CB8AC3E}">
        <p14:creationId xmlns:p14="http://schemas.microsoft.com/office/powerpoint/2010/main" val="985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0693"/>
            <a:ext cx="6589200" cy="528078"/>
          </a:xfrm>
        </p:spPr>
        <p:txBody>
          <a:bodyPr>
            <a:normAutofit/>
          </a:bodyPr>
          <a:lstStyle/>
          <a:p>
            <a:r>
              <a:rPr lang="en-US" sz="2800" dirty="0"/>
              <a:t>User Login Screen </a:t>
            </a:r>
          </a:p>
        </p:txBody>
      </p:sp>
      <p:sp>
        <p:nvSpPr>
          <p:cNvPr id="3" name="Date Placeholder 2"/>
          <p:cNvSpPr>
            <a:spLocks noGrp="1"/>
          </p:cNvSpPr>
          <p:nvPr>
            <p:ph type="dt" sz="half" idx="10"/>
          </p:nvPr>
        </p:nvSpPr>
        <p:spPr/>
        <p:txBody>
          <a:bodyPr/>
          <a:lstStyle/>
          <a:p>
            <a:fld id="{0A391FD3-0F6E-4540-88FF-20DA0F8D4DA8}"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22</a:t>
            </a:fld>
            <a:endParaRPr lang="en-US"/>
          </a:p>
        </p:txBody>
      </p:sp>
      <p:pic>
        <p:nvPicPr>
          <p:cNvPr id="7" name="Picture 6">
            <a:extLst>
              <a:ext uri="{FF2B5EF4-FFF2-40B4-BE49-F238E27FC236}">
                <a16:creationId xmlns:a16="http://schemas.microsoft.com/office/drawing/2014/main" id="{94D9622E-45CF-477D-8DA8-428D4B469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228771"/>
            <a:ext cx="2743200" cy="4876800"/>
          </a:xfrm>
          <a:prstGeom prst="rect">
            <a:avLst/>
          </a:prstGeom>
        </p:spPr>
      </p:pic>
    </p:spTree>
    <p:extLst>
      <p:ext uri="{BB962C8B-B14F-4D97-AF65-F5344CB8AC3E}">
        <p14:creationId xmlns:p14="http://schemas.microsoft.com/office/powerpoint/2010/main" val="198224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0693"/>
            <a:ext cx="6589200" cy="528078"/>
          </a:xfrm>
        </p:spPr>
        <p:txBody>
          <a:bodyPr>
            <a:normAutofit/>
          </a:bodyPr>
          <a:lstStyle/>
          <a:p>
            <a:r>
              <a:rPr lang="en-US" sz="2800" dirty="0"/>
              <a:t>Main Activity Screen </a:t>
            </a:r>
          </a:p>
        </p:txBody>
      </p:sp>
      <p:sp>
        <p:nvSpPr>
          <p:cNvPr id="3" name="Date Placeholder 2"/>
          <p:cNvSpPr>
            <a:spLocks noGrp="1"/>
          </p:cNvSpPr>
          <p:nvPr>
            <p:ph type="dt" sz="half" idx="10"/>
          </p:nvPr>
        </p:nvSpPr>
        <p:spPr/>
        <p:txBody>
          <a:bodyPr/>
          <a:lstStyle/>
          <a:p>
            <a:fld id="{0A391FD3-0F6E-4540-88FF-20DA0F8D4DA8}"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23</a:t>
            </a:fld>
            <a:endParaRPr lang="en-US"/>
          </a:p>
        </p:txBody>
      </p:sp>
      <p:pic>
        <p:nvPicPr>
          <p:cNvPr id="7" name="Picture 6">
            <a:extLst>
              <a:ext uri="{FF2B5EF4-FFF2-40B4-BE49-F238E27FC236}">
                <a16:creationId xmlns:a16="http://schemas.microsoft.com/office/drawing/2014/main" id="{43CA5104-05A4-4391-96D7-851DE64DF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6390" y="1228771"/>
            <a:ext cx="2694953" cy="4791029"/>
          </a:xfrm>
          <a:prstGeom prst="rect">
            <a:avLst/>
          </a:prstGeom>
        </p:spPr>
      </p:pic>
      <p:pic>
        <p:nvPicPr>
          <p:cNvPr id="10" name="Picture 9">
            <a:extLst>
              <a:ext uri="{FF2B5EF4-FFF2-40B4-BE49-F238E27FC236}">
                <a16:creationId xmlns:a16="http://schemas.microsoft.com/office/drawing/2014/main" id="{BD964B55-9C0A-42D9-BA79-3EC2041B31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990" y="1228770"/>
            <a:ext cx="2694953" cy="4791029"/>
          </a:xfrm>
          <a:prstGeom prst="rect">
            <a:avLst/>
          </a:prstGeom>
        </p:spPr>
      </p:pic>
    </p:spTree>
    <p:extLst>
      <p:ext uri="{BB962C8B-B14F-4D97-AF65-F5344CB8AC3E}">
        <p14:creationId xmlns:p14="http://schemas.microsoft.com/office/powerpoint/2010/main" val="149556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8" y="688594"/>
            <a:ext cx="6589200" cy="563502"/>
          </a:xfrm>
        </p:spPr>
        <p:txBody>
          <a:bodyPr>
            <a:normAutofit/>
          </a:bodyPr>
          <a:lstStyle/>
          <a:p>
            <a:r>
              <a:rPr lang="en-US" sz="2800" dirty="0"/>
              <a:t>Vendor register screen</a:t>
            </a:r>
          </a:p>
        </p:txBody>
      </p:sp>
      <p:sp>
        <p:nvSpPr>
          <p:cNvPr id="3" name="Date Placeholder 2"/>
          <p:cNvSpPr>
            <a:spLocks noGrp="1"/>
          </p:cNvSpPr>
          <p:nvPr>
            <p:ph type="dt" sz="half" idx="10"/>
          </p:nvPr>
        </p:nvSpPr>
        <p:spPr/>
        <p:txBody>
          <a:bodyPr/>
          <a:lstStyle/>
          <a:p>
            <a:fld id="{1BB1FBAC-5091-4539-ADA0-4FCA9DC93AB9}"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24</a:t>
            </a:fld>
            <a:endParaRPr lang="en-US"/>
          </a:p>
        </p:txBody>
      </p:sp>
      <p:pic>
        <p:nvPicPr>
          <p:cNvPr id="7" name="Picture 6">
            <a:extLst>
              <a:ext uri="{FF2B5EF4-FFF2-40B4-BE49-F238E27FC236}">
                <a16:creationId xmlns:a16="http://schemas.microsoft.com/office/drawing/2014/main" id="{22E08192-F360-40F6-83F7-AFB4041D6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6603" y="1252096"/>
            <a:ext cx="2830794" cy="5032522"/>
          </a:xfrm>
          <a:prstGeom prst="rect">
            <a:avLst/>
          </a:prstGeom>
        </p:spPr>
      </p:pic>
    </p:spTree>
    <p:extLst>
      <p:ext uri="{BB962C8B-B14F-4D97-AF65-F5344CB8AC3E}">
        <p14:creationId xmlns:p14="http://schemas.microsoft.com/office/powerpoint/2010/main" val="239081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a:t>Customer register screen</a:t>
            </a:r>
          </a:p>
        </p:txBody>
      </p:sp>
      <p:sp>
        <p:nvSpPr>
          <p:cNvPr id="3" name="Date Placeholder 2"/>
          <p:cNvSpPr>
            <a:spLocks noGrp="1"/>
          </p:cNvSpPr>
          <p:nvPr>
            <p:ph type="dt" sz="half" idx="10"/>
          </p:nvPr>
        </p:nvSpPr>
        <p:spPr/>
        <p:txBody>
          <a:bodyPr/>
          <a:lstStyle/>
          <a:p>
            <a:fld id="{518F823B-28A0-4125-B567-A86B1F842A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25</a:t>
            </a:fld>
            <a:endParaRPr lang="en-US"/>
          </a:p>
        </p:txBody>
      </p:sp>
      <p:pic>
        <p:nvPicPr>
          <p:cNvPr id="7" name="Picture 6">
            <a:extLst>
              <a:ext uri="{FF2B5EF4-FFF2-40B4-BE49-F238E27FC236}">
                <a16:creationId xmlns:a16="http://schemas.microsoft.com/office/drawing/2014/main" id="{B42FB3E4-5D5B-4239-80E5-AEC6ED0384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6805" y="1248139"/>
            <a:ext cx="2810390" cy="4996249"/>
          </a:xfrm>
          <a:prstGeom prst="rect">
            <a:avLst/>
          </a:prstGeom>
        </p:spPr>
      </p:pic>
    </p:spTree>
    <p:extLst>
      <p:ext uri="{BB962C8B-B14F-4D97-AF65-F5344CB8AC3E}">
        <p14:creationId xmlns:p14="http://schemas.microsoft.com/office/powerpoint/2010/main" val="400006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a:t>Products add screen</a:t>
            </a:r>
          </a:p>
        </p:txBody>
      </p:sp>
      <p:sp>
        <p:nvSpPr>
          <p:cNvPr id="3" name="Date Placeholder 2"/>
          <p:cNvSpPr>
            <a:spLocks noGrp="1"/>
          </p:cNvSpPr>
          <p:nvPr>
            <p:ph type="dt" sz="half" idx="10"/>
          </p:nvPr>
        </p:nvSpPr>
        <p:spPr/>
        <p:txBody>
          <a:bodyPr/>
          <a:lstStyle/>
          <a:p>
            <a:fld id="{518F823B-28A0-4125-B567-A86B1F842A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26</a:t>
            </a:fld>
            <a:endParaRPr lang="en-US"/>
          </a:p>
        </p:txBody>
      </p:sp>
      <p:pic>
        <p:nvPicPr>
          <p:cNvPr id="7" name="Picture 6">
            <a:extLst>
              <a:ext uri="{FF2B5EF4-FFF2-40B4-BE49-F238E27FC236}">
                <a16:creationId xmlns:a16="http://schemas.microsoft.com/office/drawing/2014/main" id="{7E79EF5B-F854-43C9-AED9-F9AF85993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6059" y="1239933"/>
            <a:ext cx="2700076" cy="4800135"/>
          </a:xfrm>
          <a:prstGeom prst="rect">
            <a:avLst/>
          </a:prstGeom>
        </p:spPr>
      </p:pic>
      <p:pic>
        <p:nvPicPr>
          <p:cNvPr id="11" name="Picture 10">
            <a:extLst>
              <a:ext uri="{FF2B5EF4-FFF2-40B4-BE49-F238E27FC236}">
                <a16:creationId xmlns:a16="http://schemas.microsoft.com/office/drawing/2014/main" id="{C5BFB09A-24A1-4F81-8E14-F05E50366B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3176" y="1239932"/>
            <a:ext cx="2700076" cy="4800135"/>
          </a:xfrm>
          <a:prstGeom prst="rect">
            <a:avLst/>
          </a:prstGeom>
        </p:spPr>
      </p:pic>
    </p:spTree>
    <p:extLst>
      <p:ext uri="{BB962C8B-B14F-4D97-AF65-F5344CB8AC3E}">
        <p14:creationId xmlns:p14="http://schemas.microsoft.com/office/powerpoint/2010/main" val="4238092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a:t>Products add screen</a:t>
            </a:r>
          </a:p>
        </p:txBody>
      </p:sp>
      <p:sp>
        <p:nvSpPr>
          <p:cNvPr id="3" name="Date Placeholder 2"/>
          <p:cNvSpPr>
            <a:spLocks noGrp="1"/>
          </p:cNvSpPr>
          <p:nvPr>
            <p:ph type="dt" sz="half" idx="10"/>
          </p:nvPr>
        </p:nvSpPr>
        <p:spPr/>
        <p:txBody>
          <a:bodyPr/>
          <a:lstStyle/>
          <a:p>
            <a:fld id="{518F823B-28A0-4125-B567-A86B1F842A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27</a:t>
            </a:fld>
            <a:endParaRPr lang="en-US"/>
          </a:p>
        </p:txBody>
      </p:sp>
      <p:pic>
        <p:nvPicPr>
          <p:cNvPr id="8" name="Picture 7">
            <a:extLst>
              <a:ext uri="{FF2B5EF4-FFF2-40B4-BE49-F238E27FC236}">
                <a16:creationId xmlns:a16="http://schemas.microsoft.com/office/drawing/2014/main" id="{9029578F-F651-4CC3-AF2C-E6FE7019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6059" y="1245210"/>
            <a:ext cx="2789395" cy="4958925"/>
          </a:xfrm>
          <a:prstGeom prst="rect">
            <a:avLst/>
          </a:prstGeom>
        </p:spPr>
      </p:pic>
      <p:pic>
        <p:nvPicPr>
          <p:cNvPr id="10" name="Picture 9">
            <a:extLst>
              <a:ext uri="{FF2B5EF4-FFF2-40B4-BE49-F238E27FC236}">
                <a16:creationId xmlns:a16="http://schemas.microsoft.com/office/drawing/2014/main" id="{74C3AE3E-124E-4FEB-AEC8-92B541F524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005" y="1245209"/>
            <a:ext cx="2789395" cy="4958925"/>
          </a:xfrm>
          <a:prstGeom prst="rect">
            <a:avLst/>
          </a:prstGeom>
        </p:spPr>
      </p:pic>
    </p:spTree>
    <p:extLst>
      <p:ext uri="{BB962C8B-B14F-4D97-AF65-F5344CB8AC3E}">
        <p14:creationId xmlns:p14="http://schemas.microsoft.com/office/powerpoint/2010/main" val="304972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a:t>Products record screen</a:t>
            </a:r>
          </a:p>
        </p:txBody>
      </p:sp>
      <p:sp>
        <p:nvSpPr>
          <p:cNvPr id="3" name="Date Placeholder 2"/>
          <p:cNvSpPr>
            <a:spLocks noGrp="1"/>
          </p:cNvSpPr>
          <p:nvPr>
            <p:ph type="dt" sz="half" idx="10"/>
          </p:nvPr>
        </p:nvSpPr>
        <p:spPr/>
        <p:txBody>
          <a:bodyPr/>
          <a:lstStyle/>
          <a:p>
            <a:fld id="{518F823B-28A0-4125-B567-A86B1F842A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pPr/>
              <a:t>28</a:t>
            </a:fld>
            <a:endParaRPr lang="en-US"/>
          </a:p>
        </p:txBody>
      </p:sp>
      <p:pic>
        <p:nvPicPr>
          <p:cNvPr id="7" name="Picture 6">
            <a:extLst>
              <a:ext uri="{FF2B5EF4-FFF2-40B4-BE49-F238E27FC236}">
                <a16:creationId xmlns:a16="http://schemas.microsoft.com/office/drawing/2014/main" id="{3BAAC70A-350C-49F9-8E70-ED01D7EE9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7537" y="1248139"/>
            <a:ext cx="2828925" cy="5029200"/>
          </a:xfrm>
          <a:prstGeom prst="rect">
            <a:avLst/>
          </a:prstGeom>
        </p:spPr>
      </p:pic>
    </p:spTree>
    <p:extLst>
      <p:ext uri="{BB962C8B-B14F-4D97-AF65-F5344CB8AC3E}">
        <p14:creationId xmlns:p14="http://schemas.microsoft.com/office/powerpoint/2010/main" val="335595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p:txBody>
          <a:bodyPr/>
          <a:lstStyle/>
          <a:p>
            <a:r>
              <a:rPr lang="en-US" i="1" dirty="0">
                <a:hlinkClick r:id="rId2"/>
              </a:rPr>
              <a:t>https://play.google.com/store/apps/details?id=com.kutirsoft.dailysalesrecord</a:t>
            </a:r>
            <a:endParaRPr lang="en-US" i="1" dirty="0"/>
          </a:p>
          <a:p>
            <a:r>
              <a:rPr lang="en-US" i="1" dirty="0">
                <a:hlinkClick r:id="rId3"/>
              </a:rPr>
              <a:t>https://play.google.com/store/apps/details?id=com.inventory.sales.invoice.fmcg.storemanager</a:t>
            </a:r>
            <a:endParaRPr lang="en-US" i="1" dirty="0"/>
          </a:p>
          <a:p>
            <a:r>
              <a:rPr lang="en-US" i="1" dirty="0">
                <a:hlinkClick r:id="rId4"/>
              </a:rPr>
              <a:t>https://play.google.com/store/apps/details?id=my.aahmetbas.stockcontroller</a:t>
            </a:r>
            <a:endParaRPr lang="en-US" i="1" dirty="0"/>
          </a:p>
        </p:txBody>
      </p:sp>
      <p:sp>
        <p:nvSpPr>
          <p:cNvPr id="4" name="Date Placeholder 3"/>
          <p:cNvSpPr>
            <a:spLocks noGrp="1"/>
          </p:cNvSpPr>
          <p:nvPr>
            <p:ph type="dt" sz="half" idx="10"/>
          </p:nvPr>
        </p:nvSpPr>
        <p:spPr/>
        <p:txBody>
          <a:bodyPr/>
          <a:lstStyle/>
          <a:p>
            <a:fld id="{AD1EAB98-36BA-4343-AE18-9AB0154C6E92}"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29</a:t>
            </a:fld>
            <a:endParaRPr lang="en-US"/>
          </a:p>
        </p:txBody>
      </p:sp>
    </p:spTree>
    <p:extLst>
      <p:ext uri="{BB962C8B-B14F-4D97-AF65-F5344CB8AC3E}">
        <p14:creationId xmlns:p14="http://schemas.microsoft.com/office/powerpoint/2010/main" val="196479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600200" y="1250820"/>
            <a:ext cx="6934200" cy="4311780"/>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Objectives </a:t>
            </a:r>
          </a:p>
          <a:p>
            <a:r>
              <a:rPr lang="en-US" sz="1600" dirty="0">
                <a:latin typeface="Times New Roman" panose="02020603050405020304" pitchFamily="18" charset="0"/>
                <a:cs typeface="Times New Roman" panose="02020603050405020304" pitchFamily="18" charset="0"/>
              </a:rPr>
              <a:t>Methodology </a:t>
            </a:r>
          </a:p>
          <a:p>
            <a:r>
              <a:rPr lang="en-US" sz="1600" dirty="0">
                <a:latin typeface="Times New Roman" panose="02020603050405020304" pitchFamily="18" charset="0"/>
                <a:cs typeface="Times New Roman" panose="02020603050405020304" pitchFamily="18" charset="0"/>
              </a:rPr>
              <a:t>Functional requirements</a:t>
            </a:r>
          </a:p>
          <a:p>
            <a:r>
              <a:rPr lang="en-US" sz="1600" dirty="0">
                <a:latin typeface="Times New Roman" panose="02020603050405020304" pitchFamily="18" charset="0"/>
                <a:cs typeface="Times New Roman" panose="02020603050405020304" pitchFamily="18" charset="0"/>
              </a:rPr>
              <a:t>Existing apps</a:t>
            </a:r>
          </a:p>
          <a:p>
            <a:r>
              <a:rPr lang="en-US" sz="1600" dirty="0">
                <a:latin typeface="Times New Roman" panose="02020603050405020304" pitchFamily="18" charset="0"/>
                <a:cs typeface="Times New Roman" panose="02020603050405020304" pitchFamily="18" charset="0"/>
              </a:rPr>
              <a:t>Tools and technology</a:t>
            </a:r>
          </a:p>
          <a:p>
            <a:r>
              <a:rPr lang="en-US" sz="1600" dirty="0">
                <a:latin typeface="Times New Roman" panose="02020603050405020304" pitchFamily="18" charset="0"/>
                <a:cs typeface="Times New Roman" panose="02020603050405020304" pitchFamily="18" charset="0"/>
              </a:rPr>
              <a:t>Benefits</a:t>
            </a:r>
          </a:p>
          <a:p>
            <a:r>
              <a:rPr lang="en-US" sz="1600" dirty="0">
                <a:latin typeface="Times New Roman" panose="02020603050405020304" pitchFamily="18" charset="0"/>
                <a:cs typeface="Times New Roman" panose="02020603050405020304" pitchFamily="18" charset="0"/>
              </a:rPr>
              <a:t>Diagrams</a:t>
            </a:r>
          </a:p>
          <a:p>
            <a:r>
              <a:rPr lang="en-US" sz="1600" dirty="0">
                <a:latin typeface="Times New Roman" panose="02020603050405020304" pitchFamily="18" charset="0"/>
                <a:cs typeface="Times New Roman" panose="02020603050405020304" pitchFamily="18" charset="0"/>
              </a:rPr>
              <a:t>System screenshots</a:t>
            </a:r>
          </a:p>
          <a:p>
            <a:r>
              <a:rPr lang="en-US" sz="16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fld id="{6E7647BC-612E-46AD-ABF6-9B9C05664A95}" type="datetime6">
              <a:rPr lang="en-US" smtClean="0"/>
              <a:t>December 20</a:t>
            </a:fld>
            <a:endParaRPr lang="en-US" dirty="0"/>
          </a:p>
        </p:txBody>
      </p:sp>
      <p:sp>
        <p:nvSpPr>
          <p:cNvPr id="15" name="Footer Placeholder 14"/>
          <p:cNvSpPr>
            <a:spLocks noGrp="1"/>
          </p:cNvSpPr>
          <p:nvPr>
            <p:ph type="ftr" sz="quarter" idx="11"/>
          </p:nvPr>
        </p:nvSpPr>
        <p:spPr/>
        <p:txBody>
          <a:bodyPr/>
          <a:lstStyle/>
          <a:p>
            <a:r>
              <a:rPr lang="en-US"/>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a:t>   Introduction   </a:t>
            </a:r>
          </a:p>
        </p:txBody>
      </p:sp>
      <p:sp>
        <p:nvSpPr>
          <p:cNvPr id="3" name="Content Placeholder 2"/>
          <p:cNvSpPr>
            <a:spLocks noGrp="1"/>
          </p:cNvSpPr>
          <p:nvPr>
            <p:ph idx="1"/>
          </p:nvPr>
        </p:nvSpPr>
        <p:spPr>
          <a:xfrm>
            <a:off x="1942415" y="1752600"/>
            <a:ext cx="6591985" cy="3777622"/>
          </a:xfrm>
        </p:spPr>
        <p:txBody>
          <a:bodyPr>
            <a:normAutofit fontScale="97500"/>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“AI Based Inventory and Sales Optimizer” is an android app which will allow shop or warehouse owners to track the inventory status and  keep an on eye on daily business activities and stats simply through their mobile phone.</a:t>
            </a:r>
          </a:p>
          <a:p>
            <a:pPr algn="just"/>
            <a:r>
              <a:rPr lang="en-GB" sz="1600" dirty="0">
                <a:latin typeface="Times New Roman" panose="02020603050405020304" pitchFamily="18" charset="0"/>
                <a:cs typeface="Times New Roman" panose="02020603050405020304" pitchFamily="18" charset="0"/>
              </a:rPr>
              <a:t>Not only this but the main purpose behind the development of this app is to keep the inventory updated with the stock of the items which users are mostly buying and to forecast the amount of future sales of different items from time to time to keep the stock updated, through the use of ML and data mining </a:t>
            </a:r>
            <a:r>
              <a:rPr lang="en-GB" sz="1600" dirty="0" err="1">
                <a:latin typeface="Times New Roman" panose="02020603050405020304" pitchFamily="18" charset="0"/>
                <a:cs typeface="Times New Roman" panose="02020603050405020304" pitchFamily="18" charset="0"/>
              </a:rPr>
              <a:t>algo’s</a:t>
            </a:r>
            <a:r>
              <a:rPr lang="en-GB" sz="1600" dirty="0">
                <a:latin typeface="Times New Roman" panose="02020603050405020304" pitchFamily="18" charset="0"/>
                <a:cs typeface="Times New Roman" panose="02020603050405020304" pitchFamily="18" charset="0"/>
              </a:rPr>
              <a:t>.</a:t>
            </a:r>
          </a:p>
          <a:p>
            <a:pPr algn="just"/>
            <a:r>
              <a:rPr lang="en-GB" sz="1600" dirty="0">
                <a:latin typeface="Times New Roman" panose="02020603050405020304" pitchFamily="18" charset="0"/>
                <a:cs typeface="Times New Roman" panose="02020603050405020304" pitchFamily="18" charset="0"/>
              </a:rPr>
              <a:t>Moreover, this app will also preserve user value able data as a backup on local or Google drive storage to import and export data from app.</a:t>
            </a:r>
            <a:endParaRPr lang="en-IE" sz="1600" b="1" i="1" dirty="0"/>
          </a:p>
          <a:p>
            <a:endParaRPr lang="en-US" sz="1600" b="1" i="1" dirty="0"/>
          </a:p>
        </p:txBody>
      </p:sp>
      <p:sp>
        <p:nvSpPr>
          <p:cNvPr id="4" name="Date Placeholder 3"/>
          <p:cNvSpPr>
            <a:spLocks noGrp="1"/>
          </p:cNvSpPr>
          <p:nvPr>
            <p:ph type="dt" sz="half" idx="10"/>
          </p:nvPr>
        </p:nvSpPr>
        <p:spPr/>
        <p:txBody>
          <a:bodyPr/>
          <a:lstStyle/>
          <a:p>
            <a:fld id="{0A5F8D6A-971D-454F-B019-87AC34172AFC}"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dirty="0"/>
              <a:t>Final Presentation</a:t>
            </a:r>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a:sym typeface="+mn-ea"/>
              </a:rPr>
              <a:t>   Problem Statement </a:t>
            </a:r>
            <a:endParaRPr lang="en-US" sz="2800" dirty="0"/>
          </a:p>
        </p:txBody>
      </p:sp>
      <p:sp>
        <p:nvSpPr>
          <p:cNvPr id="3" name="Content Placeholder 2"/>
          <p:cNvSpPr>
            <a:spLocks noGrp="1"/>
          </p:cNvSpPr>
          <p:nvPr>
            <p:ph idx="1"/>
          </p:nvPr>
        </p:nvSpPr>
        <p:spPr>
          <a:xfrm>
            <a:off x="2057400" y="1524000"/>
            <a:ext cx="6477000" cy="3886200"/>
          </a:xfrm>
        </p:spPr>
        <p:txBody>
          <a:bodyPr>
            <a:normAutofit/>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marL="0" indent="0" algn="just">
              <a:buNone/>
            </a:pPr>
            <a:endParaRPr lang="en-IE" sz="1600" dirty="0">
              <a:latin typeface="Times New Roman" panose="02020603050405020304" pitchFamily="18" charset="0"/>
              <a:cs typeface="Times New Roman" panose="02020603050405020304" pitchFamily="18" charset="0"/>
            </a:endParaRPr>
          </a:p>
          <a:p>
            <a:pPr marL="0" indent="0" algn="just">
              <a:buNone/>
            </a:pPr>
            <a:r>
              <a:rPr lang="en-GB" sz="1600" dirty="0">
                <a:latin typeface="Times New Roman" panose="02020603050405020304" pitchFamily="18" charset="0"/>
                <a:cs typeface="Times New Roman" panose="02020603050405020304" pitchFamily="18" charset="0"/>
              </a:rPr>
              <a:t>So, while proposing this idea we thought about the problems faced by the shop or small warehouse on daily basis to run their business in a smooth way. Because these people usually cannot afford a computer operator or hire any accountant who will be responsible to maintain the records of sales and manually review the inventory for running their business successfully. </a:t>
            </a:r>
          </a:p>
          <a:p>
            <a:pPr marL="0" indent="0" algn="just">
              <a:buNone/>
            </a:pPr>
            <a:r>
              <a:rPr lang="en-GB" sz="1600" dirty="0">
                <a:latin typeface="Times New Roman" panose="02020603050405020304" pitchFamily="18" charset="0"/>
                <a:cs typeface="Times New Roman" panose="02020603050405020304" pitchFamily="18" charset="0"/>
              </a:rPr>
              <a:t>So, for their assistance and to facilitate them from their smartphones our free app will a great helping hand for them to get rid of traditional or manual ways of running a business, which will ultimately save their time and money a well. Not only this but it will also help to optimize their sales and keep the inventory stock updated with the most selling products on the basis of smart AI suggestions.</a:t>
            </a:r>
            <a:endParaRPr lang="en-IE"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lgn="just"/>
            <a:fld id="{C81DB607-A7A2-424B-B46C-F898757D999B}" type="datetime6">
              <a:rPr lang="en-US" smtClean="0"/>
              <a:t>December 20</a:t>
            </a:fld>
            <a:endParaRPr lang="en-US" dirty="0"/>
          </a:p>
        </p:txBody>
      </p:sp>
      <p:sp>
        <p:nvSpPr>
          <p:cNvPr id="5" name="Footer Placeholder 4"/>
          <p:cNvSpPr>
            <a:spLocks noGrp="1"/>
          </p:cNvSpPr>
          <p:nvPr>
            <p:ph type="ftr" sz="quarter" idx="11"/>
          </p:nvPr>
        </p:nvSpPr>
        <p:spPr/>
        <p:txBody>
          <a:bodyPr/>
          <a:lstStyle/>
          <a:p>
            <a:pPr algn="just"/>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752600" y="1900398"/>
            <a:ext cx="6934200" cy="3657600"/>
          </a:xfrm>
        </p:spPr>
        <p:txBody>
          <a:bodyPr>
            <a:normAutofit lnSpcReduction="10000"/>
          </a:bodyPr>
          <a:lstStyle/>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The main goals and objectives of our system are listed below;</a:t>
            </a:r>
          </a:p>
          <a:p>
            <a:pPr lvl="0" algn="just"/>
            <a:r>
              <a:rPr lang="en-GB" sz="1600" dirty="0">
                <a:latin typeface="Times New Roman" panose="02020603050405020304" pitchFamily="18" charset="0"/>
                <a:cs typeface="Times New Roman" panose="02020603050405020304" pitchFamily="18" charset="0"/>
              </a:rPr>
              <a:t>Tracking all the products details and to visualize them by adding their picture or QR code</a:t>
            </a:r>
            <a:r>
              <a:rPr lang="en-US" sz="1600" dirty="0">
                <a:latin typeface="Times New Roman" panose="02020603050405020304" pitchFamily="18" charset="0"/>
                <a:cs typeface="Times New Roman" panose="02020603050405020304" pitchFamily="18" charset="0"/>
              </a:rPr>
              <a:t>.</a:t>
            </a:r>
          </a:p>
          <a:p>
            <a:pPr lvl="0" algn="just"/>
            <a:r>
              <a:rPr lang="en-GB" sz="1600" dirty="0">
                <a:latin typeface="Times New Roman" panose="02020603050405020304" pitchFamily="18" charset="0"/>
                <a:cs typeface="Times New Roman" panose="02020603050405020304" pitchFamily="18" charset="0"/>
              </a:rPr>
              <a:t>Customizing and organizing each product in different categories for ease.</a:t>
            </a:r>
            <a:endParaRPr lang="en-US" sz="1600" dirty="0">
              <a:latin typeface="Times New Roman" panose="02020603050405020304" pitchFamily="18" charset="0"/>
              <a:cs typeface="Times New Roman" panose="02020603050405020304" pitchFamily="18" charset="0"/>
            </a:endParaRPr>
          </a:p>
          <a:p>
            <a:pPr lvl="0" algn="just"/>
            <a:r>
              <a:rPr lang="en-GB" sz="1600" dirty="0">
                <a:latin typeface="Times New Roman" panose="02020603050405020304" pitchFamily="18" charset="0"/>
                <a:cs typeface="Times New Roman" panose="02020603050405020304" pitchFamily="18" charset="0"/>
              </a:rPr>
              <a:t>Updating the products record while selling or buying them by simply just scanning  its barcode from the app.</a:t>
            </a:r>
            <a:endParaRPr lang="en-US" sz="1600" dirty="0">
              <a:latin typeface="Times New Roman" panose="02020603050405020304" pitchFamily="18" charset="0"/>
              <a:cs typeface="Times New Roman" panose="02020603050405020304" pitchFamily="18" charset="0"/>
            </a:endParaRPr>
          </a:p>
          <a:p>
            <a:pPr lvl="0" algn="just"/>
            <a:r>
              <a:rPr lang="en-GB" sz="1600" dirty="0">
                <a:latin typeface="Times New Roman" panose="02020603050405020304" pitchFamily="18" charset="0"/>
                <a:cs typeface="Times New Roman" panose="02020603050405020304" pitchFamily="18" charset="0"/>
              </a:rPr>
              <a:t>To maintain and track all the records of vendors and customers</a:t>
            </a:r>
            <a:r>
              <a:rPr lang="en-US" sz="1600" dirty="0">
                <a:latin typeface="Times New Roman" panose="02020603050405020304" pitchFamily="18" charset="0"/>
                <a:cs typeface="Times New Roman" panose="02020603050405020304" pitchFamily="18" charset="0"/>
              </a:rPr>
              <a:t>. </a:t>
            </a:r>
          </a:p>
          <a:p>
            <a:pPr lvl="0" algn="just"/>
            <a:r>
              <a:rPr lang="en-GB" sz="1600" dirty="0">
                <a:latin typeface="Times New Roman" panose="02020603050405020304" pitchFamily="18" charset="0"/>
                <a:cs typeface="Times New Roman" panose="02020603050405020304" pitchFamily="18" charset="0"/>
              </a:rPr>
              <a:t>Viewing and analysing sales reports and records on daily, weekly or monthly basis.</a:t>
            </a:r>
          </a:p>
          <a:p>
            <a:pPr lvl="0" algn="just"/>
            <a:r>
              <a:rPr lang="en-GB" sz="1600" dirty="0">
                <a:latin typeface="Times New Roman" panose="02020603050405020304" pitchFamily="18" charset="0"/>
                <a:cs typeface="Times New Roman" panose="02020603050405020304" pitchFamily="18" charset="0"/>
              </a:rPr>
              <a:t>Tracking and calculating profits or loss on monthly basis.</a:t>
            </a:r>
          </a:p>
          <a:p>
            <a:pPr lvl="0" algn="just"/>
            <a:endParaRPr lang="en-GB" sz="1600" dirty="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575C54-DEA1-4D98-B32E-7048F42183B9}"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(continue)</a:t>
            </a:r>
            <a:endParaRPr lang="en-US" sz="2800" dirty="0"/>
          </a:p>
        </p:txBody>
      </p:sp>
      <p:sp>
        <p:nvSpPr>
          <p:cNvPr id="3" name="Content Placeholder 2"/>
          <p:cNvSpPr>
            <a:spLocks noGrp="1"/>
          </p:cNvSpPr>
          <p:nvPr>
            <p:ph idx="1"/>
          </p:nvPr>
        </p:nvSpPr>
        <p:spPr>
          <a:xfrm>
            <a:off x="1752600" y="1900398"/>
            <a:ext cx="6934200" cy="3657600"/>
          </a:xfrm>
        </p:spPr>
        <p:txBody>
          <a:bodyPr>
            <a:normAutofit/>
          </a:bodyPr>
          <a:lstStyle/>
          <a:p>
            <a:pPr algn="just">
              <a:buNone/>
            </a:pPr>
            <a:endParaRPr lang="en-US" sz="1600" dirty="0">
              <a:latin typeface="Times New Roman" panose="02020603050405020304" pitchFamily="18" charset="0"/>
              <a:cs typeface="Times New Roman" panose="02020603050405020304" pitchFamily="18" charset="0"/>
            </a:endParaRPr>
          </a:p>
          <a:p>
            <a:pPr lvl="0" algn="just"/>
            <a:r>
              <a:rPr lang="en-GB" sz="1600" dirty="0">
                <a:latin typeface="Times New Roman" panose="02020603050405020304" pitchFamily="18" charset="0"/>
                <a:cs typeface="Times New Roman" panose="02020603050405020304" pitchFamily="18" charset="0"/>
              </a:rPr>
              <a:t>To get notified about low stock products or to check inventory status just on a button click.</a:t>
            </a:r>
          </a:p>
          <a:p>
            <a:pPr algn="just"/>
            <a:r>
              <a:rPr lang="en-GB" sz="1600" dirty="0">
                <a:latin typeface="Times New Roman" panose="02020603050405020304" pitchFamily="18" charset="0"/>
                <a:cs typeface="Times New Roman" panose="02020603050405020304" pitchFamily="18" charset="0"/>
              </a:rPr>
              <a:t>To have a backup plan for user data on local or Google drive storage.</a:t>
            </a:r>
          </a:p>
          <a:p>
            <a:pPr lvl="0" algn="just"/>
            <a:r>
              <a:rPr lang="en-GB" sz="1600" dirty="0">
                <a:latin typeface="Times New Roman" panose="02020603050405020304" pitchFamily="18" charset="0"/>
                <a:cs typeface="Times New Roman" panose="02020603050405020304" pitchFamily="18" charset="0"/>
              </a:rPr>
              <a:t>Keeping different items in stock based on AI suggestions or future sales predictions through data mining algorithms.</a:t>
            </a:r>
          </a:p>
          <a:p>
            <a:pPr lvl="0" algn="just"/>
            <a:endParaRPr lang="en-GB" sz="1600" dirty="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575C54-DEA1-4D98-B32E-7048F42183B9}"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extLst>
      <p:ext uri="{BB962C8B-B14F-4D97-AF65-F5344CB8AC3E}">
        <p14:creationId xmlns:p14="http://schemas.microsoft.com/office/powerpoint/2010/main" val="222080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491" y="665545"/>
            <a:ext cx="6589199" cy="609600"/>
          </a:xfrm>
        </p:spPr>
        <p:txBody>
          <a:bodyPr>
            <a:normAutofit/>
          </a:bodyPr>
          <a:lstStyle/>
          <a:p>
            <a:r>
              <a:rPr lang="en-US" sz="2800" dirty="0"/>
              <a:t>   Methodology  </a:t>
            </a:r>
          </a:p>
        </p:txBody>
      </p:sp>
      <p:sp>
        <p:nvSpPr>
          <p:cNvPr id="3" name="Content Placeholder 2"/>
          <p:cNvSpPr>
            <a:spLocks noGrp="1"/>
          </p:cNvSpPr>
          <p:nvPr>
            <p:ph idx="1"/>
          </p:nvPr>
        </p:nvSpPr>
        <p:spPr>
          <a:xfrm>
            <a:off x="1942415" y="1371600"/>
            <a:ext cx="6518717" cy="3886200"/>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User will provide the required details for login or signup process, as an initial step in order to use this application.</a:t>
            </a:r>
          </a:p>
          <a:p>
            <a:pPr algn="just"/>
            <a:r>
              <a:rPr lang="en-GB" sz="1600" dirty="0">
                <a:latin typeface="Times New Roman" panose="02020603050405020304" pitchFamily="18" charset="0"/>
                <a:cs typeface="Times New Roman" panose="02020603050405020304" pitchFamily="18" charset="0"/>
              </a:rPr>
              <a:t>User will then setup his inventory database when using this app for first time. He can enter different details about the stock products and can also upload their image and barcode. Further, he can customize his stock products in different categories for his ease.</a:t>
            </a:r>
          </a:p>
          <a:p>
            <a:pPr algn="just"/>
            <a:r>
              <a:rPr lang="en-GB" sz="1600" dirty="0">
                <a:latin typeface="Times New Roman" panose="02020603050405020304" pitchFamily="18" charset="0"/>
                <a:cs typeface="Times New Roman" panose="02020603050405020304" pitchFamily="18" charset="0"/>
              </a:rPr>
              <a:t>User can also enter the details about his vendors and customers which will be used at the time of purchasing or selling any item.</a:t>
            </a:r>
          </a:p>
          <a:p>
            <a:pPr algn="just"/>
            <a:r>
              <a:rPr lang="en-GB" sz="1600" dirty="0">
                <a:latin typeface="Times New Roman" panose="02020603050405020304" pitchFamily="18" charset="0"/>
                <a:cs typeface="Times New Roman" panose="02020603050405020304" pitchFamily="18" charset="0"/>
              </a:rPr>
              <a:t>User has the authority to view and edit each record of products, vendors or customers so he can update or delete them.</a:t>
            </a:r>
          </a:p>
          <a:p>
            <a:pPr algn="just"/>
            <a:r>
              <a:rPr lang="en-GB" sz="1600" dirty="0">
                <a:latin typeface="Times New Roman" panose="02020603050405020304" pitchFamily="18" charset="0"/>
                <a:cs typeface="Times New Roman" panose="02020603050405020304" pitchFamily="18" charset="0"/>
              </a:rPr>
              <a:t>User can track all the business stats and reports to get an idea about the items </a:t>
            </a:r>
            <a:r>
              <a:rPr lang="en-GB" sz="1600" dirty="0" err="1">
                <a:latin typeface="Times New Roman" panose="02020603050405020304" pitchFamily="18" charset="0"/>
                <a:cs typeface="Times New Roman" panose="02020603050405020304" pitchFamily="18" charset="0"/>
              </a:rPr>
              <a:t>selled</a:t>
            </a:r>
            <a:r>
              <a:rPr lang="en-GB" sz="1600" dirty="0">
                <a:latin typeface="Times New Roman" panose="02020603050405020304" pitchFamily="18" charset="0"/>
                <a:cs typeface="Times New Roman" panose="02020603050405020304" pitchFamily="18" charset="0"/>
              </a:rPr>
              <a:t> or purchased, profit or loss etc on different time basis.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696200" y="6135089"/>
            <a:ext cx="766380" cy="370171"/>
          </a:xfrm>
        </p:spPr>
        <p:txBody>
          <a:bodyPr/>
          <a:lstStyle/>
          <a:p>
            <a:fld id="{C675CD16-2172-48C4-8266-457F46C731B8}"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dirty="0"/>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6059" y="687993"/>
            <a:ext cx="6589199" cy="707681"/>
          </a:xfrm>
        </p:spPr>
        <p:txBody>
          <a:bodyPr>
            <a:normAutofit/>
          </a:bodyPr>
          <a:lstStyle/>
          <a:p>
            <a:r>
              <a:rPr lang="en-US" sz="2800" dirty="0"/>
              <a:t>Functional requirements</a:t>
            </a:r>
          </a:p>
        </p:txBody>
      </p:sp>
      <p:sp>
        <p:nvSpPr>
          <p:cNvPr id="7" name="Content Placeholder 6"/>
          <p:cNvSpPr>
            <a:spLocks noGrp="1"/>
          </p:cNvSpPr>
          <p:nvPr>
            <p:ph idx="1"/>
          </p:nvPr>
        </p:nvSpPr>
        <p:spPr>
          <a:xfrm>
            <a:off x="1946795" y="1746371"/>
            <a:ext cx="6591985" cy="4572000"/>
          </a:xfrm>
        </p:spPr>
        <p:txBody>
          <a:bodyPr>
            <a:normAutofit/>
          </a:bodyPr>
          <a:lstStyle/>
          <a:p>
            <a:pPr lvl="0" algn="just"/>
            <a:endParaRPr lang="en-US" sz="1600" dirty="0">
              <a:latin typeface="Times New Roman" panose="02020603050405020304" pitchFamily="18" charset="0"/>
              <a:cs typeface="Times New Roman" panose="02020603050405020304" pitchFamily="18" charset="0"/>
            </a:endParaRPr>
          </a:p>
          <a:p>
            <a:pPr marL="0" lvl="0" indent="0" algn="just">
              <a:buNone/>
            </a:pPr>
            <a:r>
              <a:rPr lang="en-GB" sz="1600" dirty="0">
                <a:latin typeface="Times New Roman" panose="02020603050405020304" pitchFamily="18" charset="0"/>
                <a:cs typeface="Times New Roman" panose="02020603050405020304" pitchFamily="18" charset="0"/>
              </a:rPr>
              <a:t>These are some of the functional requirements of our system;</a:t>
            </a:r>
            <a:endParaRPr lang="en-US" sz="1600" dirty="0">
              <a:latin typeface="Times New Roman" panose="02020603050405020304" pitchFamily="18" charset="0"/>
              <a:cs typeface="Times New Roman" panose="02020603050405020304" pitchFamily="18" charset="0"/>
            </a:endParaRPr>
          </a:p>
          <a:p>
            <a:pPr lvl="0" algn="just"/>
            <a:r>
              <a:rPr lang="en-GB" sz="1600" dirty="0">
                <a:latin typeface="Times New Roman" panose="02020603050405020304" pitchFamily="18" charset="0"/>
                <a:cs typeface="Times New Roman" panose="02020603050405020304" pitchFamily="18" charset="0"/>
              </a:rPr>
              <a:t>Allows the user to signup on using the app for first time.</a:t>
            </a:r>
          </a:p>
          <a:p>
            <a:pPr lvl="0" algn="just"/>
            <a:r>
              <a:rPr lang="en-GB" sz="1600" dirty="0">
                <a:latin typeface="Times New Roman" panose="02020603050405020304" pitchFamily="18" charset="0"/>
                <a:cs typeface="Times New Roman" panose="02020603050405020304" pitchFamily="18" charset="0"/>
              </a:rPr>
              <a:t>User can login into the app after signing up successfully.</a:t>
            </a:r>
          </a:p>
          <a:p>
            <a:pPr lvl="0" algn="just"/>
            <a:r>
              <a:rPr lang="en-GB" sz="1600" dirty="0">
                <a:latin typeface="Times New Roman" panose="02020603050405020304" pitchFamily="18" charset="0"/>
                <a:cs typeface="Times New Roman" panose="02020603050405020304" pitchFamily="18" charset="0"/>
              </a:rPr>
              <a:t>Add inventory items with their details, and can also upload their image and barcode.</a:t>
            </a:r>
          </a:p>
          <a:p>
            <a:pPr lvl="0" algn="just"/>
            <a:r>
              <a:rPr lang="en-GB" sz="1600" dirty="0">
                <a:latin typeface="Times New Roman" panose="02020603050405020304" pitchFamily="18" charset="0"/>
                <a:cs typeface="Times New Roman" panose="02020603050405020304" pitchFamily="18" charset="0"/>
              </a:rPr>
              <a:t>Customize the items on basis of different categories and brands.</a:t>
            </a:r>
          </a:p>
          <a:p>
            <a:pPr lvl="0" algn="just"/>
            <a:r>
              <a:rPr lang="en-GB" sz="1600" dirty="0">
                <a:latin typeface="Times New Roman" panose="02020603050405020304" pitchFamily="18" charset="0"/>
                <a:cs typeface="Times New Roman" panose="02020603050405020304" pitchFamily="18" charset="0"/>
              </a:rPr>
              <a:t>Add customers and vendors details.</a:t>
            </a:r>
          </a:p>
          <a:p>
            <a:pPr lvl="0" algn="just"/>
            <a:r>
              <a:rPr lang="en-GB" sz="1600" dirty="0">
                <a:latin typeface="Times New Roman" panose="02020603050405020304" pitchFamily="18" charset="0"/>
                <a:cs typeface="Times New Roman" panose="02020603050405020304" pitchFamily="18" charset="0"/>
              </a:rPr>
              <a:t>Update any item details by just simply scanning its barcode from the app during selling or purchasing it.</a:t>
            </a:r>
          </a:p>
          <a:p>
            <a:pPr lvl="0" algn="just"/>
            <a:r>
              <a:rPr lang="en-GB" sz="1600" dirty="0">
                <a:latin typeface="Times New Roman" panose="02020603050405020304" pitchFamily="18" charset="0"/>
                <a:cs typeface="Times New Roman" panose="02020603050405020304" pitchFamily="18" charset="0"/>
              </a:rPr>
              <a:t>Review and update all the details of products, vendors and customers by simply filtering out on different factors.</a:t>
            </a:r>
          </a:p>
          <a:p>
            <a:pPr lvl="0" algn="just"/>
            <a:endParaRPr lang="en-US"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EB4B038-723C-4DF1-AA90-C4FED113E71C}" type="datetime6">
              <a:rPr lang="en-US" smtClean="0"/>
              <a:t>December 20</a:t>
            </a:fld>
            <a:endParaRPr lang="en-US"/>
          </a:p>
        </p:txBody>
      </p:sp>
      <p:sp>
        <p:nvSpPr>
          <p:cNvPr id="4" name="Footer Placeholder 3"/>
          <p:cNvSpPr>
            <a:spLocks noGrp="1"/>
          </p:cNvSpPr>
          <p:nvPr>
            <p:ph type="ftr" sz="quarter" idx="11"/>
          </p:nvPr>
        </p:nvSpPr>
        <p:spPr/>
        <p:txBody>
          <a:bodyPr/>
          <a:lstStyle/>
          <a:p>
            <a:r>
              <a:rPr lang="en-US"/>
              <a:t>Final Presentation </a:t>
            </a:r>
          </a:p>
        </p:txBody>
      </p:sp>
      <p:sp>
        <p:nvSpPr>
          <p:cNvPr id="2" name="Slide Number Placeholder 1"/>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136334460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4A3503D-F207-40F9-A074-417C45CC8F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068C7C-6215-4232-854D-E67EF89D1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2188</TotalTime>
  <Words>1328</Words>
  <Application>Microsoft Office PowerPoint</Application>
  <PresentationFormat>On-screen Show (4:3)</PresentationFormat>
  <Paragraphs>287</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Times New Roman</vt:lpstr>
      <vt:lpstr>Wingdings 3</vt:lpstr>
      <vt:lpstr>Wisp</vt:lpstr>
      <vt:lpstr>PowerPoint Presentation</vt:lpstr>
      <vt:lpstr> </vt:lpstr>
      <vt:lpstr>Outline</vt:lpstr>
      <vt:lpstr>   Introduction   </vt:lpstr>
      <vt:lpstr>   Problem Statement </vt:lpstr>
      <vt:lpstr>Objectives </vt:lpstr>
      <vt:lpstr>Objectives (continue)</vt:lpstr>
      <vt:lpstr>   Methodology  </vt:lpstr>
      <vt:lpstr>Functional requirements</vt:lpstr>
      <vt:lpstr>Functional requirements (continue)</vt:lpstr>
      <vt:lpstr>Existing apps</vt:lpstr>
      <vt:lpstr>Tools and Technologies</vt:lpstr>
      <vt:lpstr>Benefits   </vt:lpstr>
      <vt:lpstr>Diagrams </vt:lpstr>
      <vt:lpstr>Use case Diagram  </vt:lpstr>
      <vt:lpstr>Activity Diagram</vt:lpstr>
      <vt:lpstr>Sequence Diagram</vt:lpstr>
      <vt:lpstr>ER Diagram</vt:lpstr>
      <vt:lpstr>App Icon</vt:lpstr>
      <vt:lpstr>Splash screen</vt:lpstr>
      <vt:lpstr>User Signup Screen </vt:lpstr>
      <vt:lpstr>User Login Screen </vt:lpstr>
      <vt:lpstr>Main Activity Screen </vt:lpstr>
      <vt:lpstr>Vendor register screen</vt:lpstr>
      <vt:lpstr>Customer register screen</vt:lpstr>
      <vt:lpstr>Products add screen</vt:lpstr>
      <vt:lpstr>Products add screen</vt:lpstr>
      <vt:lpstr>Products record screen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Adeel Ahmed</cp:lastModifiedBy>
  <cp:revision>443</cp:revision>
  <dcterms:created xsi:type="dcterms:W3CDTF">2014-09-12T06:08:00Z</dcterms:created>
  <dcterms:modified xsi:type="dcterms:W3CDTF">2020-12-13T07:14:18Z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