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Archive" panose="020B0604020202020204" charset="0"/>
      <p:regular r:id="rId24"/>
    </p:embeddedFont>
    <p:embeddedFont>
      <p:font typeface="Barlow SemiCondensed" panose="020B0604020202020204" charset="0"/>
      <p:regular r:id="rId25"/>
    </p:embeddedFont>
    <p:embeddedFont>
      <p:font typeface="Barlow SemiCondensed Bold" panose="020B0604020202020204" charset="0"/>
      <p:regular r:id="rId26"/>
    </p:embeddedFont>
    <p:embeddedFont>
      <p:font typeface="Barlow SemiCondensed Semi-Bold" panose="020B0604020202020204" charset="0"/>
      <p:regular r:id="rId27"/>
    </p:embeddedFont>
    <p:embeddedFont>
      <p:font typeface="Paalalabas Wide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86874" y="878414"/>
            <a:ext cx="7630627" cy="8530172"/>
            <a:chOff x="0" y="0"/>
            <a:chExt cx="10174169" cy="113735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74224" cy="11373612"/>
            </a:xfrm>
            <a:custGeom>
              <a:avLst/>
              <a:gdLst/>
              <a:ahLst/>
              <a:cxnLst/>
              <a:rect l="l" t="t" r="r" b="b"/>
              <a:pathLst>
                <a:path w="10174224" h="11373612">
                  <a:moveTo>
                    <a:pt x="0" y="0"/>
                  </a:moveTo>
                  <a:lnTo>
                    <a:pt x="10174224" y="0"/>
                  </a:lnTo>
                  <a:lnTo>
                    <a:pt x="10174224" y="11373612"/>
                  </a:lnTo>
                  <a:lnTo>
                    <a:pt x="0" y="11373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854" r="-185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1009650"/>
            <a:ext cx="6535158" cy="42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799" b="1" spc="335">
                <a:solidFill>
                  <a:srgbClr val="2D1A0E"/>
                </a:solidFill>
                <a:latin typeface="Barlow SemiCondensed Semi-Bold"/>
                <a:ea typeface="Barlow SemiCondensed Semi-Bold"/>
                <a:cs typeface="Barlow SemiCondensed Semi-Bold"/>
                <a:sym typeface="Barlow SemiCondensed Semi-Bold"/>
              </a:rPr>
              <a:t>Tableau 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028719"/>
            <a:ext cx="8846585" cy="353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7"/>
              </a:lnSpc>
            </a:pPr>
            <a:r>
              <a:rPr lang="en-US" sz="5843" spc="-111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Diabetes Care Analysis: </a:t>
            </a:r>
          </a:p>
          <a:p>
            <a:pPr algn="ctr">
              <a:lnSpc>
                <a:spcPts val="5337"/>
              </a:lnSpc>
            </a:pPr>
            <a:r>
              <a:rPr lang="en-US" sz="5343" spc="-101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Trends in Medication, Hospitalization, and Insulin Usage</a:t>
            </a:r>
          </a:p>
          <a:p>
            <a:pPr algn="ctr">
              <a:lnSpc>
                <a:spcPts val="5843"/>
              </a:lnSpc>
            </a:pPr>
            <a:endParaRPr lang="en-US" sz="5343" spc="-101">
              <a:solidFill>
                <a:srgbClr val="2D1A0E"/>
              </a:solidFill>
              <a:latin typeface="Paalalabas Wide"/>
              <a:ea typeface="Paalalabas Wide"/>
              <a:cs typeface="Paalalabas Wide"/>
              <a:sym typeface="Paalalabas Wid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Sadia Ayoub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2656804" y="310876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60863"/>
            <a:ext cx="10037244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Medication(by age)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69755"/>
            <a:ext cx="8476344" cy="4331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This sheet examines how the number of medications prescribed varies across different age groups. </a:t>
            </a:r>
          </a:p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A key observation here is that </a:t>
            </a:r>
            <a:r>
              <a:rPr lang="en-US" sz="3080" b="1">
                <a:solidFill>
                  <a:srgbClr val="2D1A0E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as age increases, the number of medications tends to rise</a:t>
            </a: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. </a:t>
            </a:r>
          </a:p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Due to various chronic old diseases such as diabetes</a:t>
            </a:r>
          </a:p>
          <a:p>
            <a:pPr marL="704094" lvl="2" indent="-234698" algn="l">
              <a:lnSpc>
                <a:spcPts val="4312"/>
              </a:lnSpc>
              <a:buFont typeface="Arial"/>
              <a:buChar char="⚬"/>
            </a:pPr>
            <a:endParaRPr lang="en-US" sz="3080">
              <a:solidFill>
                <a:srgbClr val="2D1A0E"/>
              </a:solidFill>
              <a:latin typeface="Barlow SemiCondensed"/>
              <a:ea typeface="Barlow SemiCondensed"/>
              <a:cs typeface="Barlow SemiCondensed"/>
              <a:sym typeface="Barlow SemiCondense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Sadia Ayoub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2379404" y="2318625"/>
            <a:ext cx="12989181" cy="7420070"/>
          </a:xfrm>
          <a:custGeom>
            <a:avLst/>
            <a:gdLst/>
            <a:ahLst/>
            <a:cxnLst/>
            <a:rect l="l" t="t" r="r" b="b"/>
            <a:pathLst>
              <a:path w="12989181" h="7420070">
                <a:moveTo>
                  <a:pt x="0" y="0"/>
                </a:moveTo>
                <a:lnTo>
                  <a:pt x="12989181" y="0"/>
                </a:lnTo>
                <a:lnTo>
                  <a:pt x="12989181" y="7420070"/>
                </a:lnTo>
                <a:lnTo>
                  <a:pt x="0" y="7420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14300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066800"/>
            <a:ext cx="12266812" cy="876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HealthCare Metrics(by gender)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0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91778" y="3407874"/>
            <a:ext cx="17304445" cy="2571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2"/>
              </a:lnSpc>
              <a:spcBef>
                <a:spcPct val="0"/>
              </a:spcBef>
            </a:pPr>
            <a:r>
              <a:rPr lang="en-US" sz="15000" b="1" u="sng" spc="744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Diagnosis</a:t>
            </a:r>
            <a:r>
              <a:rPr lang="en-US" sz="15000" b="1" spc="744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(</a:t>
            </a:r>
            <a:r>
              <a:rPr lang="en-US" sz="15000" b="1" u="sng" spc="744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per Race</a:t>
            </a:r>
            <a:r>
              <a:rPr lang="en-US" sz="15000" b="1" spc="744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)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14574393" y="5979357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2430203" y="1266282"/>
            <a:ext cx="13427593" cy="7754435"/>
          </a:xfrm>
          <a:custGeom>
            <a:avLst/>
            <a:gdLst/>
            <a:ahLst/>
            <a:cxnLst/>
            <a:rect l="l" t="t" r="r" b="b"/>
            <a:pathLst>
              <a:path w="13427593" h="7754435">
                <a:moveTo>
                  <a:pt x="0" y="0"/>
                </a:moveTo>
                <a:lnTo>
                  <a:pt x="13427594" y="0"/>
                </a:lnTo>
                <a:lnTo>
                  <a:pt x="13427594" y="7754436"/>
                </a:lnTo>
                <a:lnTo>
                  <a:pt x="0" y="7754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04775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3094952" y="306323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16317" y="1753680"/>
            <a:ext cx="10037244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Diagnosis(per Race)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69755"/>
            <a:ext cx="10276778" cy="487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Caucasian race has the highest number of diagnosis in the dataset.</a:t>
            </a:r>
          </a:p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1) Maximum number of </a:t>
            </a:r>
            <a:r>
              <a:rPr lang="en-US" sz="3080" b="1">
                <a:solidFill>
                  <a:srgbClr val="2D1A0E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inpatient</a:t>
            </a: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 for caucasian race is in the age group 20-30</a:t>
            </a:r>
          </a:p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2) Maximum number of</a:t>
            </a:r>
            <a:r>
              <a:rPr lang="en-US" sz="3080" b="1">
                <a:solidFill>
                  <a:srgbClr val="2D1A0E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 outpatients</a:t>
            </a: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 for caucasian race is in the age group 80-90</a:t>
            </a:r>
          </a:p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3) Maximum number of </a:t>
            </a:r>
            <a:r>
              <a:rPr lang="en-US" sz="3080" b="1">
                <a:solidFill>
                  <a:srgbClr val="2D1A0E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emergency patients</a:t>
            </a: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 for caucasian race is in the age group 60-70</a:t>
            </a:r>
          </a:p>
          <a:p>
            <a:pPr marL="704094" lvl="2" indent="-234698" algn="l">
              <a:lnSpc>
                <a:spcPts val="4312"/>
              </a:lnSpc>
              <a:buFont typeface="Arial"/>
              <a:buChar char="⚬"/>
            </a:pPr>
            <a:endParaRPr lang="en-US" sz="3080">
              <a:solidFill>
                <a:srgbClr val="2D1A0E"/>
              </a:solidFill>
              <a:latin typeface="Barlow SemiCondensed"/>
              <a:ea typeface="Barlow SemiCondensed"/>
              <a:cs typeface="Barlow SemiCondensed"/>
              <a:sym typeface="Barlow SemiCondense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Sadia Ayoub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0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28798" y="3436449"/>
            <a:ext cx="17830404" cy="2198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82"/>
              </a:lnSpc>
              <a:spcBef>
                <a:spcPct val="0"/>
              </a:spcBef>
            </a:pPr>
            <a:r>
              <a:rPr lang="en-US" sz="13700" b="1" u="sng" spc="680" dirty="0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Diagnosis</a:t>
            </a:r>
            <a:r>
              <a:rPr lang="en-US" sz="13700" b="1" spc="680" dirty="0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(Caucasian)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14574393" y="5979357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2430203" y="1274675"/>
            <a:ext cx="13516578" cy="7788928"/>
          </a:xfrm>
          <a:custGeom>
            <a:avLst/>
            <a:gdLst/>
            <a:ahLst/>
            <a:cxnLst/>
            <a:rect l="l" t="t" r="r" b="b"/>
            <a:pathLst>
              <a:path w="13516578" h="7788928">
                <a:moveTo>
                  <a:pt x="0" y="0"/>
                </a:moveTo>
                <a:lnTo>
                  <a:pt x="13516579" y="0"/>
                </a:lnTo>
                <a:lnTo>
                  <a:pt x="13516579" y="7788928"/>
                </a:lnTo>
                <a:lnTo>
                  <a:pt x="0" y="778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85725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3320007" y="3436430"/>
            <a:ext cx="3276410" cy="4114800"/>
          </a:xfrm>
          <a:custGeom>
            <a:avLst/>
            <a:gdLst/>
            <a:ahLst/>
            <a:cxnLst/>
            <a:rect l="l" t="t" r="r" b="b"/>
            <a:pathLst>
              <a:path w="3276410" h="4114800">
                <a:moveTo>
                  <a:pt x="0" y="0"/>
                </a:moveTo>
                <a:lnTo>
                  <a:pt x="3276409" y="0"/>
                </a:lnTo>
                <a:lnTo>
                  <a:pt x="32764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91263" y="1753680"/>
            <a:ext cx="10712407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Diagnosis(Caucasias)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69755"/>
            <a:ext cx="10276778" cy="487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Caucasian race has the highest number of diagnosis in the dataset.</a:t>
            </a:r>
          </a:p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1) Maximum number of </a:t>
            </a:r>
            <a:r>
              <a:rPr lang="en-US" sz="3080" b="1">
                <a:solidFill>
                  <a:srgbClr val="2D1A0E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inpatient</a:t>
            </a: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 for caucasian race is in the age group 20-30</a:t>
            </a:r>
          </a:p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2) Maximum number of</a:t>
            </a:r>
            <a:r>
              <a:rPr lang="en-US" sz="3080" b="1">
                <a:solidFill>
                  <a:srgbClr val="2D1A0E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 outpatients</a:t>
            </a: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 for caucasian race is in the age group 80-90</a:t>
            </a:r>
          </a:p>
          <a:p>
            <a:pPr marL="703703" lvl="2" indent="-234568" algn="l">
              <a:lnSpc>
                <a:spcPts val="4312"/>
              </a:lnSpc>
              <a:buFont typeface="Arial"/>
              <a:buChar char="⚬"/>
            </a:pP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3) Maximum number of </a:t>
            </a:r>
            <a:r>
              <a:rPr lang="en-US" sz="3080" b="1">
                <a:solidFill>
                  <a:srgbClr val="2D1A0E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emergency patients</a:t>
            </a:r>
            <a:r>
              <a:rPr lang="en-US" sz="308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 for caucasian race is in the age group 60-70</a:t>
            </a:r>
          </a:p>
          <a:p>
            <a:pPr marL="704094" lvl="2" indent="-234698" algn="l">
              <a:lnSpc>
                <a:spcPts val="4312"/>
              </a:lnSpc>
              <a:buFont typeface="Arial"/>
              <a:buChar char="⚬"/>
            </a:pPr>
            <a:endParaRPr lang="en-US" sz="3080">
              <a:solidFill>
                <a:srgbClr val="2D1A0E"/>
              </a:solidFill>
              <a:latin typeface="Barlow SemiCondensed"/>
              <a:ea typeface="Barlow SemiCondensed"/>
              <a:cs typeface="Barlow SemiCondensed"/>
              <a:sym typeface="Barlow SemiCondense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Sadia Ayoub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0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3860" y="3938483"/>
            <a:ext cx="17160280" cy="199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82"/>
              </a:lnSpc>
              <a:spcBef>
                <a:spcPct val="0"/>
              </a:spcBef>
            </a:pPr>
            <a:r>
              <a:rPr lang="en-US" sz="11700" b="1" u="sng" spc="581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Insulin Dosage(sr.citizen)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14574393" y="5979357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2393405" y="1288580"/>
            <a:ext cx="13501190" cy="7813814"/>
          </a:xfrm>
          <a:custGeom>
            <a:avLst/>
            <a:gdLst/>
            <a:ahLst/>
            <a:cxnLst/>
            <a:rect l="l" t="t" r="r" b="b"/>
            <a:pathLst>
              <a:path w="13501190" h="7813814">
                <a:moveTo>
                  <a:pt x="0" y="0"/>
                </a:moveTo>
                <a:lnTo>
                  <a:pt x="13501190" y="0"/>
                </a:lnTo>
                <a:lnTo>
                  <a:pt x="13501190" y="7813814"/>
                </a:lnTo>
                <a:lnTo>
                  <a:pt x="0" y="7813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76200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8183052" y="2893420"/>
            <a:ext cx="9076248" cy="4604133"/>
          </a:xfrm>
          <a:custGeom>
            <a:avLst/>
            <a:gdLst/>
            <a:ahLst/>
            <a:cxnLst/>
            <a:rect l="l" t="t" r="r" b="b"/>
            <a:pathLst>
              <a:path w="9076248" h="4604133">
                <a:moveTo>
                  <a:pt x="0" y="0"/>
                </a:moveTo>
                <a:lnTo>
                  <a:pt x="9076248" y="0"/>
                </a:lnTo>
                <a:lnTo>
                  <a:pt x="9076248" y="4604133"/>
                </a:lnTo>
                <a:lnTo>
                  <a:pt x="0" y="46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62" b="-1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2818955"/>
            <a:ext cx="6592983" cy="111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262882"/>
            <a:ext cx="571917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lvl="2" indent="-2286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An exploratory data analysis of healthcare metrics across various demographics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Sadia Ayoub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28477" y="2187019"/>
            <a:ext cx="4630823" cy="4630823"/>
          </a:xfrm>
          <a:custGeom>
            <a:avLst/>
            <a:gdLst/>
            <a:ahLst/>
            <a:cxnLst/>
            <a:rect l="l" t="t" r="r" b="b"/>
            <a:pathLst>
              <a:path w="4630823" h="4630823">
                <a:moveTo>
                  <a:pt x="0" y="0"/>
                </a:moveTo>
                <a:lnTo>
                  <a:pt x="4630823" y="0"/>
                </a:lnTo>
                <a:lnTo>
                  <a:pt x="4630823" y="4630823"/>
                </a:lnTo>
                <a:lnTo>
                  <a:pt x="0" y="4630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162050"/>
            <a:ext cx="7868658" cy="1259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92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71528"/>
            <a:ext cx="7868658" cy="6574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1397" lvl="2" indent="-243799" algn="l">
              <a:lnSpc>
                <a:spcPts val="4798"/>
              </a:lnSpc>
              <a:buFont typeface="Arial"/>
              <a:buChar char="⚬"/>
            </a:pPr>
            <a:r>
              <a:rPr lang="en-US" sz="31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Patients with diabetes tend to have significantly longer hospital stays.</a:t>
            </a:r>
          </a:p>
          <a:p>
            <a:pPr marL="731291" lvl="2" indent="-243764" algn="l">
              <a:lnSpc>
                <a:spcPts val="4798"/>
              </a:lnSpc>
              <a:buFont typeface="Arial"/>
              <a:buChar char="⚬"/>
            </a:pPr>
            <a:r>
              <a:rPr lang="en-US" sz="3198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Age, race, and number of procedures also impact hospital stay duration.</a:t>
            </a:r>
          </a:p>
          <a:p>
            <a:pPr marL="731397" lvl="2" indent="-243799" algn="l">
              <a:lnSpc>
                <a:spcPts val="4798"/>
              </a:lnSpc>
              <a:buFont typeface="Arial"/>
              <a:buChar char="⚬"/>
            </a:pPr>
            <a:r>
              <a:rPr lang="en-US" sz="3199" b="1">
                <a:solidFill>
                  <a:srgbClr val="2D1A0E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Age increases, the number of medications tends to rise</a:t>
            </a:r>
            <a:r>
              <a:rPr lang="en-US" sz="31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. </a:t>
            </a:r>
          </a:p>
          <a:p>
            <a:pPr marL="731397" lvl="2" indent="-243799" algn="l">
              <a:lnSpc>
                <a:spcPts val="4798"/>
              </a:lnSpc>
              <a:buFont typeface="Arial"/>
              <a:buChar char="⚬"/>
            </a:pPr>
            <a:r>
              <a:rPr lang="en-US" sz="31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Insights can help healthcare providers develop targeted interventions to improve patient outcomes and hospital efficiency.</a:t>
            </a:r>
          </a:p>
          <a:p>
            <a:pPr marL="731397" lvl="2" indent="-243799" algn="l">
              <a:lnSpc>
                <a:spcPts val="4798"/>
              </a:lnSpc>
            </a:pPr>
            <a:endParaRPr lang="en-US" sz="3199">
              <a:solidFill>
                <a:srgbClr val="2D1A0E"/>
              </a:solidFill>
              <a:latin typeface="Barlow SemiCondensed"/>
              <a:ea typeface="Barlow SemiCondensed"/>
              <a:cs typeface="Barlow SemiCondensed"/>
              <a:sym typeface="Barlow SemiCondensed"/>
            </a:endParaRPr>
          </a:p>
          <a:p>
            <a:pPr algn="l">
              <a:lnSpc>
                <a:spcPts val="4798"/>
              </a:lnSpc>
            </a:pPr>
            <a:endParaRPr lang="en-US" sz="3199">
              <a:solidFill>
                <a:srgbClr val="2D1A0E"/>
              </a:solidFill>
              <a:latin typeface="Barlow SemiCondensed"/>
              <a:ea typeface="Barlow SemiCondensed"/>
              <a:cs typeface="Barlow SemiCondensed"/>
              <a:sym typeface="Barlow SemiCondense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Project Report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08495" y="4740727"/>
            <a:ext cx="2671011" cy="4114800"/>
          </a:xfrm>
          <a:custGeom>
            <a:avLst/>
            <a:gdLst/>
            <a:ahLst/>
            <a:cxnLst/>
            <a:rect l="l" t="t" r="r" b="b"/>
            <a:pathLst>
              <a:path w="2671011" h="4114800">
                <a:moveTo>
                  <a:pt x="0" y="0"/>
                </a:moveTo>
                <a:lnTo>
                  <a:pt x="2671011" y="0"/>
                </a:lnTo>
                <a:lnTo>
                  <a:pt x="26710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" b="-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76523" y="170742"/>
            <a:ext cx="13734954" cy="4972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48"/>
              </a:lnSpc>
            </a:pPr>
            <a:r>
              <a:rPr lang="en-US" sz="13790" spc="137">
                <a:solidFill>
                  <a:srgbClr val="2D1A0E"/>
                </a:solidFill>
                <a:latin typeface="Archive"/>
                <a:ea typeface="Archive"/>
                <a:cs typeface="Archive"/>
                <a:sym typeface="Archive"/>
              </a:rPr>
              <a:t>Any Questions!</a:t>
            </a:r>
          </a:p>
        </p:txBody>
      </p:sp>
      <p:sp>
        <p:nvSpPr>
          <p:cNvPr id="4" name="Freeform 4"/>
          <p:cNvSpPr/>
          <p:nvPr/>
        </p:nvSpPr>
        <p:spPr>
          <a:xfrm>
            <a:off x="7960894" y="4893127"/>
            <a:ext cx="2671011" cy="4114800"/>
          </a:xfrm>
          <a:custGeom>
            <a:avLst/>
            <a:gdLst/>
            <a:ahLst/>
            <a:cxnLst/>
            <a:rect l="l" t="t" r="r" b="b"/>
            <a:pathLst>
              <a:path w="2671011" h="4114800">
                <a:moveTo>
                  <a:pt x="0" y="0"/>
                </a:moveTo>
                <a:lnTo>
                  <a:pt x="2671011" y="0"/>
                </a:lnTo>
                <a:lnTo>
                  <a:pt x="26710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" b="-1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81686" y="2444678"/>
            <a:ext cx="4756673" cy="5397643"/>
          </a:xfrm>
          <a:custGeom>
            <a:avLst/>
            <a:gdLst/>
            <a:ahLst/>
            <a:cxnLst/>
            <a:rect l="l" t="t" r="r" b="b"/>
            <a:pathLst>
              <a:path w="4756673" h="5397643">
                <a:moveTo>
                  <a:pt x="0" y="0"/>
                </a:moveTo>
                <a:lnTo>
                  <a:pt x="4756673" y="0"/>
                </a:lnTo>
                <a:lnTo>
                  <a:pt x="4756673" y="5397643"/>
                </a:lnTo>
                <a:lnTo>
                  <a:pt x="0" y="5397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3" r="-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071855" y="-232031"/>
            <a:ext cx="10144289" cy="349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48"/>
              </a:lnSpc>
            </a:pPr>
            <a:r>
              <a:rPr lang="en-US" sz="13790" spc="137">
                <a:solidFill>
                  <a:srgbClr val="2D1A0E"/>
                </a:solidFill>
                <a:latin typeface="Archive"/>
                <a:ea typeface="Archive"/>
                <a:cs typeface="Archive"/>
                <a:sym typeface="Archive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1364828" y="2705142"/>
            <a:ext cx="4876715" cy="4876715"/>
          </a:xfrm>
          <a:custGeom>
            <a:avLst/>
            <a:gdLst/>
            <a:ahLst/>
            <a:cxnLst/>
            <a:rect l="l" t="t" r="r" b="b"/>
            <a:pathLst>
              <a:path w="4876715" h="4876715">
                <a:moveTo>
                  <a:pt x="0" y="0"/>
                </a:moveTo>
                <a:lnTo>
                  <a:pt x="4876715" y="0"/>
                </a:lnTo>
                <a:lnTo>
                  <a:pt x="4876715" y="4876715"/>
                </a:lnTo>
                <a:lnTo>
                  <a:pt x="0" y="4876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95" b="-1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352355"/>
            <a:ext cx="6592983" cy="111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Motivation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796282"/>
            <a:ext cx="571917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lvl="2" indent="-2286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Why i choose this data set for data analysis?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Sadia Ayoub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1747208" y="284321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902015"/>
            <a:ext cx="6592983" cy="111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Data Source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79280"/>
            <a:ext cx="5719177" cy="399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080" lvl="2" indent="-213360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Dataset: Diabetes 130-US hospitals for years 1999-2008.</a:t>
            </a:r>
          </a:p>
          <a:p>
            <a:pPr marL="640080" lvl="2" indent="-213360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Contains 50 columns including patient demographics, medical conditions, medications, and hospital stay details.</a:t>
            </a:r>
          </a:p>
          <a:p>
            <a:pPr marL="640080" lvl="2" indent="-213360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Publicly available from UCI Machine Learning Repository.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Sadia Ayoub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0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241599" y="3407874"/>
            <a:ext cx="13804802" cy="2571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2"/>
              </a:lnSpc>
              <a:spcBef>
                <a:spcPct val="0"/>
              </a:spcBef>
            </a:pPr>
            <a:r>
              <a:rPr lang="en-US" sz="15000" b="1" u="sng" spc="744">
                <a:solidFill>
                  <a:srgbClr val="000000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Time in Hospital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14574393" y="5979357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686789" y="1458235"/>
            <a:ext cx="14859004" cy="7370530"/>
          </a:xfrm>
          <a:custGeom>
            <a:avLst/>
            <a:gdLst/>
            <a:ahLst/>
            <a:cxnLst/>
            <a:rect l="l" t="t" r="r" b="b"/>
            <a:pathLst>
              <a:path w="14859004" h="7370530">
                <a:moveTo>
                  <a:pt x="0" y="0"/>
                </a:moveTo>
                <a:lnTo>
                  <a:pt x="14859004" y="0"/>
                </a:lnTo>
                <a:lnTo>
                  <a:pt x="14859004" y="7370530"/>
                </a:lnTo>
                <a:lnTo>
                  <a:pt x="0" y="7370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61" r="-2104" b="-3261"/>
            </a:stretch>
          </a:blipFill>
          <a:ln w="85725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1650534"/>
            <a:ext cx="8495135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2D1A0E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Time in Hospital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79280"/>
            <a:ext cx="5719177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080" lvl="2" indent="-213360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Dataset: Diabetes 130-US hospitals for years 1999-2008.</a:t>
            </a:r>
          </a:p>
          <a:p>
            <a:pPr marL="640080" lvl="2" indent="-213360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Contains 50 columns including patient demographics, medical conditions, medications, and hospital stay details.</a:t>
            </a:r>
          </a:p>
          <a:p>
            <a:pPr marL="640080" lvl="2" indent="-213360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Publicly available from UCI Machine Learning Repository.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700770"/>
            <a:ext cx="7868658" cy="4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39">
                <a:solidFill>
                  <a:srgbClr val="2D1A0E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Sep 2024 | Sadia Ayoub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0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44910" y="3407874"/>
            <a:ext cx="16398180" cy="2571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2"/>
              </a:lnSpc>
              <a:spcBef>
                <a:spcPct val="0"/>
              </a:spcBef>
            </a:pPr>
            <a:r>
              <a:rPr lang="en-US" sz="15000" b="1" u="sng" spc="744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Medication(by age</a:t>
            </a:r>
            <a:r>
              <a:rPr lang="en-US" sz="15000" b="1" spc="744">
                <a:solidFill>
                  <a:srgbClr val="4F2E1C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)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14574393" y="5979357"/>
            <a:ext cx="3713607" cy="4114800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16291" y="-610588"/>
            <a:ext cx="25347" cy="11612150"/>
            <a:chOff x="0" y="0"/>
            <a:chExt cx="33796" cy="1548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782" cy="15482824"/>
            </a:xfrm>
            <a:custGeom>
              <a:avLst/>
              <a:gdLst/>
              <a:ahLst/>
              <a:cxnLst/>
              <a:rect l="l" t="t" r="r" b="b"/>
              <a:pathLst>
                <a:path w="33782" h="15482824">
                  <a:moveTo>
                    <a:pt x="0" y="0"/>
                  </a:moveTo>
                  <a:lnTo>
                    <a:pt x="33782" y="0"/>
                  </a:lnTo>
                  <a:lnTo>
                    <a:pt x="33782" y="15482824"/>
                  </a:lnTo>
                  <a:lnTo>
                    <a:pt x="0" y="15482824"/>
                  </a:lnTo>
                  <a:close/>
                </a:path>
              </a:pathLst>
            </a:custGeom>
            <a:solidFill>
              <a:srgbClr val="1ABC9C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2239556" y="1934577"/>
            <a:ext cx="13753471" cy="7323723"/>
          </a:xfrm>
          <a:custGeom>
            <a:avLst/>
            <a:gdLst/>
            <a:ahLst/>
            <a:cxnLst/>
            <a:rect l="l" t="t" r="r" b="b"/>
            <a:pathLst>
              <a:path w="13753471" h="7323723">
                <a:moveTo>
                  <a:pt x="0" y="0"/>
                </a:moveTo>
                <a:lnTo>
                  <a:pt x="13753470" y="0"/>
                </a:lnTo>
                <a:lnTo>
                  <a:pt x="13753470" y="7323723"/>
                </a:lnTo>
                <a:lnTo>
                  <a:pt x="0" y="732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85725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Custom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Barlow SemiCondensed</vt:lpstr>
      <vt:lpstr>Barlow SemiCondensed Semi-Bold</vt:lpstr>
      <vt:lpstr>Calibri</vt:lpstr>
      <vt:lpstr>Arial</vt:lpstr>
      <vt:lpstr>Paalalabas Wide</vt:lpstr>
      <vt:lpstr>Archive</vt:lpstr>
      <vt:lpstr>Barlow SemiCondensed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Care Analysis: Trends in Medication, Hospitalization, and Insulin Usage</dc:title>
  <cp:lastModifiedBy>Awais Naeem</cp:lastModifiedBy>
  <cp:revision>2</cp:revision>
  <dcterms:created xsi:type="dcterms:W3CDTF">2006-08-16T00:00:00Z</dcterms:created>
  <dcterms:modified xsi:type="dcterms:W3CDTF">2024-09-11T14:59:26Z</dcterms:modified>
  <dc:identifier>DAGQdXLN7xc</dc:identifier>
</cp:coreProperties>
</file>