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arlow SemiCondensed Semi-Bold" charset="1" panose="00000706000000000000"/>
      <p:regular r:id="rId22"/>
    </p:embeddedFont>
    <p:embeddedFont>
      <p:font typeface="Paalalabas Wide" charset="1" panose="00000000000000000000"/>
      <p:regular r:id="rId23"/>
    </p:embeddedFont>
    <p:embeddedFont>
      <p:font typeface="Barlow SemiCondensed" charset="1" panose="00000506000000000000"/>
      <p:regular r:id="rId24"/>
    </p:embeddedFont>
    <p:embeddedFont>
      <p:font typeface="Barlow SemiCondensed Bold" charset="1" panose="00000806000000000000"/>
      <p:regular r:id="rId25"/>
    </p:embeddedFont>
    <p:embeddedFont>
      <p:font typeface="Archive" charset="1" panose="020005060400000200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86874" y="878414"/>
            <a:ext cx="7630627" cy="8530172"/>
          </a:xfrm>
          <a:custGeom>
            <a:avLst/>
            <a:gdLst/>
            <a:ahLst/>
            <a:cxnLst/>
            <a:rect r="r" b="b" t="t" l="l"/>
            <a:pathLst>
              <a:path h="8530172" w="7630627">
                <a:moveTo>
                  <a:pt x="0" y="0"/>
                </a:moveTo>
                <a:lnTo>
                  <a:pt x="7630627" y="0"/>
                </a:lnTo>
                <a:lnTo>
                  <a:pt x="7630627" y="8530172"/>
                </a:lnTo>
                <a:lnTo>
                  <a:pt x="0" y="8530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41" t="0" r="-184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6535158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335">
                <a:solidFill>
                  <a:srgbClr val="2D1A0E"/>
                </a:solidFill>
                <a:latin typeface="Barlow SemiCondensed Semi-Bold"/>
                <a:ea typeface="Barlow SemiCondensed Semi-Bold"/>
                <a:cs typeface="Barlow SemiCondensed Semi-Bold"/>
                <a:sym typeface="Barlow SemiCondensed Semi-Bold"/>
              </a:rPr>
              <a:t>PYTHON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23944"/>
            <a:ext cx="8846585" cy="457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3"/>
              </a:lnSpc>
            </a:pPr>
            <a:r>
              <a:rPr lang="en-US" sz="7143" spc="-142">
                <a:solidFill>
                  <a:srgbClr val="2D1A0E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Analysis of Diabetes and Medical Indicators Impact on Patient Length of Stay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767445"/>
            <a:ext cx="786865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July 2024 | Sadia Ayoub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07497" y="3092602"/>
            <a:ext cx="8051803" cy="4858631"/>
          </a:xfrm>
          <a:custGeom>
            <a:avLst/>
            <a:gdLst/>
            <a:ahLst/>
            <a:cxnLst/>
            <a:rect r="r" b="b" t="t" l="l"/>
            <a:pathLst>
              <a:path h="4858631" w="8051803">
                <a:moveTo>
                  <a:pt x="0" y="0"/>
                </a:moveTo>
                <a:lnTo>
                  <a:pt x="8051803" y="0"/>
                </a:lnTo>
                <a:lnTo>
                  <a:pt x="8051803" y="4858630"/>
                </a:lnTo>
                <a:lnTo>
                  <a:pt x="0" y="4858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271440"/>
            <a:ext cx="7868658" cy="5830006"/>
            <a:chOff x="0" y="0"/>
            <a:chExt cx="10491544" cy="777334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10491544" cy="1781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20"/>
                </a:lnSpc>
              </a:pPr>
              <a:r>
                <a:rPr lang="en-US" sz="9200">
                  <a:solidFill>
                    <a:srgbClr val="2D1A0E"/>
                  </a:solidFill>
                  <a:latin typeface="Paalalabas Wide"/>
                  <a:ea typeface="Paalalabas Wide"/>
                  <a:cs typeface="Paalalabas Wide"/>
                  <a:sym typeface="Paalalabas Wide"/>
                </a:rPr>
                <a:t>Scatter Plot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41246"/>
              <a:ext cx="10491544" cy="5332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77235" indent="-388618" lvl="1">
                <a:lnSpc>
                  <a:spcPts val="5399"/>
                </a:lnSpc>
                <a:buFont typeface="Arial"/>
                <a:buChar char="•"/>
              </a:pPr>
              <a:r>
                <a:rPr lang="en-US" sz="3599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S</a:t>
              </a:r>
              <a:r>
                <a:rPr lang="en-US" sz="3599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catter plot shows the relationship between patient age and length of stay.</a:t>
              </a:r>
            </a:p>
            <a:p>
              <a:pPr algn="l" marL="777235" indent="-388618" lvl="1">
                <a:lnSpc>
                  <a:spcPts val="5399"/>
                </a:lnSpc>
                <a:buFont typeface="Arial"/>
                <a:buChar char="•"/>
              </a:pPr>
              <a:r>
                <a:rPr lang="en-US" sz="3599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Patients with diabetes tend to have longer stays, especially in older age groups(as shown in figure).</a:t>
              </a:r>
            </a:p>
            <a:p>
              <a:pPr algn="l">
                <a:lnSpc>
                  <a:spcPts val="53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767445"/>
            <a:ext cx="786865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January 2022 | Project Report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8477" y="2848877"/>
            <a:ext cx="7670823" cy="5690094"/>
          </a:xfrm>
          <a:custGeom>
            <a:avLst/>
            <a:gdLst/>
            <a:ahLst/>
            <a:cxnLst/>
            <a:rect r="r" b="b" t="t" l="l"/>
            <a:pathLst>
              <a:path h="5690094" w="7670823">
                <a:moveTo>
                  <a:pt x="0" y="0"/>
                </a:moveTo>
                <a:lnTo>
                  <a:pt x="7670823" y="0"/>
                </a:lnTo>
                <a:lnTo>
                  <a:pt x="7670823" y="5690095"/>
                </a:lnTo>
                <a:lnTo>
                  <a:pt x="0" y="569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271440"/>
            <a:ext cx="7868658" cy="5830006"/>
            <a:chOff x="0" y="0"/>
            <a:chExt cx="10491544" cy="777334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10491544" cy="1781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20"/>
                </a:lnSpc>
              </a:pPr>
              <a:r>
                <a:rPr lang="en-US" sz="9200">
                  <a:solidFill>
                    <a:srgbClr val="2D1A0E"/>
                  </a:solidFill>
                  <a:latin typeface="Paalalabas Wide"/>
                  <a:ea typeface="Paalalabas Wide"/>
                  <a:cs typeface="Paalalabas Wide"/>
                  <a:sym typeface="Paalalabas Wide"/>
                </a:rPr>
                <a:t>Heatmap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41246"/>
              <a:ext cx="10491544" cy="5332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77235" indent="-388618" lvl="1">
                <a:lnSpc>
                  <a:spcPts val="5399"/>
                </a:lnSpc>
                <a:buFont typeface="Arial"/>
                <a:buChar char="•"/>
              </a:pPr>
              <a:r>
                <a:rPr lang="en-US" sz="3599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Heatmap visualizes correlations between numerical variables.</a:t>
              </a:r>
            </a:p>
            <a:p>
              <a:pPr algn="l" marL="777235" indent="-388618" lvl="1">
                <a:lnSpc>
                  <a:spcPts val="5399"/>
                </a:lnSpc>
                <a:buFont typeface="Arial"/>
                <a:buChar char="•"/>
              </a:pPr>
              <a:r>
                <a:rPr lang="en-US" sz="3599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Highlights relationships between different factors and patient length of stay.</a:t>
              </a:r>
            </a:p>
            <a:p>
              <a:pPr algn="l">
                <a:lnSpc>
                  <a:spcPts val="53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767445"/>
            <a:ext cx="786865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January 2022 | Project Report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71440"/>
            <a:ext cx="7868658" cy="5153731"/>
            <a:chOff x="0" y="0"/>
            <a:chExt cx="10491544" cy="687164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6200"/>
              <a:ext cx="10491544" cy="1781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20"/>
                </a:lnSpc>
              </a:pPr>
              <a:r>
                <a:rPr lang="en-US" sz="9200">
                  <a:solidFill>
                    <a:srgbClr val="2D1A0E"/>
                  </a:solidFill>
                  <a:latin typeface="Paalalabas Wide"/>
                  <a:ea typeface="Paalalabas Wide"/>
                  <a:cs typeface="Paalalabas Wide"/>
                  <a:sym typeface="Paalalabas Wide"/>
                </a:rPr>
                <a:t>Box Plot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41246"/>
              <a:ext cx="10491544" cy="44303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77235" indent="-388618" lvl="1">
                <a:lnSpc>
                  <a:spcPts val="5399"/>
                </a:lnSpc>
                <a:buFont typeface="Arial"/>
                <a:buChar char="•"/>
              </a:pPr>
              <a:r>
                <a:rPr lang="en-US" sz="3599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Box plot compares the length of stay between male and female patients.</a:t>
              </a:r>
            </a:p>
            <a:p>
              <a:pPr algn="l" marL="777235" indent="-388618" lvl="1">
                <a:lnSpc>
                  <a:spcPts val="5399"/>
                </a:lnSpc>
                <a:buFont typeface="Arial"/>
                <a:buChar char="•"/>
              </a:pPr>
              <a:r>
                <a:rPr lang="en-US" sz="3599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Shows that both genders have longer stays if they have diabetes.</a:t>
              </a:r>
            </a:p>
            <a:p>
              <a:pPr algn="l">
                <a:lnSpc>
                  <a:spcPts val="53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767445"/>
            <a:ext cx="786865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January 2022 | Project Report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744275" y="2790906"/>
            <a:ext cx="7515025" cy="4634266"/>
          </a:xfrm>
          <a:custGeom>
            <a:avLst/>
            <a:gdLst/>
            <a:ahLst/>
            <a:cxnLst/>
            <a:rect r="r" b="b" t="t" l="l"/>
            <a:pathLst>
              <a:path h="4634266" w="7515025">
                <a:moveTo>
                  <a:pt x="0" y="0"/>
                </a:moveTo>
                <a:lnTo>
                  <a:pt x="7515025" y="0"/>
                </a:lnTo>
                <a:lnTo>
                  <a:pt x="7515025" y="4634265"/>
                </a:lnTo>
                <a:lnTo>
                  <a:pt x="0" y="4634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14603" y="2609647"/>
            <a:ext cx="8544697" cy="4933634"/>
          </a:xfrm>
          <a:custGeom>
            <a:avLst/>
            <a:gdLst/>
            <a:ahLst/>
            <a:cxnLst/>
            <a:rect r="r" b="b" t="t" l="l"/>
            <a:pathLst>
              <a:path h="4933634" w="8544697">
                <a:moveTo>
                  <a:pt x="0" y="0"/>
                </a:moveTo>
                <a:lnTo>
                  <a:pt x="8544697" y="0"/>
                </a:lnTo>
                <a:lnTo>
                  <a:pt x="8544697" y="4933634"/>
                </a:lnTo>
                <a:lnTo>
                  <a:pt x="0" y="4933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271440"/>
            <a:ext cx="7868658" cy="5830006"/>
            <a:chOff x="0" y="0"/>
            <a:chExt cx="10491544" cy="777334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10491544" cy="1781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20"/>
                </a:lnSpc>
              </a:pPr>
              <a:r>
                <a:rPr lang="en-US" sz="9200">
                  <a:solidFill>
                    <a:srgbClr val="2D1A0E"/>
                  </a:solidFill>
                  <a:latin typeface="Paalalabas Wide"/>
                  <a:ea typeface="Paalalabas Wide"/>
                  <a:cs typeface="Paalalabas Wide"/>
                  <a:sym typeface="Paalalabas Wide"/>
                </a:rPr>
                <a:t>Bar Plot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41246"/>
              <a:ext cx="10491544" cy="5332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77235" indent="-388618" lvl="1">
                <a:lnSpc>
                  <a:spcPts val="5399"/>
                </a:lnSpc>
                <a:buFont typeface="Arial"/>
                <a:buChar char="•"/>
              </a:pPr>
              <a:r>
                <a:rPr lang="en-US" sz="3599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Bar plot shows the average length of stay for different racial groups.</a:t>
              </a:r>
            </a:p>
            <a:p>
              <a:pPr algn="l" marL="777235" indent="-388618" lvl="1">
                <a:lnSpc>
                  <a:spcPts val="5399"/>
                </a:lnSpc>
                <a:buFont typeface="Arial"/>
                <a:buChar char="•"/>
              </a:pPr>
              <a:r>
                <a:rPr lang="en-US" sz="3599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Racial disparities in hospital stays are evident, with certain groups having longer stays.</a:t>
              </a:r>
            </a:p>
            <a:p>
              <a:pPr algn="l">
                <a:lnSpc>
                  <a:spcPts val="53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767445"/>
            <a:ext cx="786865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January 2022 | Project Report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28477" y="2187019"/>
            <a:ext cx="4630823" cy="4630823"/>
          </a:xfrm>
          <a:custGeom>
            <a:avLst/>
            <a:gdLst/>
            <a:ahLst/>
            <a:cxnLst/>
            <a:rect r="r" b="b" t="t" l="l"/>
            <a:pathLst>
              <a:path h="4630823" w="4630823">
                <a:moveTo>
                  <a:pt x="0" y="0"/>
                </a:moveTo>
                <a:lnTo>
                  <a:pt x="4630823" y="0"/>
                </a:lnTo>
                <a:lnTo>
                  <a:pt x="4630823" y="4630823"/>
                </a:lnTo>
                <a:lnTo>
                  <a:pt x="0" y="46308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7868658" cy="7188271"/>
            <a:chOff x="0" y="0"/>
            <a:chExt cx="10491544" cy="958436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10491544" cy="1781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20"/>
                </a:lnSpc>
              </a:pPr>
              <a:r>
                <a:rPr lang="en-US" sz="9200">
                  <a:solidFill>
                    <a:srgbClr val="2D1A0E"/>
                  </a:solidFill>
                  <a:latin typeface="Paalalabas Wide"/>
                  <a:ea typeface="Paalalabas Wide"/>
                  <a:cs typeface="Paalalabas Wide"/>
                  <a:sym typeface="Paalalabas Wide"/>
                </a:rPr>
                <a:t>Conclusion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50771"/>
              <a:ext cx="10491544" cy="71335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0877" indent="-345439" lvl="1">
                <a:lnSpc>
                  <a:spcPts val="4799"/>
                </a:lnSpc>
                <a:buFont typeface="Arial"/>
                <a:buChar char="•"/>
              </a:pPr>
              <a:r>
                <a:rPr lang="en-US" sz="3199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Patients with diabetes tend to have significantly longer hospital stays.</a:t>
              </a:r>
            </a:p>
            <a:p>
              <a:pPr algn="l" marL="690877" indent="-345439" lvl="1">
                <a:lnSpc>
                  <a:spcPts val="4799"/>
                </a:lnSpc>
                <a:buFont typeface="Arial"/>
                <a:buChar char="•"/>
              </a:pPr>
              <a:r>
                <a:rPr lang="en-US" sz="3199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Age, race, and number of procedures also impact hospital stay duration.</a:t>
              </a:r>
            </a:p>
            <a:p>
              <a:pPr algn="l" marL="690877" indent="-345439" lvl="1">
                <a:lnSpc>
                  <a:spcPts val="4799"/>
                </a:lnSpc>
                <a:buFont typeface="Arial"/>
                <a:buChar char="•"/>
              </a:pPr>
              <a:r>
                <a:rPr lang="en-US" sz="3199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Insights can help healthcare providers develop targeted interventions to improve patient outcomes and hospital efficiency.</a:t>
              </a:r>
            </a:p>
            <a:p>
              <a:pPr algn="l">
                <a:lnSpc>
                  <a:spcPts val="4799"/>
                </a:lnSpc>
              </a:pPr>
            </a:p>
            <a:p>
              <a:pPr algn="l">
                <a:lnSpc>
                  <a:spcPts val="47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767445"/>
            <a:ext cx="786865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January 2022 | Project Report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08495" y="3086100"/>
            <a:ext cx="2671011" cy="4114800"/>
          </a:xfrm>
          <a:custGeom>
            <a:avLst/>
            <a:gdLst/>
            <a:ahLst/>
            <a:cxnLst/>
            <a:rect r="r" b="b" t="t" l="l"/>
            <a:pathLst>
              <a:path h="4114800" w="2671011">
                <a:moveTo>
                  <a:pt x="0" y="0"/>
                </a:moveTo>
                <a:lnTo>
                  <a:pt x="2671010" y="0"/>
                </a:lnTo>
                <a:lnTo>
                  <a:pt x="2671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76523" y="-232031"/>
            <a:ext cx="13734954" cy="4972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48"/>
              </a:lnSpc>
            </a:pPr>
            <a:r>
              <a:rPr lang="en-US" sz="13790" spc="137">
                <a:solidFill>
                  <a:srgbClr val="2D1A0E"/>
                </a:solidFill>
                <a:latin typeface="Archive"/>
                <a:ea typeface="Archive"/>
                <a:cs typeface="Archive"/>
                <a:sym typeface="Archive"/>
              </a:rPr>
              <a:t>Any Questions!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81686" y="2444678"/>
            <a:ext cx="4756673" cy="5397643"/>
          </a:xfrm>
          <a:custGeom>
            <a:avLst/>
            <a:gdLst/>
            <a:ahLst/>
            <a:cxnLst/>
            <a:rect r="r" b="b" t="t" l="l"/>
            <a:pathLst>
              <a:path h="5397643" w="4756673">
                <a:moveTo>
                  <a:pt x="0" y="0"/>
                </a:moveTo>
                <a:lnTo>
                  <a:pt x="4756674" y="0"/>
                </a:lnTo>
                <a:lnTo>
                  <a:pt x="4756674" y="5397644"/>
                </a:lnTo>
                <a:lnTo>
                  <a:pt x="0" y="5397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71855" y="-232031"/>
            <a:ext cx="10144289" cy="349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48"/>
              </a:lnSpc>
            </a:pPr>
            <a:r>
              <a:rPr lang="en-US" sz="13790" spc="137">
                <a:solidFill>
                  <a:srgbClr val="2D1A0E"/>
                </a:solidFill>
                <a:latin typeface="Archive"/>
                <a:ea typeface="Archive"/>
                <a:cs typeface="Archive"/>
                <a:sym typeface="Archiv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47033" y="2401581"/>
            <a:ext cx="5305613" cy="5483838"/>
          </a:xfrm>
          <a:custGeom>
            <a:avLst/>
            <a:gdLst/>
            <a:ahLst/>
            <a:cxnLst/>
            <a:rect r="r" b="b" t="t" l="l"/>
            <a:pathLst>
              <a:path h="5483838" w="5305613">
                <a:moveTo>
                  <a:pt x="0" y="0"/>
                </a:moveTo>
                <a:lnTo>
                  <a:pt x="5305613" y="0"/>
                </a:lnTo>
                <a:lnTo>
                  <a:pt x="5305613" y="5483838"/>
                </a:lnTo>
                <a:lnTo>
                  <a:pt x="0" y="5483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80088" y="981075"/>
            <a:ext cx="7079212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19"/>
              </a:lnSpc>
            </a:pPr>
            <a:r>
              <a:rPr lang="en-US" sz="3399">
                <a:solidFill>
                  <a:srgbClr val="2D1A0E"/>
                </a:solidFill>
                <a:latin typeface="Barlow SemiCondensed Semi-Bold"/>
                <a:ea typeface="Barlow SemiCondensed Semi-Bold"/>
                <a:cs typeface="Barlow SemiCondensed Semi-Bold"/>
                <a:sym typeface="Barlow SemiCondensed Semi-Bold"/>
              </a:rPr>
              <a:t>Topics for discussion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901561" y="1850719"/>
            <a:ext cx="7079212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2D1A0E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Agenda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01561" y="2938243"/>
            <a:ext cx="6614052" cy="494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729" indent="-313365" lvl="1">
              <a:lnSpc>
                <a:spcPts val="4354"/>
              </a:lnSpc>
              <a:buFont typeface="Arial"/>
              <a:buChar char="•"/>
            </a:pPr>
            <a:r>
              <a:rPr lang="en-US" sz="2902">
                <a:solidFill>
                  <a:srgbClr val="2D1A0E"/>
                </a:solidFill>
                <a:latin typeface="Barlow SemiCondensed Semi-Bold"/>
                <a:ea typeface="Barlow SemiCondensed Semi-Bold"/>
                <a:cs typeface="Barlow SemiCondensed Semi-Bold"/>
                <a:sym typeface="Barlow SemiCondensed Semi-Bold"/>
              </a:rPr>
              <a:t>Introduction</a:t>
            </a:r>
          </a:p>
          <a:p>
            <a:pPr algn="l" marL="626729" indent="-313365" lvl="1">
              <a:lnSpc>
                <a:spcPts val="4354"/>
              </a:lnSpc>
              <a:buFont typeface="Arial"/>
              <a:buChar char="•"/>
            </a:pPr>
            <a:r>
              <a:rPr lang="en-US" sz="2902">
                <a:solidFill>
                  <a:srgbClr val="2D1A0E"/>
                </a:solidFill>
                <a:latin typeface="Barlow SemiCondensed Semi-Bold"/>
                <a:ea typeface="Barlow SemiCondensed Semi-Bold"/>
                <a:cs typeface="Barlow SemiCondensed Semi-Bold"/>
                <a:sym typeface="Barlow SemiCondensed Semi-Bold"/>
              </a:rPr>
              <a:t>Motivation</a:t>
            </a:r>
          </a:p>
          <a:p>
            <a:pPr algn="l" marL="626729" indent="-313365" lvl="1">
              <a:lnSpc>
                <a:spcPts val="4354"/>
              </a:lnSpc>
              <a:buFont typeface="Arial"/>
              <a:buChar char="•"/>
            </a:pPr>
            <a:r>
              <a:rPr lang="en-US" sz="2902">
                <a:solidFill>
                  <a:srgbClr val="2D1A0E"/>
                </a:solidFill>
                <a:latin typeface="Barlow SemiCondensed Semi-Bold"/>
                <a:ea typeface="Barlow SemiCondensed Semi-Bold"/>
                <a:cs typeface="Barlow SemiCondensed Semi-Bold"/>
                <a:sym typeface="Barlow SemiCondensed Semi-Bold"/>
              </a:rPr>
              <a:t>Data Source</a:t>
            </a:r>
          </a:p>
          <a:p>
            <a:pPr algn="l" marL="626729" indent="-313365" lvl="1">
              <a:lnSpc>
                <a:spcPts val="4354"/>
              </a:lnSpc>
              <a:buFont typeface="Arial"/>
              <a:buChar char="•"/>
            </a:pPr>
            <a:r>
              <a:rPr lang="en-US" sz="2902">
                <a:solidFill>
                  <a:srgbClr val="2D1A0E"/>
                </a:solidFill>
                <a:latin typeface="Barlow SemiCondensed Semi-Bold"/>
                <a:ea typeface="Barlow SemiCondensed Semi-Bold"/>
                <a:cs typeface="Barlow SemiCondensed Semi-Bold"/>
                <a:sym typeface="Barlow SemiCondensed Semi-Bold"/>
              </a:rPr>
              <a:t>Data Cleaning and Transformations</a:t>
            </a:r>
          </a:p>
          <a:p>
            <a:pPr algn="l" marL="626729" indent="-313365" lvl="1">
              <a:lnSpc>
                <a:spcPts val="4354"/>
              </a:lnSpc>
              <a:buFont typeface="Arial"/>
              <a:buChar char="•"/>
            </a:pPr>
            <a:r>
              <a:rPr lang="en-US" sz="2902">
                <a:solidFill>
                  <a:srgbClr val="2D1A0E"/>
                </a:solidFill>
                <a:latin typeface="Barlow SemiCondensed Semi-Bold"/>
                <a:ea typeface="Barlow SemiCondensed Semi-Bold"/>
                <a:cs typeface="Barlow SemiCondensed Semi-Bold"/>
                <a:sym typeface="Barlow SemiCondensed Semi-Bold"/>
              </a:rPr>
              <a:t>Statistical Analysis</a:t>
            </a:r>
          </a:p>
          <a:p>
            <a:pPr algn="l" marL="626729" indent="-313365" lvl="1">
              <a:lnSpc>
                <a:spcPts val="4354"/>
              </a:lnSpc>
              <a:buFont typeface="Arial"/>
              <a:buChar char="•"/>
            </a:pPr>
            <a:r>
              <a:rPr lang="en-US" sz="2902">
                <a:solidFill>
                  <a:srgbClr val="2D1A0E"/>
                </a:solidFill>
                <a:latin typeface="Barlow SemiCondensed Semi-Bold"/>
                <a:ea typeface="Barlow SemiCondensed Semi-Bold"/>
                <a:cs typeface="Barlow SemiCondensed Semi-Bold"/>
                <a:sym typeface="Barlow SemiCondensed Semi-Bold"/>
              </a:rPr>
              <a:t>Data Visualization </a:t>
            </a:r>
          </a:p>
          <a:p>
            <a:pPr algn="l" marL="626729" indent="-313365" lvl="1">
              <a:lnSpc>
                <a:spcPts val="4354"/>
              </a:lnSpc>
              <a:buFont typeface="Arial"/>
              <a:buChar char="•"/>
            </a:pPr>
            <a:r>
              <a:rPr lang="en-US" sz="2902">
                <a:solidFill>
                  <a:srgbClr val="2D1A0E"/>
                </a:solidFill>
                <a:latin typeface="Barlow SemiCondensed Semi-Bold"/>
                <a:ea typeface="Barlow SemiCondensed Semi-Bold"/>
                <a:cs typeface="Barlow SemiCondensed Semi-Bold"/>
                <a:sym typeface="Barlow SemiCondensed Semi-Bold"/>
              </a:rPr>
              <a:t>Conclusion</a:t>
            </a:r>
          </a:p>
          <a:p>
            <a:pPr algn="l" marL="626729" indent="-313365" lvl="1">
              <a:lnSpc>
                <a:spcPts val="4354"/>
              </a:lnSpc>
              <a:buFont typeface="Arial"/>
              <a:buChar char="•"/>
            </a:pPr>
            <a:r>
              <a:rPr lang="en-US" sz="2902">
                <a:solidFill>
                  <a:srgbClr val="2D1A0E"/>
                </a:solidFill>
                <a:latin typeface="Barlow SemiCondensed Semi-Bold"/>
                <a:ea typeface="Barlow SemiCondensed Semi-Bold"/>
                <a:cs typeface="Barlow SemiCondensed Semi-Bold"/>
                <a:sym typeface="Barlow SemiCondensed Semi-Bold"/>
              </a:rPr>
              <a:t>Q&amp;A</a:t>
            </a:r>
          </a:p>
          <a:p>
            <a:pPr algn="l">
              <a:lnSpc>
                <a:spcPts val="435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403698" y="8767445"/>
            <a:ext cx="786865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July 2024 | Sadia Ayoubt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16291" y="-610588"/>
            <a:ext cx="25347" cy="11612150"/>
          </a:xfrm>
          <a:prstGeom prst="rect">
            <a:avLst/>
          </a:prstGeom>
          <a:solidFill>
            <a:srgbClr val="F5F1E9">
              <a:alpha val="29804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8183052" y="2893420"/>
            <a:ext cx="9076248" cy="4604133"/>
          </a:xfrm>
          <a:custGeom>
            <a:avLst/>
            <a:gdLst/>
            <a:ahLst/>
            <a:cxnLst/>
            <a:rect r="r" b="b" t="t" l="l"/>
            <a:pathLst>
              <a:path h="4604133" w="9076248">
                <a:moveTo>
                  <a:pt x="0" y="0"/>
                </a:moveTo>
                <a:lnTo>
                  <a:pt x="9076248" y="0"/>
                </a:lnTo>
                <a:lnTo>
                  <a:pt x="9076248" y="4604134"/>
                </a:lnTo>
                <a:lnTo>
                  <a:pt x="0" y="4604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718943"/>
            <a:ext cx="6592983" cy="3734689"/>
            <a:chOff x="0" y="0"/>
            <a:chExt cx="8790643" cy="497958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57150"/>
              <a:ext cx="8790643" cy="1564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00"/>
                </a:lnSpc>
              </a:pPr>
              <a:r>
                <a:rPr lang="en-US" sz="8000">
                  <a:solidFill>
                    <a:srgbClr val="2D1A0E"/>
                  </a:solidFill>
                  <a:latin typeface="Paalalabas Wide"/>
                  <a:ea typeface="Paalalabas Wide"/>
                  <a:cs typeface="Paalalabas Wide"/>
                  <a:sym typeface="Paalalabas Wide"/>
                </a:rPr>
                <a:t>Introduction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60186"/>
              <a:ext cx="7625569" cy="281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The project aims to analyze how diabetes and other medical indicators impact patient length of stay within hospitals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767445"/>
            <a:ext cx="786865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July 2024 | Sadia Ayoub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16291" y="-610588"/>
            <a:ext cx="25347" cy="11612150"/>
          </a:xfrm>
          <a:prstGeom prst="rect">
            <a:avLst/>
          </a:prstGeom>
          <a:solidFill>
            <a:srgbClr val="F5F1E9">
              <a:alpha val="29804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1364828" y="2705142"/>
            <a:ext cx="4876715" cy="4876715"/>
          </a:xfrm>
          <a:custGeom>
            <a:avLst/>
            <a:gdLst/>
            <a:ahLst/>
            <a:cxnLst/>
            <a:rect r="r" b="b" t="t" l="l"/>
            <a:pathLst>
              <a:path h="4876715" w="4876715">
                <a:moveTo>
                  <a:pt x="0" y="0"/>
                </a:moveTo>
                <a:lnTo>
                  <a:pt x="4876715" y="0"/>
                </a:lnTo>
                <a:lnTo>
                  <a:pt x="4876715" y="4876716"/>
                </a:lnTo>
                <a:lnTo>
                  <a:pt x="0" y="4876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252343"/>
            <a:ext cx="6592983" cy="2667889"/>
            <a:chOff x="0" y="0"/>
            <a:chExt cx="8790643" cy="355718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57150"/>
              <a:ext cx="8790643" cy="1564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00"/>
                </a:lnSpc>
              </a:pPr>
              <a:r>
                <a:rPr lang="en-US" sz="8000">
                  <a:solidFill>
                    <a:srgbClr val="2D1A0E"/>
                  </a:solidFill>
                  <a:latin typeface="Paalalabas Wide"/>
                  <a:ea typeface="Paalalabas Wide"/>
                  <a:cs typeface="Paalalabas Wide"/>
                  <a:sym typeface="Paalalabas Wide"/>
                </a:rPr>
                <a:t>Motivation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60186"/>
              <a:ext cx="7625569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Why i choose this data set for data analysis?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767445"/>
            <a:ext cx="786865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July 2024 | Sadia Ayoub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16291" y="-610588"/>
            <a:ext cx="25347" cy="11612150"/>
          </a:xfrm>
          <a:prstGeom prst="rect">
            <a:avLst/>
          </a:prstGeom>
          <a:solidFill>
            <a:srgbClr val="F5F1E9">
              <a:alpha val="29804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1747208" y="284321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802003"/>
            <a:ext cx="6592983" cy="5568569"/>
            <a:chOff x="0" y="0"/>
            <a:chExt cx="8790643" cy="742475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57150"/>
              <a:ext cx="8790643" cy="1564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00"/>
                </a:lnSpc>
              </a:pPr>
              <a:r>
                <a:rPr lang="en-US" sz="8000">
                  <a:solidFill>
                    <a:srgbClr val="2D1A0E"/>
                  </a:solidFill>
                  <a:latin typeface="Paalalabas Wide"/>
                  <a:ea typeface="Paalalabas Wide"/>
                  <a:cs typeface="Paalalabas Wide"/>
                  <a:sym typeface="Paalalabas Wide"/>
                </a:rPr>
                <a:t>Data Source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79236"/>
              <a:ext cx="7625569" cy="5245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Dataset: Diabetes 130-US hospitals for years 1999-2008.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Contains 50 columns including patient demographics, medical conditions, medications, and hospital stay details.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Publicly available from UCI Machine Learning Repository.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767445"/>
            <a:ext cx="786865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July 2024 | Sadia Ayoub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16291" y="-610588"/>
            <a:ext cx="25347" cy="11612150"/>
          </a:xfrm>
          <a:prstGeom prst="rect">
            <a:avLst/>
          </a:prstGeom>
          <a:solidFill>
            <a:srgbClr val="F5F1E9">
              <a:alpha val="29804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2012425" y="2298547"/>
            <a:ext cx="4325677" cy="4114800"/>
          </a:xfrm>
          <a:custGeom>
            <a:avLst/>
            <a:gdLst/>
            <a:ahLst/>
            <a:cxnLst/>
            <a:rect r="r" b="b" t="t" l="l"/>
            <a:pathLst>
              <a:path h="4114800" w="4325677">
                <a:moveTo>
                  <a:pt x="0" y="0"/>
                </a:moveTo>
                <a:lnTo>
                  <a:pt x="4325677" y="0"/>
                </a:lnTo>
                <a:lnTo>
                  <a:pt x="43256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8767"/>
            <a:ext cx="9127278" cy="5889245"/>
            <a:chOff x="0" y="0"/>
            <a:chExt cx="12169704" cy="785232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47625"/>
              <a:ext cx="12169704" cy="2661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>
                  <a:solidFill>
                    <a:srgbClr val="2D1A0E"/>
                  </a:solidFill>
                  <a:latin typeface="Paalalabas Wide"/>
                  <a:ea typeface="Paalalabas Wide"/>
                  <a:cs typeface="Paalalabas Wide"/>
                  <a:sym typeface="Paalalabas Wide"/>
                </a:rPr>
                <a:t>Data Cleaning and Transformations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267204"/>
              <a:ext cx="10556784" cy="4585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Handled missing values by replacing '?' with NA.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Converted columns to appropriate data types (e.g., age, time_in_hospital).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Removed duplicates to ensure data quality.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Verified the cleaning steps to confirm data readiness for analysis.</a:t>
              </a:r>
            </a:p>
            <a:p>
              <a:pPr algn="l">
                <a:lnSpc>
                  <a:spcPts val="392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767445"/>
            <a:ext cx="786865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July 2024 | Sadia Ayoub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16291" y="-610588"/>
            <a:ext cx="25347" cy="11612150"/>
          </a:xfrm>
          <a:prstGeom prst="rect">
            <a:avLst/>
          </a:prstGeom>
          <a:solidFill>
            <a:srgbClr val="F5F1E9">
              <a:alpha val="29804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1511460" y="2424673"/>
            <a:ext cx="5064369" cy="4114800"/>
          </a:xfrm>
          <a:custGeom>
            <a:avLst/>
            <a:gdLst/>
            <a:ahLst/>
            <a:cxnLst/>
            <a:rect r="r" b="b" t="t" l="l"/>
            <a:pathLst>
              <a:path h="4114800" w="5064369">
                <a:moveTo>
                  <a:pt x="0" y="0"/>
                </a:moveTo>
                <a:lnTo>
                  <a:pt x="5064370" y="0"/>
                </a:lnTo>
                <a:lnTo>
                  <a:pt x="50643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9127278" cy="7375145"/>
            <a:chOff x="0" y="0"/>
            <a:chExt cx="12169704" cy="983352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47625"/>
              <a:ext cx="12169704" cy="2661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>
                  <a:solidFill>
                    <a:srgbClr val="2D1A0E"/>
                  </a:solidFill>
                  <a:latin typeface="Paalalabas Wide"/>
                  <a:ea typeface="Paalalabas Wide"/>
                  <a:cs typeface="Paalalabas Wide"/>
                  <a:sym typeface="Paalalabas Wide"/>
                </a:rPr>
                <a:t>Descriptive Statistics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267204"/>
              <a:ext cx="10556784" cy="6566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Calculated descriptive statistics for patients with and without diabetes.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Patients with diabetes have longer hospital stays compared to those without diabetes.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Key Statistics: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 Bold"/>
                  <a:ea typeface="Barlow SemiCondensed Bold"/>
                  <a:cs typeface="Barlow SemiCondensed Bold"/>
                  <a:sym typeface="Barlow SemiCondensed Bold"/>
                </a:rPr>
                <a:t>Patients with Diabetes:</a:t>
              </a: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 Mean stay = X days, Median stay = Y days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 Bold"/>
                  <a:ea typeface="Barlow SemiCondensed Bold"/>
                  <a:cs typeface="Barlow SemiCondensed Bold"/>
                  <a:sym typeface="Barlow SemiCondensed Bold"/>
                </a:rPr>
                <a:t>Patients without Diabetes:</a:t>
              </a: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 Mean stay = A days, Median stay = B days</a:t>
              </a:r>
            </a:p>
            <a:p>
              <a:pPr algn="l">
                <a:lnSpc>
                  <a:spcPts val="392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767445"/>
            <a:ext cx="786865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July 2024 | Sadia Ayoub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16291" y="-610588"/>
            <a:ext cx="25347" cy="11612150"/>
          </a:xfrm>
          <a:prstGeom prst="rect">
            <a:avLst/>
          </a:prstGeom>
          <a:solidFill>
            <a:srgbClr val="F5F1E9">
              <a:alpha val="29804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1924091" y="2658873"/>
            <a:ext cx="4291838" cy="4114800"/>
          </a:xfrm>
          <a:custGeom>
            <a:avLst/>
            <a:gdLst/>
            <a:ahLst/>
            <a:cxnLst/>
            <a:rect r="r" b="b" t="t" l="l"/>
            <a:pathLst>
              <a:path h="4114800" w="4291838">
                <a:moveTo>
                  <a:pt x="0" y="0"/>
                </a:moveTo>
                <a:lnTo>
                  <a:pt x="4291839" y="0"/>
                </a:lnTo>
                <a:lnTo>
                  <a:pt x="42918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524000"/>
            <a:ext cx="9127278" cy="6384545"/>
            <a:chOff x="0" y="0"/>
            <a:chExt cx="12169704" cy="851272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47625"/>
              <a:ext cx="12169704" cy="2661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>
                  <a:solidFill>
                    <a:srgbClr val="2D1A0E"/>
                  </a:solidFill>
                  <a:latin typeface="Paalalabas Wide"/>
                  <a:ea typeface="Paalalabas Wide"/>
                  <a:cs typeface="Paalalabas Wide"/>
                  <a:sym typeface="Paalalabas Wide"/>
                </a:rPr>
                <a:t>Statistical Analysis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267204"/>
              <a:ext cx="10556784" cy="5245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Conducted a t-test to compare the lengths of stay between patients with and without diabetes.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Result: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 Bold"/>
                  <a:ea typeface="Barlow SemiCondensed Bold"/>
                  <a:cs typeface="Barlow SemiCondensed Bold"/>
                  <a:sym typeface="Barlow SemiCondensed Bold"/>
                </a:rPr>
                <a:t>T-statistic</a:t>
              </a: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: X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 Bold"/>
                  <a:ea typeface="Barlow SemiCondensed Bold"/>
                  <a:cs typeface="Barlow SemiCondensed Bold"/>
                  <a:sym typeface="Barlow SemiCondensed Bold"/>
                </a:rPr>
                <a:t>P-value</a:t>
              </a: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: Y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The difference in hospital stay lengths is statistically significant.</a:t>
              </a:r>
            </a:p>
            <a:p>
              <a:pPr algn="l">
                <a:lnSpc>
                  <a:spcPts val="392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767445"/>
            <a:ext cx="786865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July 2024 | Sadia Ayoub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16291" y="-610588"/>
            <a:ext cx="25347" cy="11612150"/>
          </a:xfrm>
          <a:prstGeom prst="rect">
            <a:avLst/>
          </a:prstGeom>
          <a:solidFill>
            <a:srgbClr val="F5F1E9">
              <a:alpha val="29804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1953488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530855"/>
            <a:ext cx="9127278" cy="4917695"/>
            <a:chOff x="0" y="0"/>
            <a:chExt cx="12169704" cy="655692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47625"/>
              <a:ext cx="12169704" cy="1366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>
                  <a:solidFill>
                    <a:srgbClr val="2D1A0E"/>
                  </a:solidFill>
                  <a:latin typeface="Paalalabas Wide"/>
                  <a:ea typeface="Paalalabas Wide"/>
                  <a:cs typeface="Paalalabas Wide"/>
                  <a:sym typeface="Paalalabas Wide"/>
                </a:rPr>
                <a:t>Data Visualization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71804"/>
              <a:ext cx="10556784" cy="4585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Scatter Plot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Heatmap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Box Plot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Bar Plot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Line Plot</a:t>
              </a:r>
            </a:p>
            <a:p>
              <a:pPr algn="l" marL="604521" indent="-302261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2D1A0E"/>
                  </a:solidFill>
                  <a:latin typeface="Barlow SemiCondensed"/>
                  <a:ea typeface="Barlow SemiCondensed"/>
                  <a:cs typeface="Barlow SemiCondensed"/>
                  <a:sym typeface="Barlow SemiCondensed"/>
                </a:rPr>
                <a:t>Bar Plot by Age Group</a:t>
              </a:r>
            </a:p>
            <a:p>
              <a:pPr algn="l">
                <a:lnSpc>
                  <a:spcPts val="392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767445"/>
            <a:ext cx="786865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July 2024 | Sadia Ayoub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DAGKqa6YkDY</dc:identifier>
  <dcterms:modified xsi:type="dcterms:W3CDTF">2011-08-01T06:04:30Z</dcterms:modified>
  <cp:revision>1</cp:revision>
  <dc:title>Diabetes Data Analysis </dc:title>
</cp:coreProperties>
</file>