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33855B-A837-47C2-8F28-329BD8878B0F}">
          <p14:sldIdLst>
            <p14:sldId id="256"/>
            <p14:sldId id="257"/>
            <p14:sldId id="258"/>
            <p14:sldId id="259"/>
            <p14:sldId id="260"/>
            <p14:sldId id="261"/>
            <p14:sldId id="262"/>
            <p14:sldId id="265"/>
            <p14:sldId id="264"/>
          </p14:sldIdLst>
        </p14:section>
        <p14:section name="Untitled Section" id="{0619F9DD-B123-4306-BEAC-78E277257D4D}">
          <p14:sldIdLst>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Contribution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A2-4E16-9097-2609AFC572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A2-4E16-9097-2609AFC572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A2-4E16-9097-2609AFC572B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A2-4E16-9097-2609AFC572BF}"/>
              </c:ext>
            </c:extLst>
          </c:dPt>
          <c:cat>
            <c:numRef>
              <c:f>Sheet1!$A$2:$A$5</c:f>
              <c:numCache>
                <c:formatCode>General</c:formatCode>
                <c:ptCount val="4"/>
                <c:pt idx="0">
                  <c:v>180104126</c:v>
                </c:pt>
                <c:pt idx="1">
                  <c:v>180104127</c:v>
                </c:pt>
                <c:pt idx="2">
                  <c:v>180104138</c:v>
                </c:pt>
                <c:pt idx="3">
                  <c:v>180104143</c:v>
                </c:pt>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6CA2-4E16-9097-2609AFC572BF}"/>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b"/>
      <c:layout>
        <c:manualLayout>
          <c:xMode val="edge"/>
          <c:yMode val="edge"/>
          <c:x val="0.30124286547514895"/>
          <c:y val="0.88007534943299548"/>
          <c:w val="0.4160327875682206"/>
          <c:h val="0.119924650567004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054A-AE40-4865-973D-3398BB309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94AFC-33B1-4C91-BD77-816F4458B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97710-B9EE-4696-8A53-6C31E9A593C4}"/>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5" name="Footer Placeholder 4">
            <a:extLst>
              <a:ext uri="{FF2B5EF4-FFF2-40B4-BE49-F238E27FC236}">
                <a16:creationId xmlns:a16="http://schemas.microsoft.com/office/drawing/2014/main" id="{17106780-6AE3-4452-BAED-DDB2ADFE5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11C0E-50D9-419F-B59B-991369EB66CC}"/>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292463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26DF-51D7-4FF4-B830-DF9B571EB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FCC40-4F68-437F-BEDF-7111F6DC5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F81C1-F647-4A9A-8249-2A58C5AEAFDD}"/>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5" name="Footer Placeholder 4">
            <a:extLst>
              <a:ext uri="{FF2B5EF4-FFF2-40B4-BE49-F238E27FC236}">
                <a16:creationId xmlns:a16="http://schemas.microsoft.com/office/drawing/2014/main" id="{568BB260-E459-40DA-9E3A-BB7592B97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DCBD5-9194-4208-B1EA-17097B4F3DFB}"/>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172784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AC55E-50DC-4E5D-9573-91CDC9531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28E3A-315A-4BD3-8056-063F98B884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2D279-3C44-41C6-B9D0-0481FCB8566D}"/>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5" name="Footer Placeholder 4">
            <a:extLst>
              <a:ext uri="{FF2B5EF4-FFF2-40B4-BE49-F238E27FC236}">
                <a16:creationId xmlns:a16="http://schemas.microsoft.com/office/drawing/2014/main" id="{32A81E5A-B657-41BB-8995-876755698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6B4B6-BFB5-4724-A6A5-E60C2BEAEB32}"/>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104548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C9DD-04FD-42B4-95CB-70C7FC491B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3F6C3-804D-4AC9-8ADE-26BBDFABF5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C3CDB-CF80-41AB-BDA1-EAD2D8130862}"/>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5" name="Footer Placeholder 4">
            <a:extLst>
              <a:ext uri="{FF2B5EF4-FFF2-40B4-BE49-F238E27FC236}">
                <a16:creationId xmlns:a16="http://schemas.microsoft.com/office/drawing/2014/main" id="{DDDF7B40-29EA-4115-BDBE-08900283D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58E0A-4556-4BDF-849F-DFCB5C8F9F59}"/>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11666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D894-3E38-445A-A61B-34728B39E1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4F6B2-C7DA-4C8A-82E5-9562B6D57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7F943-BFE3-4B66-9A64-17AD608E2E5C}"/>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5" name="Footer Placeholder 4">
            <a:extLst>
              <a:ext uri="{FF2B5EF4-FFF2-40B4-BE49-F238E27FC236}">
                <a16:creationId xmlns:a16="http://schemas.microsoft.com/office/drawing/2014/main" id="{DDC6C764-0B26-48F0-957F-DD0D023BC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3099D-5948-423D-83EC-2AE19C9CF5EA}"/>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366604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56C-743F-405F-A851-932D55DD0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5D3215-A6C9-4859-A051-3BEE4276B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50938-FE66-4A5B-BAF9-EC2495C37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DC1C2-67CE-4285-B7FB-297CEF4E5C35}"/>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6" name="Footer Placeholder 5">
            <a:extLst>
              <a:ext uri="{FF2B5EF4-FFF2-40B4-BE49-F238E27FC236}">
                <a16:creationId xmlns:a16="http://schemas.microsoft.com/office/drawing/2014/main" id="{D347E3CC-9E4F-4264-82AB-646A82D34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44232-2E2A-4583-BD30-0F8EFED47F5D}"/>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12367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19E2-BBF3-43AC-A046-F89E49812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7AF7EA-90A8-43C1-8364-3A3EEE89C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804434-08E8-4B0D-AF2D-D6B953DB5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20E4EA-BB58-4E2E-972E-F6F1D34C9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A0D35-3FB6-4B67-9D89-21C2422EE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03E13-9E74-4D6D-9A37-05BEF5FEA360}"/>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8" name="Footer Placeholder 7">
            <a:extLst>
              <a:ext uri="{FF2B5EF4-FFF2-40B4-BE49-F238E27FC236}">
                <a16:creationId xmlns:a16="http://schemas.microsoft.com/office/drawing/2014/main" id="{E928D809-5E76-48DC-871E-F8E3615126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C70C1-77D0-4EB4-96D6-EC7DF10BD7B1}"/>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331584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4ADB-E641-40FD-A592-FEA6EEF92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8FA2F0-A91F-4949-AEE9-1AA76C1EC818}"/>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4" name="Footer Placeholder 3">
            <a:extLst>
              <a:ext uri="{FF2B5EF4-FFF2-40B4-BE49-F238E27FC236}">
                <a16:creationId xmlns:a16="http://schemas.microsoft.com/office/drawing/2014/main" id="{6E9CCEFE-3879-4665-A950-94EA33A02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E3EAC-8765-4B2A-88F1-C66F7DD660E0}"/>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325153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73441-9FCB-463F-901E-2133C66C24CC}"/>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3" name="Footer Placeholder 2">
            <a:extLst>
              <a:ext uri="{FF2B5EF4-FFF2-40B4-BE49-F238E27FC236}">
                <a16:creationId xmlns:a16="http://schemas.microsoft.com/office/drawing/2014/main" id="{B78FE666-F9B0-4293-91AE-F357148A0A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B6F230-17B0-4789-95C2-68D887423CC6}"/>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67182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1E64-311B-4503-BC09-F7F3CD98E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2A741-3452-4FF5-B505-F291F8474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15758-24CA-4D78-A833-8E06AF13F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11D5D-0ADB-4C01-A3D4-9811CA1BFB3A}"/>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6" name="Footer Placeholder 5">
            <a:extLst>
              <a:ext uri="{FF2B5EF4-FFF2-40B4-BE49-F238E27FC236}">
                <a16:creationId xmlns:a16="http://schemas.microsoft.com/office/drawing/2014/main" id="{323889A9-085A-4030-8837-B0DD920E2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1B6DD-8AEA-44B9-9A5F-94699E0487F2}"/>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228976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8B1A-1476-48D2-852E-8ED7AEFFF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2F1670-8115-47F4-90C2-A9F39456D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989C0-EAC9-4FAE-8B46-8686F4880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04D1C-6199-4882-834E-9E3DF15D43DC}"/>
              </a:ext>
            </a:extLst>
          </p:cNvPr>
          <p:cNvSpPr>
            <a:spLocks noGrp="1"/>
          </p:cNvSpPr>
          <p:nvPr>
            <p:ph type="dt" sz="half" idx="10"/>
          </p:nvPr>
        </p:nvSpPr>
        <p:spPr/>
        <p:txBody>
          <a:bodyPr/>
          <a:lstStyle/>
          <a:p>
            <a:fld id="{4338CCB6-6B9B-4A25-8E08-414572849668}" type="datetimeFigureOut">
              <a:rPr lang="en-US" smtClean="0"/>
              <a:t>10/6/2021</a:t>
            </a:fld>
            <a:endParaRPr lang="en-US"/>
          </a:p>
        </p:txBody>
      </p:sp>
      <p:sp>
        <p:nvSpPr>
          <p:cNvPr id="6" name="Footer Placeholder 5">
            <a:extLst>
              <a:ext uri="{FF2B5EF4-FFF2-40B4-BE49-F238E27FC236}">
                <a16:creationId xmlns:a16="http://schemas.microsoft.com/office/drawing/2014/main" id="{CD24C97A-9E10-4070-B8DB-2DBBF4395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132EE-0739-47AB-B679-C39AD41E0F1D}"/>
              </a:ext>
            </a:extLst>
          </p:cNvPr>
          <p:cNvSpPr>
            <a:spLocks noGrp="1"/>
          </p:cNvSpPr>
          <p:nvPr>
            <p:ph type="sldNum" sz="quarter" idx="12"/>
          </p:nvPr>
        </p:nvSpPr>
        <p:spPr/>
        <p:txBody>
          <a:bodyPr/>
          <a:lstStyle/>
          <a:p>
            <a:fld id="{A478DE74-0868-44FE-8E62-029DEB8492CF}" type="slidenum">
              <a:rPr lang="en-US" smtClean="0"/>
              <a:t>‹#›</a:t>
            </a:fld>
            <a:endParaRPr lang="en-US"/>
          </a:p>
        </p:txBody>
      </p:sp>
    </p:spTree>
    <p:extLst>
      <p:ext uri="{BB962C8B-B14F-4D97-AF65-F5344CB8AC3E}">
        <p14:creationId xmlns:p14="http://schemas.microsoft.com/office/powerpoint/2010/main" val="409336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34C7E-4A3B-4538-8FFA-5106212E9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C79B74-8D55-4905-948A-85D7DBD3F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377C4-D203-41BF-9B58-DE549EF05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8CCB6-6B9B-4A25-8E08-414572849668}" type="datetimeFigureOut">
              <a:rPr lang="en-US" smtClean="0"/>
              <a:t>10/6/2021</a:t>
            </a:fld>
            <a:endParaRPr lang="en-US"/>
          </a:p>
        </p:txBody>
      </p:sp>
      <p:sp>
        <p:nvSpPr>
          <p:cNvPr id="5" name="Footer Placeholder 4">
            <a:extLst>
              <a:ext uri="{FF2B5EF4-FFF2-40B4-BE49-F238E27FC236}">
                <a16:creationId xmlns:a16="http://schemas.microsoft.com/office/drawing/2014/main" id="{A26267F9-33BB-4F4E-AAEF-3AC888ED3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BA93D4-FFA5-413A-95F9-4C81A77FB1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8DE74-0868-44FE-8E62-029DEB8492CF}" type="slidenum">
              <a:rPr lang="en-US" smtClean="0"/>
              <a:t>‹#›</a:t>
            </a:fld>
            <a:endParaRPr lang="en-US"/>
          </a:p>
        </p:txBody>
      </p:sp>
    </p:spTree>
    <p:extLst>
      <p:ext uri="{BB962C8B-B14F-4D97-AF65-F5344CB8AC3E}">
        <p14:creationId xmlns:p14="http://schemas.microsoft.com/office/powerpoint/2010/main" val="345142918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34701F-C058-40D2-A401-94DAF2557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72895521-5E51-4751-86B9-5285CCE37A0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8C0C100A-A456-468F-BCBC-411BE5E17F30}"/>
              </a:ext>
            </a:extLst>
          </p:cNvPr>
          <p:cNvSpPr txBox="1"/>
          <p:nvPr/>
        </p:nvSpPr>
        <p:spPr>
          <a:xfrm>
            <a:off x="537882" y="1156447"/>
            <a:ext cx="8543365" cy="707886"/>
          </a:xfrm>
          <a:prstGeom prst="rect">
            <a:avLst/>
          </a:prstGeom>
          <a:noFill/>
        </p:spPr>
        <p:txBody>
          <a:bodyPr wrap="square" rtlCol="0">
            <a:spAutoFit/>
          </a:bodyPr>
          <a:lstStyle/>
          <a:p>
            <a:r>
              <a:rPr lang="en-US" sz="4000" b="1" u="sng" dirty="0"/>
              <a:t>Density based Four Way Traffic System</a:t>
            </a:r>
            <a:endParaRPr lang="en-US" sz="4000" u="sng" dirty="0"/>
          </a:p>
        </p:txBody>
      </p:sp>
      <p:sp>
        <p:nvSpPr>
          <p:cNvPr id="5" name="TextBox 4">
            <a:extLst>
              <a:ext uri="{FF2B5EF4-FFF2-40B4-BE49-F238E27FC236}">
                <a16:creationId xmlns:a16="http://schemas.microsoft.com/office/drawing/2014/main" id="{D36EC5F0-76B5-449F-9F59-E1660E1C4A44}"/>
              </a:ext>
            </a:extLst>
          </p:cNvPr>
          <p:cNvSpPr txBox="1"/>
          <p:nvPr/>
        </p:nvSpPr>
        <p:spPr>
          <a:xfrm>
            <a:off x="627529" y="2287250"/>
            <a:ext cx="7491235" cy="3262432"/>
          </a:xfrm>
          <a:prstGeom prst="rect">
            <a:avLst/>
          </a:prstGeom>
          <a:solidFill>
            <a:schemeClr val="tx1">
              <a:alpha val="50000"/>
            </a:schemeClr>
          </a:solidFill>
        </p:spPr>
        <p:txBody>
          <a:bodyPr wrap="square" rtlCol="0">
            <a:spAutoFit/>
          </a:bodyPr>
          <a:lstStyle/>
          <a:p>
            <a:r>
              <a:rPr lang="en-US" sz="2400" b="1" dirty="0">
                <a:solidFill>
                  <a:schemeClr val="accent2">
                    <a:lumMod val="50000"/>
                  </a:schemeClr>
                </a:solidFill>
              </a:rPr>
              <a:t>Group no : 4                     Group Members  &amp; Id :</a:t>
            </a:r>
          </a:p>
          <a:p>
            <a:endParaRPr lang="en-US" sz="2000" b="1" dirty="0">
              <a:solidFill>
                <a:schemeClr val="tx1">
                  <a:lumMod val="75000"/>
                </a:schemeClr>
              </a:solidFill>
            </a:endParaRPr>
          </a:p>
          <a:p>
            <a:pPr>
              <a:lnSpc>
                <a:spcPct val="200000"/>
              </a:lnSpc>
            </a:pPr>
            <a:r>
              <a:rPr lang="en-US" dirty="0">
                <a:solidFill>
                  <a:schemeClr val="tx1">
                    <a:lumMod val="75000"/>
                  </a:schemeClr>
                </a:solidFill>
              </a:rPr>
              <a:t>                                                          </a:t>
            </a:r>
            <a:r>
              <a:rPr lang="en-US" b="1" dirty="0" err="1">
                <a:solidFill>
                  <a:schemeClr val="bg2">
                    <a:lumMod val="75000"/>
                  </a:schemeClr>
                </a:solidFill>
              </a:rPr>
              <a:t>Abiha</a:t>
            </a:r>
            <a:r>
              <a:rPr lang="en-US" b="1" dirty="0">
                <a:solidFill>
                  <a:schemeClr val="bg2">
                    <a:lumMod val="75000"/>
                  </a:schemeClr>
                </a:solidFill>
              </a:rPr>
              <a:t> Tahsin Chowdhury           180104126</a:t>
            </a:r>
          </a:p>
          <a:p>
            <a:pPr>
              <a:lnSpc>
                <a:spcPct val="200000"/>
              </a:lnSpc>
            </a:pPr>
            <a:r>
              <a:rPr lang="en-US" b="1" dirty="0">
                <a:solidFill>
                  <a:schemeClr val="bg2">
                    <a:lumMod val="75000"/>
                  </a:schemeClr>
                </a:solidFill>
              </a:rPr>
              <a:t>                                                          </a:t>
            </a:r>
            <a:r>
              <a:rPr lang="en-US" b="1" dirty="0" err="1">
                <a:solidFill>
                  <a:schemeClr val="bg2">
                    <a:lumMod val="75000"/>
                  </a:schemeClr>
                </a:solidFill>
              </a:rPr>
              <a:t>Barnana</a:t>
            </a:r>
            <a:r>
              <a:rPr lang="en-US" b="1" dirty="0">
                <a:solidFill>
                  <a:schemeClr val="bg2">
                    <a:lumMod val="75000"/>
                  </a:schemeClr>
                </a:solidFill>
              </a:rPr>
              <a:t> </a:t>
            </a:r>
            <a:r>
              <a:rPr lang="en-US" b="1" dirty="0" err="1">
                <a:solidFill>
                  <a:schemeClr val="bg2">
                    <a:lumMod val="75000"/>
                  </a:schemeClr>
                </a:solidFill>
              </a:rPr>
              <a:t>Prabene</a:t>
            </a:r>
            <a:r>
              <a:rPr lang="en-US" b="1" dirty="0">
                <a:solidFill>
                  <a:schemeClr val="bg2">
                    <a:lumMod val="75000"/>
                  </a:schemeClr>
                </a:solidFill>
              </a:rPr>
              <a:t> Kristi               180104127</a:t>
            </a:r>
          </a:p>
          <a:p>
            <a:pPr>
              <a:lnSpc>
                <a:spcPct val="200000"/>
              </a:lnSpc>
            </a:pPr>
            <a:r>
              <a:rPr lang="en-US" b="1" dirty="0">
                <a:solidFill>
                  <a:schemeClr val="bg2">
                    <a:lumMod val="75000"/>
                  </a:schemeClr>
                </a:solidFill>
              </a:rPr>
              <a:t>                                                          Sadia </a:t>
            </a:r>
            <a:r>
              <a:rPr lang="en-US" b="1" dirty="0" err="1">
                <a:solidFill>
                  <a:schemeClr val="bg2">
                    <a:lumMod val="75000"/>
                  </a:schemeClr>
                </a:solidFill>
              </a:rPr>
              <a:t>Afsana</a:t>
            </a:r>
            <a:r>
              <a:rPr lang="en-US" b="1" dirty="0">
                <a:solidFill>
                  <a:schemeClr val="bg2">
                    <a:lumMod val="75000"/>
                  </a:schemeClr>
                </a:solidFill>
              </a:rPr>
              <a:t> Mumu                    180104138</a:t>
            </a:r>
          </a:p>
          <a:p>
            <a:pPr>
              <a:lnSpc>
                <a:spcPct val="200000"/>
              </a:lnSpc>
            </a:pPr>
            <a:r>
              <a:rPr lang="en-US" b="1" dirty="0">
                <a:solidFill>
                  <a:schemeClr val="bg2">
                    <a:lumMod val="75000"/>
                  </a:schemeClr>
                </a:solidFill>
              </a:rPr>
              <a:t>                                                          </a:t>
            </a:r>
            <a:r>
              <a:rPr lang="en-US" b="1" dirty="0" err="1">
                <a:solidFill>
                  <a:schemeClr val="bg2">
                    <a:lumMod val="75000"/>
                  </a:schemeClr>
                </a:solidFill>
              </a:rPr>
              <a:t>Arpa</a:t>
            </a:r>
            <a:r>
              <a:rPr lang="en-US" b="1" dirty="0">
                <a:solidFill>
                  <a:schemeClr val="bg2">
                    <a:lumMod val="75000"/>
                  </a:schemeClr>
                </a:solidFill>
              </a:rPr>
              <a:t> </a:t>
            </a:r>
            <a:r>
              <a:rPr lang="en-US" b="1" dirty="0" err="1">
                <a:solidFill>
                  <a:schemeClr val="bg2">
                    <a:lumMod val="75000"/>
                  </a:schemeClr>
                </a:solidFill>
              </a:rPr>
              <a:t>Alam</a:t>
            </a:r>
            <a:r>
              <a:rPr lang="en-US" b="1" dirty="0">
                <a:solidFill>
                  <a:schemeClr val="bg2">
                    <a:lumMod val="75000"/>
                  </a:schemeClr>
                </a:solidFill>
              </a:rPr>
              <a:t>                                     180104143 </a:t>
            </a:r>
          </a:p>
          <a:p>
            <a:endParaRPr lang="en-US" dirty="0"/>
          </a:p>
        </p:txBody>
      </p:sp>
    </p:spTree>
    <p:extLst>
      <p:ext uri="{BB962C8B-B14F-4D97-AF65-F5344CB8AC3E}">
        <p14:creationId xmlns:p14="http://schemas.microsoft.com/office/powerpoint/2010/main" val="329920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Difficulties </a:t>
            </a:r>
          </a:p>
        </p:txBody>
      </p:sp>
      <p:sp>
        <p:nvSpPr>
          <p:cNvPr id="7" name="TextBox 6">
            <a:extLst>
              <a:ext uri="{FF2B5EF4-FFF2-40B4-BE49-F238E27FC236}">
                <a16:creationId xmlns:a16="http://schemas.microsoft.com/office/drawing/2014/main" id="{24BF22E5-7CC3-4DD4-9B0E-591735635AFD}"/>
              </a:ext>
            </a:extLst>
          </p:cNvPr>
          <p:cNvSpPr txBox="1"/>
          <p:nvPr/>
        </p:nvSpPr>
        <p:spPr>
          <a:xfrm>
            <a:off x="1265383" y="2336800"/>
            <a:ext cx="5000946" cy="1477328"/>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marL="285750" indent="-285750">
              <a:buFont typeface="Arial" panose="020B0604020202020204" pitchFamily="34" charset="0"/>
              <a:buChar char="•"/>
            </a:pPr>
            <a:r>
              <a:rPr lang="en-US" dirty="0">
                <a:solidFill>
                  <a:schemeClr val="bg1">
                    <a:lumMod val="75000"/>
                    <a:lumOff val="25000"/>
                  </a:schemeClr>
                </a:solidFill>
              </a:rPr>
              <a:t>We had to face difficulties while trying to measure the perfect density of the vehicles for a more practical implementation.</a:t>
            </a:r>
          </a:p>
          <a:p>
            <a:pPr marL="285750" indent="-285750">
              <a:buFont typeface="Arial" panose="020B0604020202020204" pitchFamily="34" charset="0"/>
              <a:buChar char="•"/>
            </a:pPr>
            <a:endParaRPr lang="en-US" dirty="0">
              <a:solidFill>
                <a:schemeClr val="bg1">
                  <a:lumMod val="75000"/>
                  <a:lumOff val="25000"/>
                </a:schemeClr>
              </a:solidFill>
            </a:endParaRPr>
          </a:p>
          <a:p>
            <a:pPr marL="285750" indent="-285750">
              <a:buFont typeface="Arial" panose="020B0604020202020204" pitchFamily="34" charset="0"/>
              <a:buChar char="•"/>
            </a:pPr>
            <a:endParaRPr lang="en-US" dirty="0">
              <a:solidFill>
                <a:schemeClr val="bg1">
                  <a:lumMod val="75000"/>
                  <a:lumOff val="25000"/>
                </a:schemeClr>
              </a:solidFill>
            </a:endParaRPr>
          </a:p>
        </p:txBody>
      </p:sp>
    </p:spTree>
    <p:extLst>
      <p:ext uri="{BB962C8B-B14F-4D97-AF65-F5344CB8AC3E}">
        <p14:creationId xmlns:p14="http://schemas.microsoft.com/office/powerpoint/2010/main" val="39000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Future Work </a:t>
            </a:r>
          </a:p>
        </p:txBody>
      </p:sp>
      <p:sp>
        <p:nvSpPr>
          <p:cNvPr id="7" name="TextBox 6">
            <a:extLst>
              <a:ext uri="{FF2B5EF4-FFF2-40B4-BE49-F238E27FC236}">
                <a16:creationId xmlns:a16="http://schemas.microsoft.com/office/drawing/2014/main" id="{24BF22E5-7CC3-4DD4-9B0E-591735635AFD}"/>
              </a:ext>
            </a:extLst>
          </p:cNvPr>
          <p:cNvSpPr txBox="1"/>
          <p:nvPr/>
        </p:nvSpPr>
        <p:spPr>
          <a:xfrm>
            <a:off x="1265382" y="2336800"/>
            <a:ext cx="7730835" cy="2031325"/>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marL="285750" indent="-285750">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In future we will try to implement this practically using a servo-motor which will help to rotate the Ultrasonic Sensor in 90Degrees. Thus we can get the distance in perfect measure.</a:t>
            </a:r>
          </a:p>
          <a:p>
            <a:pPr marL="285750" indent="-285750">
              <a:buFont typeface="Arial" panose="020B0604020202020204" pitchFamily="34" charset="0"/>
              <a:buChar char="•"/>
            </a:pPr>
            <a:endParaRPr lang="en-GB" dirty="0">
              <a:solidFill>
                <a:schemeClr val="bg1">
                  <a:lumMod val="75000"/>
                  <a:lumOff val="25000"/>
                </a:schemeClr>
              </a:solidFill>
              <a:latin typeface="Bahnschrift" panose="020B0502040204020203" pitchFamily="34" charset="0"/>
            </a:endParaRPr>
          </a:p>
          <a:p>
            <a:pPr marL="285750" indent="-285750">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Also we can use the image sensor or imager for producing the image of the roads. It creates the image by converting the variable attenuation of light into signal that conveys the picture.</a:t>
            </a:r>
            <a:endParaRPr lang="en-US" dirty="0">
              <a:solidFill>
                <a:schemeClr val="bg1">
                  <a:lumMod val="75000"/>
                  <a:lumOff val="25000"/>
                </a:schemeClr>
              </a:solidFill>
            </a:endParaRPr>
          </a:p>
        </p:txBody>
      </p:sp>
    </p:spTree>
    <p:extLst>
      <p:ext uri="{BB962C8B-B14F-4D97-AF65-F5344CB8AC3E}">
        <p14:creationId xmlns:p14="http://schemas.microsoft.com/office/powerpoint/2010/main" val="396760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Conclusion </a:t>
            </a:r>
          </a:p>
        </p:txBody>
      </p:sp>
      <p:sp>
        <p:nvSpPr>
          <p:cNvPr id="7" name="TextBox 6">
            <a:extLst>
              <a:ext uri="{FF2B5EF4-FFF2-40B4-BE49-F238E27FC236}">
                <a16:creationId xmlns:a16="http://schemas.microsoft.com/office/drawing/2014/main" id="{24BF22E5-7CC3-4DD4-9B0E-591735635AFD}"/>
              </a:ext>
            </a:extLst>
          </p:cNvPr>
          <p:cNvSpPr txBox="1"/>
          <p:nvPr/>
        </p:nvSpPr>
        <p:spPr>
          <a:xfrm>
            <a:off x="1265382" y="2336800"/>
            <a:ext cx="6853382" cy="2862322"/>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algn="just"/>
            <a:r>
              <a:rPr lang="en-GB" b="0" i="0" dirty="0">
                <a:solidFill>
                  <a:schemeClr val="bg1">
                    <a:lumMod val="75000"/>
                    <a:lumOff val="25000"/>
                  </a:schemeClr>
                </a:solidFill>
                <a:effectLst/>
                <a:latin typeface="Bahnschrift" panose="020B0502040204020203" pitchFamily="34" charset="0"/>
              </a:rPr>
              <a:t>The proposed traffic control system is the very basic step towards achieving automation in the field of traffic control system. With various advancements taking place in today’s world, people are in search for automated systems which not only saves their time but also a lot of energy in different forms.</a:t>
            </a:r>
          </a:p>
          <a:p>
            <a:pPr algn="just"/>
            <a:endParaRPr lang="en-GB" dirty="0">
              <a:solidFill>
                <a:schemeClr val="bg1">
                  <a:lumMod val="75000"/>
                  <a:lumOff val="25000"/>
                </a:schemeClr>
              </a:solidFill>
              <a:latin typeface="Bahnschrift" panose="020B0502040204020203" pitchFamily="34" charset="0"/>
            </a:endParaRPr>
          </a:p>
          <a:p>
            <a:pPr algn="just"/>
            <a:r>
              <a:rPr lang="en-GB" b="0" i="0" dirty="0">
                <a:solidFill>
                  <a:schemeClr val="bg1">
                    <a:lumMod val="75000"/>
                    <a:lumOff val="25000"/>
                  </a:schemeClr>
                </a:solidFill>
                <a:effectLst/>
                <a:latin typeface="Bahnschrift" panose="020B0502040204020203" pitchFamily="34" charset="0"/>
              </a:rPr>
              <a:t>Thus this system helps in reducing the number of accidents that take place just because of this improper traffic control system and paving way to a better traffic control system. </a:t>
            </a:r>
          </a:p>
          <a:p>
            <a:pPr marL="285750" indent="-285750">
              <a:buFont typeface="Arial" panose="020B0604020202020204" pitchFamily="34" charset="0"/>
              <a:buChar char="•"/>
            </a:pPr>
            <a:endParaRPr lang="en-US" dirty="0">
              <a:solidFill>
                <a:schemeClr val="bg1">
                  <a:lumMod val="75000"/>
                  <a:lumOff val="25000"/>
                </a:schemeClr>
              </a:solidFill>
            </a:endParaRPr>
          </a:p>
        </p:txBody>
      </p:sp>
    </p:spTree>
    <p:extLst>
      <p:ext uri="{BB962C8B-B14F-4D97-AF65-F5344CB8AC3E}">
        <p14:creationId xmlns:p14="http://schemas.microsoft.com/office/powerpoint/2010/main" val="301274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2EBEB86-9D62-46E0-8950-66CE7147473A}"/>
              </a:ext>
            </a:extLst>
          </p:cNvPr>
          <p:cNvSpPr txBox="1"/>
          <p:nvPr/>
        </p:nvSpPr>
        <p:spPr>
          <a:xfrm>
            <a:off x="2290619" y="4237237"/>
            <a:ext cx="6169891" cy="1107996"/>
          </a:xfrm>
          <a:prstGeom prst="rect">
            <a:avLst/>
          </a:prstGeom>
          <a:noFill/>
        </p:spPr>
        <p:txBody>
          <a:bodyPr wrap="square" rtlCol="0">
            <a:spAutoFit/>
          </a:bodyPr>
          <a:lstStyle/>
          <a:p>
            <a:r>
              <a:rPr lang="en-US" sz="6600" dirty="0">
                <a:solidFill>
                  <a:schemeClr val="bg2">
                    <a:lumMod val="40000"/>
                    <a:lumOff val="60000"/>
                  </a:schemeClr>
                </a:solidFill>
                <a:latin typeface="Californian FB" panose="0207040306080B030204" pitchFamily="18" charset="0"/>
              </a:rPr>
              <a:t>Thank you!</a:t>
            </a:r>
          </a:p>
        </p:txBody>
      </p:sp>
    </p:spTree>
    <p:extLst>
      <p:ext uri="{BB962C8B-B14F-4D97-AF65-F5344CB8AC3E}">
        <p14:creationId xmlns:p14="http://schemas.microsoft.com/office/powerpoint/2010/main" val="71662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05CF05-16E5-4543-B805-5CEEE58A1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593E1F0A-14BD-4F9D-A51C-5D9A9038A5E2}"/>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3445164" cy="769441"/>
          </a:xfrm>
          <a:prstGeom prst="rect">
            <a:avLst/>
          </a:prstGeom>
          <a:noFill/>
        </p:spPr>
        <p:txBody>
          <a:bodyPr wrap="square" rtlCol="0">
            <a:spAutoFit/>
          </a:bodyPr>
          <a:lstStyle/>
          <a:p>
            <a:r>
              <a:rPr lang="en-US" sz="4400" b="1" u="sng" dirty="0"/>
              <a:t>Objective</a:t>
            </a:r>
          </a:p>
        </p:txBody>
      </p:sp>
      <p:sp>
        <p:nvSpPr>
          <p:cNvPr id="5" name="TextBox 4">
            <a:extLst>
              <a:ext uri="{FF2B5EF4-FFF2-40B4-BE49-F238E27FC236}">
                <a16:creationId xmlns:a16="http://schemas.microsoft.com/office/drawing/2014/main" id="{95D46607-CF7B-4FC7-86A4-F779C6705AA2}"/>
              </a:ext>
            </a:extLst>
          </p:cNvPr>
          <p:cNvSpPr txBox="1"/>
          <p:nvPr/>
        </p:nvSpPr>
        <p:spPr>
          <a:xfrm>
            <a:off x="1265383" y="2336800"/>
            <a:ext cx="6871854" cy="3323987"/>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algn="just">
              <a:lnSpc>
                <a:spcPct val="200000"/>
              </a:lnSpc>
            </a:pPr>
            <a:r>
              <a:rPr lang="en-US" sz="1600" dirty="0">
                <a:solidFill>
                  <a:schemeClr val="bg1">
                    <a:lumMod val="65000"/>
                    <a:lumOff val="35000"/>
                  </a:schemeClr>
                </a:solidFill>
                <a:latin typeface="Arial Rounded MT Bold" panose="020F0704030504030204" pitchFamily="34" charset="0"/>
              </a:rPr>
              <a:t>Our Main objective is to form </a:t>
            </a:r>
            <a:r>
              <a:rPr lang="en-US" sz="1600" i="1" dirty="0">
                <a:solidFill>
                  <a:schemeClr val="bg1">
                    <a:lumMod val="65000"/>
                    <a:lumOff val="35000"/>
                  </a:schemeClr>
                </a:solidFill>
                <a:latin typeface="Arial Rounded MT Bold" panose="020F0704030504030204" pitchFamily="34" charset="0"/>
              </a:rPr>
              <a:t>a four way intersection</a:t>
            </a:r>
            <a:r>
              <a:rPr lang="en-US" sz="1600" dirty="0">
                <a:solidFill>
                  <a:schemeClr val="bg1">
                    <a:lumMod val="65000"/>
                    <a:lumOff val="35000"/>
                  </a:schemeClr>
                </a:solidFill>
                <a:latin typeface="Arial Rounded MT Bold" panose="020F0704030504030204" pitchFamily="34" charset="0"/>
              </a:rPr>
              <a:t>, based on Density of vehicles for each lane. Traffic Lights will be used as lights and the logic and function will be performed by the Arduino alone. The code of the Arduino will be such that it will have the knowledge of when to switch on each light with respect to density of the vehicles .</a:t>
            </a:r>
          </a:p>
          <a:p>
            <a:endParaRPr lang="en-US" dirty="0"/>
          </a:p>
        </p:txBody>
      </p:sp>
    </p:spTree>
    <p:extLst>
      <p:ext uri="{BB962C8B-B14F-4D97-AF65-F5344CB8AC3E}">
        <p14:creationId xmlns:p14="http://schemas.microsoft.com/office/powerpoint/2010/main" val="365647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9A2F0C-5FAA-47A4-9F79-91BF42626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FEC92883-1323-4C3B-BC91-4C99BD6D2AD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977832" y="828033"/>
            <a:ext cx="3445164" cy="769441"/>
          </a:xfrm>
          <a:prstGeom prst="rect">
            <a:avLst/>
          </a:prstGeom>
          <a:noFill/>
        </p:spPr>
        <p:txBody>
          <a:bodyPr wrap="square" rtlCol="0">
            <a:spAutoFit/>
          </a:bodyPr>
          <a:lstStyle/>
          <a:p>
            <a:r>
              <a:rPr lang="en-US" sz="4400" b="1" u="sng" dirty="0"/>
              <a:t>Social Values </a:t>
            </a:r>
          </a:p>
        </p:txBody>
      </p:sp>
      <p:sp>
        <p:nvSpPr>
          <p:cNvPr id="5" name="TextBox 4">
            <a:extLst>
              <a:ext uri="{FF2B5EF4-FFF2-40B4-BE49-F238E27FC236}">
                <a16:creationId xmlns:a16="http://schemas.microsoft.com/office/drawing/2014/main" id="{95D46607-CF7B-4FC7-86A4-F779C6705AA2}"/>
              </a:ext>
            </a:extLst>
          </p:cNvPr>
          <p:cNvSpPr txBox="1"/>
          <p:nvPr/>
        </p:nvSpPr>
        <p:spPr>
          <a:xfrm>
            <a:off x="977833" y="1754909"/>
            <a:ext cx="8863752" cy="4555093"/>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marL="285750" indent="-285750" algn="just">
              <a:buFont typeface="Arial" panose="020B0604020202020204" pitchFamily="34" charset="0"/>
              <a:buChar char="•"/>
            </a:pPr>
            <a:r>
              <a:rPr lang="en-GB" sz="1600" dirty="0">
                <a:solidFill>
                  <a:schemeClr val="bg1">
                    <a:lumMod val="75000"/>
                    <a:lumOff val="25000"/>
                  </a:schemeClr>
                </a:solidFill>
                <a:latin typeface="Arial Rounded MT Bold" panose="020F0704030504030204" pitchFamily="34" charset="0"/>
              </a:rPr>
              <a:t>With the number of vehicle users constantly increasing, the facility provided by the current system is limited and inefficient. A survey shows that an average person spends about four to six months of his/her entire life just waiting for the green light to be turned ON at a signal.</a:t>
            </a:r>
          </a:p>
          <a:p>
            <a:pPr marL="285750" indent="-285750" algn="just">
              <a:buFont typeface="Arial" panose="020B0604020202020204" pitchFamily="34" charset="0"/>
              <a:buChar char="•"/>
            </a:pPr>
            <a:endParaRPr lang="en-US" sz="1600" dirty="0">
              <a:solidFill>
                <a:schemeClr val="bg1">
                  <a:lumMod val="75000"/>
                  <a:lumOff val="25000"/>
                </a:schemeClr>
              </a:solidFill>
              <a:latin typeface="Arial Rounded MT Bold" panose="020F0704030504030204" pitchFamily="34" charset="0"/>
            </a:endParaRPr>
          </a:p>
          <a:p>
            <a:pPr marL="285750" indent="-285750" algn="just">
              <a:buFont typeface="Arial" panose="020B0604020202020204" pitchFamily="34" charset="0"/>
              <a:buChar char="•"/>
            </a:pPr>
            <a:r>
              <a:rPr lang="en-GB" sz="1600" dirty="0">
                <a:solidFill>
                  <a:schemeClr val="bg1">
                    <a:lumMod val="75000"/>
                    <a:lumOff val="25000"/>
                  </a:schemeClr>
                </a:solidFill>
                <a:latin typeface="Arial Rounded MT Bold" panose="020F0704030504030204" pitchFamily="34" charset="0"/>
              </a:rPr>
              <a:t>It is also been identified that this inadequate facility and irrational distribution of signal control is leading to such traffic issues.</a:t>
            </a:r>
            <a:r>
              <a:rPr lang="en-US" sz="1600" dirty="0">
                <a:solidFill>
                  <a:schemeClr val="bg1">
                    <a:lumMod val="75000"/>
                    <a:lumOff val="25000"/>
                  </a:schemeClr>
                </a:solidFill>
                <a:latin typeface="Arial Rounded MT Bold" panose="020F0704030504030204" pitchFamily="34" charset="0"/>
              </a:rPr>
              <a:t> </a:t>
            </a:r>
          </a:p>
          <a:p>
            <a:pPr marL="285750" indent="-285750" algn="just">
              <a:buFont typeface="Arial" panose="020B0604020202020204" pitchFamily="34" charset="0"/>
              <a:buChar char="•"/>
            </a:pPr>
            <a:endParaRPr lang="en-US" sz="1600" dirty="0">
              <a:solidFill>
                <a:schemeClr val="bg1">
                  <a:lumMod val="75000"/>
                  <a:lumOff val="25000"/>
                </a:schemeClr>
              </a:solidFill>
              <a:latin typeface="Arial Rounded MT Bold" panose="020F0704030504030204" pitchFamily="34" charset="0"/>
            </a:endParaRPr>
          </a:p>
          <a:p>
            <a:pPr marL="285750" indent="-285750" algn="just">
              <a:buFont typeface="Arial" panose="020B0604020202020204" pitchFamily="34" charset="0"/>
              <a:buChar char="•"/>
            </a:pPr>
            <a:r>
              <a:rPr lang="en-GB" sz="1600" dirty="0">
                <a:solidFill>
                  <a:schemeClr val="bg1">
                    <a:lumMod val="75000"/>
                    <a:lumOff val="25000"/>
                  </a:schemeClr>
                </a:solidFill>
                <a:latin typeface="Arial Rounded MT Bold" panose="020F0704030504030204" pitchFamily="34" charset="0"/>
              </a:rPr>
              <a:t>Unnecessary waiting time in the signal can be avoided by determining in which side the green signal should stay longer during the traffic.</a:t>
            </a:r>
            <a:endParaRPr lang="en-US" sz="1600" dirty="0">
              <a:solidFill>
                <a:schemeClr val="bg1">
                  <a:lumMod val="75000"/>
                  <a:lumOff val="25000"/>
                </a:schemeClr>
              </a:solidFill>
              <a:latin typeface="Arial Rounded MT Bold" panose="020F0704030504030204" pitchFamily="34" charset="0"/>
            </a:endParaRPr>
          </a:p>
          <a:p>
            <a:pPr marL="285750" indent="-285750" algn="just">
              <a:buFont typeface="Arial" panose="020B0604020202020204" pitchFamily="34" charset="0"/>
              <a:buChar char="•"/>
            </a:pPr>
            <a:endParaRPr lang="en-US" sz="1600" dirty="0">
              <a:solidFill>
                <a:schemeClr val="bg1">
                  <a:lumMod val="75000"/>
                  <a:lumOff val="25000"/>
                </a:schemeClr>
              </a:solidFill>
              <a:latin typeface="Arial Rounded MT Bold" panose="020F0704030504030204" pitchFamily="34" charset="0"/>
            </a:endParaRPr>
          </a:p>
          <a:p>
            <a:pPr marL="285750" indent="-285750" algn="just">
              <a:buFont typeface="Arial" panose="020B0604020202020204" pitchFamily="34" charset="0"/>
              <a:buChar char="•"/>
            </a:pPr>
            <a:r>
              <a:rPr lang="en-GB" sz="1600" dirty="0">
                <a:solidFill>
                  <a:schemeClr val="bg1">
                    <a:lumMod val="75000"/>
                    <a:lumOff val="25000"/>
                  </a:schemeClr>
                </a:solidFill>
                <a:latin typeface="Arial Rounded MT Bold" panose="020F0704030504030204" pitchFamily="34" charset="0"/>
              </a:rPr>
              <a:t>The saving of fuel (petrol, diesel, natural gas), reduction in time of the operation of automobile engines, reduction in the emission of the harmful gases in  the atmosphere.</a:t>
            </a:r>
          </a:p>
          <a:p>
            <a:pPr marL="285750" indent="-285750" algn="just">
              <a:buFont typeface="Arial" panose="020B0604020202020204" pitchFamily="34" charset="0"/>
              <a:buChar char="•"/>
            </a:pPr>
            <a:endParaRPr lang="en-GB" sz="1600" dirty="0">
              <a:solidFill>
                <a:schemeClr val="bg1">
                  <a:lumMod val="75000"/>
                  <a:lumOff val="25000"/>
                </a:schemeClr>
              </a:solidFill>
              <a:latin typeface="Arial Rounded MT Bold" panose="020F0704030504030204" pitchFamily="34" charset="0"/>
            </a:endParaRPr>
          </a:p>
          <a:p>
            <a:pPr marL="285750" indent="-285750" algn="just">
              <a:buFont typeface="Arial" panose="020B0604020202020204" pitchFamily="34" charset="0"/>
              <a:buChar char="•"/>
            </a:pPr>
            <a:r>
              <a:rPr lang="en-GB" sz="1600" dirty="0">
                <a:solidFill>
                  <a:schemeClr val="bg1">
                    <a:lumMod val="75000"/>
                    <a:lumOff val="25000"/>
                  </a:schemeClr>
                </a:solidFill>
                <a:latin typeface="Arial Rounded MT Bold" panose="020F0704030504030204" pitchFamily="34" charset="0"/>
              </a:rPr>
              <a:t>The proposed system aims to save the number of manhours wasted at the signals and hence making effective utilization of time.</a:t>
            </a:r>
            <a:endParaRPr lang="en-US" sz="1600" dirty="0">
              <a:solidFill>
                <a:schemeClr val="bg1">
                  <a:lumMod val="75000"/>
                  <a:lumOff val="25000"/>
                </a:schemeClr>
              </a:solidFill>
              <a:latin typeface="Arial Rounded MT Bold" panose="020F0704030504030204" pitchFamily="34" charset="0"/>
            </a:endParaRPr>
          </a:p>
          <a:p>
            <a:pPr marL="285750" indent="-285750">
              <a:buFont typeface="Arial" panose="020B0604020202020204" pitchFamily="34" charset="0"/>
              <a:buChar char="•"/>
            </a:pPr>
            <a:endParaRPr lang="en-US" dirty="0">
              <a:solidFill>
                <a:schemeClr val="bg1">
                  <a:lumMod val="75000"/>
                  <a:lumOff val="25000"/>
                </a:schemeClr>
              </a:solidFill>
            </a:endParaRPr>
          </a:p>
        </p:txBody>
      </p:sp>
    </p:spTree>
    <p:extLst>
      <p:ext uri="{BB962C8B-B14F-4D97-AF65-F5344CB8AC3E}">
        <p14:creationId xmlns:p14="http://schemas.microsoft.com/office/powerpoint/2010/main" val="415100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Required Components </a:t>
            </a:r>
          </a:p>
        </p:txBody>
      </p:sp>
      <p:sp>
        <p:nvSpPr>
          <p:cNvPr id="5" name="TextBox 4">
            <a:extLst>
              <a:ext uri="{FF2B5EF4-FFF2-40B4-BE49-F238E27FC236}">
                <a16:creationId xmlns:a16="http://schemas.microsoft.com/office/drawing/2014/main" id="{95D46607-CF7B-4FC7-86A4-F779C6705AA2}"/>
              </a:ext>
            </a:extLst>
          </p:cNvPr>
          <p:cNvSpPr txBox="1"/>
          <p:nvPr/>
        </p:nvSpPr>
        <p:spPr>
          <a:xfrm>
            <a:off x="1265383" y="2336800"/>
            <a:ext cx="6273936" cy="3277820"/>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Arduino Mega 2650</a:t>
            </a:r>
          </a:p>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Traffic Lights (4 pieces )</a:t>
            </a:r>
          </a:p>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Pedestrian Traffic Lights (4 pieces)</a:t>
            </a:r>
          </a:p>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Resistors: (330-1000 Ohm )</a:t>
            </a:r>
          </a:p>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Connecting wires</a:t>
            </a:r>
          </a:p>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Pedestrian Button</a:t>
            </a:r>
          </a:p>
          <a:p>
            <a:pPr marL="285750" indent="-285750">
              <a:lnSpc>
                <a:spcPct val="150000"/>
              </a:lnSpc>
              <a:buFont typeface="Arial" panose="020B0604020202020204" pitchFamily="34" charset="0"/>
              <a:buChar char="•"/>
            </a:pPr>
            <a:r>
              <a:rPr lang="en-GB" dirty="0">
                <a:solidFill>
                  <a:schemeClr val="bg1">
                    <a:lumMod val="75000"/>
                    <a:lumOff val="25000"/>
                  </a:schemeClr>
                </a:solidFill>
                <a:latin typeface="Bahnschrift" panose="020B0502040204020203" pitchFamily="34" charset="0"/>
              </a:rPr>
              <a:t>Ultrasonic Sensor </a:t>
            </a:r>
            <a:endParaRPr lang="en-US" dirty="0">
              <a:solidFill>
                <a:schemeClr val="bg1">
                  <a:lumMod val="75000"/>
                  <a:lumOff val="25000"/>
                </a:schemeClr>
              </a:solidFill>
            </a:endParaRPr>
          </a:p>
          <a:p>
            <a:pPr marL="285750" indent="-285750">
              <a:buFont typeface="Arial" panose="020B0604020202020204" pitchFamily="34" charset="0"/>
              <a:buChar char="•"/>
            </a:pPr>
            <a:endParaRPr lang="en-US" dirty="0">
              <a:solidFill>
                <a:schemeClr val="bg1">
                  <a:lumMod val="75000"/>
                  <a:lumOff val="25000"/>
                </a:schemeClr>
              </a:solidFill>
            </a:endParaRPr>
          </a:p>
        </p:txBody>
      </p:sp>
    </p:spTree>
    <p:extLst>
      <p:ext uri="{BB962C8B-B14F-4D97-AF65-F5344CB8AC3E}">
        <p14:creationId xmlns:p14="http://schemas.microsoft.com/office/powerpoint/2010/main" val="19750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Design</a:t>
            </a:r>
          </a:p>
        </p:txBody>
      </p:sp>
      <p:sp>
        <p:nvSpPr>
          <p:cNvPr id="5" name="TextBox 4">
            <a:extLst>
              <a:ext uri="{FF2B5EF4-FFF2-40B4-BE49-F238E27FC236}">
                <a16:creationId xmlns:a16="http://schemas.microsoft.com/office/drawing/2014/main" id="{95D46607-CF7B-4FC7-86A4-F779C6705AA2}"/>
              </a:ext>
            </a:extLst>
          </p:cNvPr>
          <p:cNvSpPr txBox="1"/>
          <p:nvPr/>
        </p:nvSpPr>
        <p:spPr>
          <a:xfrm>
            <a:off x="1265383" y="2336800"/>
            <a:ext cx="6273936" cy="369332"/>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marL="285750" indent="-285750">
              <a:buFont typeface="Arial" panose="020B0604020202020204" pitchFamily="34" charset="0"/>
              <a:buChar char="•"/>
            </a:pPr>
            <a:endParaRPr lang="en-US" dirty="0">
              <a:solidFill>
                <a:schemeClr val="bg1">
                  <a:lumMod val="75000"/>
                  <a:lumOff val="25000"/>
                </a:schemeClr>
              </a:solidFill>
            </a:endParaRPr>
          </a:p>
        </p:txBody>
      </p:sp>
      <p:pic>
        <p:nvPicPr>
          <p:cNvPr id="7" name="Picture 6">
            <a:extLst>
              <a:ext uri="{FF2B5EF4-FFF2-40B4-BE49-F238E27FC236}">
                <a16:creationId xmlns:a16="http://schemas.microsoft.com/office/drawing/2014/main" id="{CFAC3914-E3DD-4A4A-A0B8-9AA179CDD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383" y="2025587"/>
            <a:ext cx="6465453" cy="4002688"/>
          </a:xfrm>
          <a:prstGeom prst="rect">
            <a:avLst/>
          </a:prstGeom>
        </p:spPr>
      </p:pic>
    </p:spTree>
    <p:extLst>
      <p:ext uri="{BB962C8B-B14F-4D97-AF65-F5344CB8AC3E}">
        <p14:creationId xmlns:p14="http://schemas.microsoft.com/office/powerpoint/2010/main" val="240975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16859" y="519952"/>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055662" y="814324"/>
            <a:ext cx="7218762" cy="769441"/>
          </a:xfrm>
          <a:prstGeom prst="rect">
            <a:avLst/>
          </a:prstGeom>
          <a:noFill/>
        </p:spPr>
        <p:txBody>
          <a:bodyPr wrap="square" rtlCol="0">
            <a:spAutoFit/>
          </a:bodyPr>
          <a:lstStyle/>
          <a:p>
            <a:r>
              <a:rPr lang="en-US" sz="4400" b="1" u="sng" dirty="0"/>
              <a:t>Working Procedure</a:t>
            </a:r>
          </a:p>
        </p:txBody>
      </p:sp>
      <p:sp>
        <p:nvSpPr>
          <p:cNvPr id="5" name="TextBox 4">
            <a:extLst>
              <a:ext uri="{FF2B5EF4-FFF2-40B4-BE49-F238E27FC236}">
                <a16:creationId xmlns:a16="http://schemas.microsoft.com/office/drawing/2014/main" id="{95D46607-CF7B-4FC7-86A4-F779C6705AA2}"/>
              </a:ext>
            </a:extLst>
          </p:cNvPr>
          <p:cNvSpPr txBox="1"/>
          <p:nvPr/>
        </p:nvSpPr>
        <p:spPr>
          <a:xfrm>
            <a:off x="1145309" y="1789953"/>
            <a:ext cx="8052479" cy="4278094"/>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rtlCol="0">
            <a:spAutoFit/>
          </a:bodyPr>
          <a:lstStyle/>
          <a:p>
            <a:pPr marL="0" indent="0" algn="just">
              <a:buNone/>
            </a:pPr>
            <a:r>
              <a:rPr lang="en-US" sz="1800" b="1" dirty="0">
                <a:solidFill>
                  <a:schemeClr val="tx2">
                    <a:lumMod val="25000"/>
                  </a:schemeClr>
                </a:solidFill>
                <a:latin typeface="Bahnschrift" panose="020B0502040204020203" pitchFamily="34" charset="0"/>
              </a:rPr>
              <a:t>The basic components that react to the inputs are </a:t>
            </a:r>
            <a:r>
              <a:rPr lang="en-US" sz="1600" b="1" dirty="0">
                <a:solidFill>
                  <a:schemeClr val="tx2">
                    <a:lumMod val="25000"/>
                  </a:schemeClr>
                </a:solidFill>
                <a:latin typeface="Bahnschrift" panose="020B0502040204020203" pitchFamily="34" charset="0"/>
              </a:rPr>
              <a:t>:</a:t>
            </a:r>
          </a:p>
          <a:p>
            <a:pPr algn="just">
              <a:buFont typeface="Wingdings" panose="05000000000000000000" pitchFamily="2" charset="2"/>
              <a:buChar char="Ø"/>
            </a:pPr>
            <a:r>
              <a:rPr lang="en-US" sz="1600" dirty="0">
                <a:solidFill>
                  <a:schemeClr val="bg1">
                    <a:lumMod val="75000"/>
                    <a:lumOff val="25000"/>
                  </a:schemeClr>
                </a:solidFill>
                <a:latin typeface="Bahnschrift" panose="020B0502040204020203" pitchFamily="34" charset="0"/>
              </a:rPr>
              <a:t> Resistors: (330-1000 Ohm)</a:t>
            </a:r>
          </a:p>
          <a:p>
            <a:pPr algn="just">
              <a:buFont typeface="Wingdings" panose="05000000000000000000" pitchFamily="2" charset="2"/>
              <a:buChar char="Ø"/>
            </a:pPr>
            <a:r>
              <a:rPr lang="en-US" sz="1600" dirty="0">
                <a:solidFill>
                  <a:schemeClr val="bg1">
                    <a:lumMod val="75000"/>
                    <a:lumOff val="25000"/>
                  </a:schemeClr>
                </a:solidFill>
                <a:latin typeface="Bahnschrift" panose="020B0502040204020203" pitchFamily="34" charset="0"/>
              </a:rPr>
              <a:t> Pedestrian Button</a:t>
            </a:r>
          </a:p>
          <a:p>
            <a:pPr algn="just">
              <a:buFont typeface="Wingdings" panose="05000000000000000000" pitchFamily="2" charset="2"/>
              <a:buChar char="Ø"/>
            </a:pPr>
            <a:r>
              <a:rPr lang="en-US" sz="1600" dirty="0">
                <a:solidFill>
                  <a:schemeClr val="bg1">
                    <a:lumMod val="75000"/>
                    <a:lumOff val="25000"/>
                  </a:schemeClr>
                </a:solidFill>
                <a:latin typeface="Bahnschrift" panose="020B0502040204020203" pitchFamily="34" charset="0"/>
              </a:rPr>
              <a:t> Ultrasonic Sensor</a:t>
            </a:r>
          </a:p>
          <a:p>
            <a:pPr algn="just">
              <a:buFont typeface="Wingdings" panose="05000000000000000000" pitchFamily="2" charset="2"/>
              <a:buChar char="Ø"/>
            </a:pPr>
            <a:endParaRPr lang="en-US" sz="1600" b="1" dirty="0">
              <a:solidFill>
                <a:schemeClr val="bg1">
                  <a:lumMod val="75000"/>
                  <a:lumOff val="25000"/>
                </a:schemeClr>
              </a:solidFill>
              <a:latin typeface="Bahnschrift" panose="020B0502040204020203" pitchFamily="34" charset="0"/>
            </a:endParaRPr>
          </a:p>
          <a:p>
            <a:pPr marL="0" indent="0" algn="just">
              <a:buNone/>
            </a:pPr>
            <a:r>
              <a:rPr lang="en-US" sz="1800" b="1" dirty="0">
                <a:solidFill>
                  <a:schemeClr val="tx2">
                    <a:lumMod val="25000"/>
                  </a:schemeClr>
                </a:solidFill>
                <a:latin typeface="Bahnschrift" panose="020B0502040204020203" pitchFamily="34" charset="0"/>
              </a:rPr>
              <a:t>The components that receive commands </a:t>
            </a:r>
            <a:r>
              <a:rPr lang="en-US" sz="1600" b="1" dirty="0">
                <a:solidFill>
                  <a:schemeClr val="tx2">
                    <a:lumMod val="25000"/>
                  </a:schemeClr>
                </a:solidFill>
                <a:latin typeface="Bahnschrift" panose="020B0502040204020203" pitchFamily="34" charset="0"/>
              </a:rPr>
              <a:t>:</a:t>
            </a:r>
          </a:p>
          <a:p>
            <a:pPr algn="just">
              <a:buFont typeface="Wingdings" panose="05000000000000000000" pitchFamily="2" charset="2"/>
              <a:buChar char="Ø"/>
            </a:pPr>
            <a:r>
              <a:rPr lang="en-US" sz="1400" b="1" dirty="0">
                <a:solidFill>
                  <a:schemeClr val="bg1">
                    <a:lumMod val="75000"/>
                    <a:lumOff val="25000"/>
                  </a:schemeClr>
                </a:solidFill>
                <a:latin typeface="Bahnschrift" panose="020B0502040204020203" pitchFamily="34" charset="0"/>
              </a:rPr>
              <a:t> </a:t>
            </a:r>
            <a:r>
              <a:rPr lang="en-US" sz="1400" dirty="0">
                <a:solidFill>
                  <a:schemeClr val="bg1">
                    <a:lumMod val="75000"/>
                    <a:lumOff val="25000"/>
                  </a:schemeClr>
                </a:solidFill>
                <a:latin typeface="Bahnschrift" panose="020B0502040204020203" pitchFamily="34" charset="0"/>
              </a:rPr>
              <a:t>Traffic Lights (4 pieces)</a:t>
            </a:r>
          </a:p>
          <a:p>
            <a:pPr algn="just">
              <a:buFont typeface="Wingdings" panose="05000000000000000000" pitchFamily="2" charset="2"/>
              <a:buChar char="Ø"/>
            </a:pPr>
            <a:r>
              <a:rPr lang="en-US" sz="1400" dirty="0">
                <a:solidFill>
                  <a:schemeClr val="bg1">
                    <a:lumMod val="75000"/>
                    <a:lumOff val="25000"/>
                  </a:schemeClr>
                </a:solidFill>
                <a:latin typeface="Bahnschrift" panose="020B0502040204020203" pitchFamily="34" charset="0"/>
              </a:rPr>
              <a:t> Pedestrian Traffic Lights (4 pieces)</a:t>
            </a:r>
          </a:p>
          <a:p>
            <a:pPr marL="0" indent="0" algn="just">
              <a:buNone/>
            </a:pPr>
            <a:endParaRPr lang="en-US" sz="1400" b="1" dirty="0">
              <a:solidFill>
                <a:schemeClr val="accent1"/>
              </a:solidFill>
              <a:latin typeface="Bahnschrift" panose="020B0502040204020203" pitchFamily="34" charset="0"/>
            </a:endParaRPr>
          </a:p>
          <a:p>
            <a:pPr algn="just"/>
            <a:r>
              <a:rPr lang="en-US" sz="1400" dirty="0">
                <a:solidFill>
                  <a:schemeClr val="bg1">
                    <a:lumMod val="75000"/>
                    <a:lumOff val="25000"/>
                  </a:schemeClr>
                </a:solidFill>
                <a:latin typeface="Bahnschrift" panose="020B0502040204020203" pitchFamily="34" charset="0"/>
              </a:rPr>
              <a:t>Proteus simulation of 4-way traffic system with a pedestrian button and Ultrasonic Sensor  that interrupts the normal operation of the system when required. The system automatically returns to the normal sequence after instruction from Arduino. </a:t>
            </a:r>
            <a:r>
              <a:rPr lang="en-GB" sz="1400" dirty="0">
                <a:solidFill>
                  <a:schemeClr val="bg1">
                    <a:lumMod val="75000"/>
                    <a:lumOff val="25000"/>
                  </a:schemeClr>
                </a:solidFill>
                <a:latin typeface="Bahnschrift" panose="020B0502040204020203" pitchFamily="34" charset="0"/>
              </a:rPr>
              <a:t>In this model, the Ultrasonic Sensor is used to detect the presence of any vehicle  in that part of the road. When detected it sends  a triggered output to Arduino UNO  which is  the heart  of the project. Then  Arduino analyses the  number of  such triggered  outputs  from  the  set  of  sensors  placed  in  the  different  roads  at  the  junction  and correspondingly triggers the  different LED lights in the signals in order to felicitate the vehicle movement</a:t>
            </a:r>
            <a:endParaRPr lang="en-US" sz="1400" dirty="0">
              <a:solidFill>
                <a:schemeClr val="bg1">
                  <a:lumMod val="75000"/>
                  <a:lumOff val="25000"/>
                </a:schemeClr>
              </a:solidFill>
              <a:latin typeface="Bahnschrift" panose="020B0502040204020203" pitchFamily="34" charset="0"/>
            </a:endParaRPr>
          </a:p>
          <a:p>
            <a:pPr marL="285750" indent="-285750">
              <a:buFont typeface="Arial" panose="020B0604020202020204" pitchFamily="34" charset="0"/>
              <a:buChar char="•"/>
            </a:pPr>
            <a:endParaRPr lang="en-US" dirty="0">
              <a:solidFill>
                <a:schemeClr val="bg1">
                  <a:lumMod val="75000"/>
                  <a:lumOff val="25000"/>
                </a:schemeClr>
              </a:solidFill>
            </a:endParaRPr>
          </a:p>
        </p:txBody>
      </p:sp>
    </p:spTree>
    <p:extLst>
      <p:ext uri="{BB962C8B-B14F-4D97-AF65-F5344CB8AC3E}">
        <p14:creationId xmlns:p14="http://schemas.microsoft.com/office/powerpoint/2010/main" val="8947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Budget </a:t>
            </a:r>
          </a:p>
        </p:txBody>
      </p:sp>
      <p:graphicFrame>
        <p:nvGraphicFramePr>
          <p:cNvPr id="2" name="Table 6">
            <a:extLst>
              <a:ext uri="{FF2B5EF4-FFF2-40B4-BE49-F238E27FC236}">
                <a16:creationId xmlns:a16="http://schemas.microsoft.com/office/drawing/2014/main" id="{78EA0EC0-1196-43B0-A5A8-E500752685DF}"/>
              </a:ext>
            </a:extLst>
          </p:cNvPr>
          <p:cNvGraphicFramePr>
            <a:graphicFrameLocks noGrp="1"/>
          </p:cNvGraphicFramePr>
          <p:nvPr>
            <p:extLst>
              <p:ext uri="{D42A27DB-BD31-4B8C-83A1-F6EECF244321}">
                <p14:modId xmlns:p14="http://schemas.microsoft.com/office/powerpoint/2010/main" val="4051394137"/>
              </p:ext>
            </p:extLst>
          </p:nvPr>
        </p:nvGraphicFramePr>
        <p:xfrm>
          <a:off x="1199029" y="2563010"/>
          <a:ext cx="7460130" cy="3291840"/>
        </p:xfrm>
        <a:graphic>
          <a:graphicData uri="http://schemas.openxmlformats.org/drawingml/2006/table">
            <a:tbl>
              <a:tblPr firstRow="1" bandRow="1">
                <a:tableStyleId>{9D7B26C5-4107-4FEC-AEDC-1716B250A1EF}</a:tableStyleId>
              </a:tblPr>
              <a:tblGrid>
                <a:gridCol w="2486710">
                  <a:extLst>
                    <a:ext uri="{9D8B030D-6E8A-4147-A177-3AD203B41FA5}">
                      <a16:colId xmlns:a16="http://schemas.microsoft.com/office/drawing/2014/main" val="1721720857"/>
                    </a:ext>
                  </a:extLst>
                </a:gridCol>
                <a:gridCol w="2486710">
                  <a:extLst>
                    <a:ext uri="{9D8B030D-6E8A-4147-A177-3AD203B41FA5}">
                      <a16:colId xmlns:a16="http://schemas.microsoft.com/office/drawing/2014/main" val="1674702292"/>
                    </a:ext>
                  </a:extLst>
                </a:gridCol>
                <a:gridCol w="2486710">
                  <a:extLst>
                    <a:ext uri="{9D8B030D-6E8A-4147-A177-3AD203B41FA5}">
                      <a16:colId xmlns:a16="http://schemas.microsoft.com/office/drawing/2014/main" val="2927171839"/>
                    </a:ext>
                  </a:extLst>
                </a:gridCol>
              </a:tblGrid>
              <a:tr h="348503">
                <a:tc>
                  <a:txBody>
                    <a:bodyPr/>
                    <a:lstStyle/>
                    <a:p>
                      <a:pPr algn="ctr"/>
                      <a:r>
                        <a:rPr lang="en-US" sz="1800" b="1" dirty="0">
                          <a:solidFill>
                            <a:schemeClr val="tx2"/>
                          </a:solidFill>
                          <a:latin typeface="Bahnschrift SemiCondensed" panose="020B0502040204020203" pitchFamily="34" charset="0"/>
                        </a:rPr>
                        <a:t>Equipment</a:t>
                      </a:r>
                      <a:endParaRPr lang="en-US" dirty="0">
                        <a:solidFill>
                          <a:schemeClr val="tx2"/>
                        </a:solidFill>
                      </a:endParaRPr>
                    </a:p>
                  </a:txBody>
                  <a:tcPr/>
                </a:tc>
                <a:tc>
                  <a:txBody>
                    <a:bodyPr/>
                    <a:lstStyle/>
                    <a:p>
                      <a:pPr algn="ctr"/>
                      <a:r>
                        <a:rPr lang="en-US" sz="1800" b="1" dirty="0">
                          <a:solidFill>
                            <a:schemeClr val="tx2"/>
                          </a:solidFill>
                          <a:latin typeface="Bahnschrift SemiCondensed" panose="020B0502040204020203" pitchFamily="34" charset="0"/>
                        </a:rPr>
                        <a:t> Quantity</a:t>
                      </a:r>
                      <a:endParaRPr lang="en-US" dirty="0">
                        <a:solidFill>
                          <a:schemeClr val="tx2"/>
                        </a:solidFill>
                      </a:endParaRPr>
                    </a:p>
                  </a:txBody>
                  <a:tcPr/>
                </a:tc>
                <a:tc>
                  <a:txBody>
                    <a:bodyPr/>
                    <a:lstStyle/>
                    <a:p>
                      <a:pPr algn="ctr"/>
                      <a:r>
                        <a:rPr lang="en-US" sz="1800" b="1" dirty="0">
                          <a:solidFill>
                            <a:schemeClr val="tx2"/>
                          </a:solidFill>
                          <a:latin typeface="Bahnschrift SemiCondensed" panose="020B0502040204020203" pitchFamily="34" charset="0"/>
                        </a:rPr>
                        <a:t>Budget(Tk)</a:t>
                      </a:r>
                      <a:endParaRPr lang="en-US" dirty="0">
                        <a:solidFill>
                          <a:schemeClr val="tx2"/>
                        </a:solidFill>
                      </a:endParaRPr>
                    </a:p>
                  </a:txBody>
                  <a:tcPr/>
                </a:tc>
                <a:extLst>
                  <a:ext uri="{0D108BD9-81ED-4DB2-BD59-A6C34878D82A}">
                    <a16:rowId xmlns:a16="http://schemas.microsoft.com/office/drawing/2014/main" val="3884357710"/>
                  </a:ext>
                </a:extLst>
              </a:tr>
              <a:tr h="348503">
                <a:tc>
                  <a:txBody>
                    <a:bodyPr/>
                    <a:lstStyle/>
                    <a:p>
                      <a:pPr algn="ctr"/>
                      <a:r>
                        <a:rPr lang="en-US" sz="1800" b="1" dirty="0">
                          <a:solidFill>
                            <a:schemeClr val="tx1">
                              <a:lumMod val="85000"/>
                            </a:schemeClr>
                          </a:solidFill>
                        </a:rPr>
                        <a:t>Arduino Mega 2650</a:t>
                      </a:r>
                      <a:endParaRPr lang="en-US" dirty="0">
                        <a:solidFill>
                          <a:schemeClr val="tx1">
                            <a:lumMod val="85000"/>
                          </a:schemeClr>
                        </a:solidFill>
                      </a:endParaRPr>
                    </a:p>
                  </a:txBody>
                  <a:tcPr/>
                </a:tc>
                <a:tc>
                  <a:txBody>
                    <a:bodyPr/>
                    <a:lstStyle/>
                    <a:p>
                      <a:pPr algn="ctr"/>
                      <a:r>
                        <a:rPr lang="en-US" b="1" dirty="0">
                          <a:solidFill>
                            <a:schemeClr val="tx1">
                              <a:lumMod val="85000"/>
                            </a:schemeClr>
                          </a:solidFill>
                        </a:rPr>
                        <a:t>1</a:t>
                      </a:r>
                    </a:p>
                  </a:txBody>
                  <a:tcPr/>
                </a:tc>
                <a:tc>
                  <a:txBody>
                    <a:bodyPr/>
                    <a:lstStyle/>
                    <a:p>
                      <a:pPr algn="ctr"/>
                      <a:r>
                        <a:rPr lang="en-US" b="1" dirty="0">
                          <a:solidFill>
                            <a:schemeClr val="tx1">
                              <a:lumMod val="85000"/>
                            </a:schemeClr>
                          </a:solidFill>
                        </a:rPr>
                        <a:t>920</a:t>
                      </a:r>
                    </a:p>
                  </a:txBody>
                  <a:tcPr/>
                </a:tc>
                <a:extLst>
                  <a:ext uri="{0D108BD9-81ED-4DB2-BD59-A6C34878D82A}">
                    <a16:rowId xmlns:a16="http://schemas.microsoft.com/office/drawing/2014/main" val="4039787675"/>
                  </a:ext>
                </a:extLst>
              </a:tr>
              <a:tr h="348503">
                <a:tc>
                  <a:txBody>
                    <a:bodyPr/>
                    <a:lstStyle/>
                    <a:p>
                      <a:pPr algn="ctr"/>
                      <a:r>
                        <a:rPr lang="en-US" sz="1800" b="1" dirty="0">
                          <a:solidFill>
                            <a:schemeClr val="tx1">
                              <a:lumMod val="85000"/>
                            </a:schemeClr>
                          </a:solidFill>
                        </a:rPr>
                        <a:t>Traffic</a:t>
                      </a:r>
                      <a:r>
                        <a:rPr lang="en-US" sz="1800" b="1" baseline="0" dirty="0">
                          <a:solidFill>
                            <a:schemeClr val="tx1">
                              <a:lumMod val="85000"/>
                            </a:schemeClr>
                          </a:solidFill>
                        </a:rPr>
                        <a:t> Lights</a:t>
                      </a:r>
                      <a:endParaRPr lang="en-US" dirty="0">
                        <a:solidFill>
                          <a:schemeClr val="tx1">
                            <a:lumMod val="85000"/>
                          </a:schemeClr>
                        </a:solidFill>
                      </a:endParaRPr>
                    </a:p>
                  </a:txBody>
                  <a:tcPr/>
                </a:tc>
                <a:tc>
                  <a:txBody>
                    <a:bodyPr/>
                    <a:lstStyle/>
                    <a:p>
                      <a:pPr algn="ctr"/>
                      <a:r>
                        <a:rPr lang="en-US" b="1" dirty="0">
                          <a:solidFill>
                            <a:schemeClr val="tx1">
                              <a:lumMod val="85000"/>
                            </a:schemeClr>
                          </a:solidFill>
                        </a:rPr>
                        <a:t>4</a:t>
                      </a:r>
                    </a:p>
                  </a:txBody>
                  <a:tcPr/>
                </a:tc>
                <a:tc>
                  <a:txBody>
                    <a:bodyPr/>
                    <a:lstStyle/>
                    <a:p>
                      <a:pPr algn="ctr"/>
                      <a:r>
                        <a:rPr lang="en-US" b="1" dirty="0">
                          <a:solidFill>
                            <a:schemeClr val="tx1">
                              <a:lumMod val="85000"/>
                            </a:schemeClr>
                          </a:solidFill>
                        </a:rPr>
                        <a:t>80</a:t>
                      </a:r>
                    </a:p>
                  </a:txBody>
                  <a:tcPr/>
                </a:tc>
                <a:extLst>
                  <a:ext uri="{0D108BD9-81ED-4DB2-BD59-A6C34878D82A}">
                    <a16:rowId xmlns:a16="http://schemas.microsoft.com/office/drawing/2014/main" val="3948346720"/>
                  </a:ext>
                </a:extLst>
              </a:tr>
              <a:tr h="34850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lumMod val="85000"/>
                            </a:schemeClr>
                          </a:solidFill>
                        </a:rPr>
                        <a:t>Pedestrian</a:t>
                      </a:r>
                      <a:r>
                        <a:rPr lang="en-US" baseline="0" dirty="0">
                          <a:solidFill>
                            <a:schemeClr val="tx1">
                              <a:lumMod val="85000"/>
                            </a:schemeClr>
                          </a:solidFill>
                        </a:rPr>
                        <a:t> </a:t>
                      </a:r>
                      <a:r>
                        <a:rPr lang="en-US" sz="1800" b="1" dirty="0">
                          <a:solidFill>
                            <a:schemeClr val="tx1">
                              <a:lumMod val="85000"/>
                            </a:schemeClr>
                          </a:solidFill>
                        </a:rPr>
                        <a:t>Traffic</a:t>
                      </a:r>
                      <a:r>
                        <a:rPr lang="en-US" sz="1800" b="1" baseline="0" dirty="0">
                          <a:solidFill>
                            <a:schemeClr val="tx1">
                              <a:lumMod val="85000"/>
                            </a:schemeClr>
                          </a:solidFill>
                        </a:rPr>
                        <a:t> Lights</a:t>
                      </a:r>
                      <a:endParaRPr lang="en-US" dirty="0">
                        <a:solidFill>
                          <a:schemeClr val="tx1">
                            <a:lumMod val="85000"/>
                          </a:schemeClr>
                        </a:solidFill>
                      </a:endParaRPr>
                    </a:p>
                  </a:txBody>
                  <a:tcPr/>
                </a:tc>
                <a:tc>
                  <a:txBody>
                    <a:bodyPr/>
                    <a:lstStyle/>
                    <a:p>
                      <a:pPr algn="ctr"/>
                      <a:r>
                        <a:rPr lang="en-US" b="1" dirty="0">
                          <a:solidFill>
                            <a:schemeClr val="tx1">
                              <a:lumMod val="85000"/>
                            </a:schemeClr>
                          </a:solidFill>
                        </a:rPr>
                        <a:t>4</a:t>
                      </a:r>
                    </a:p>
                  </a:txBody>
                  <a:tcPr/>
                </a:tc>
                <a:tc>
                  <a:txBody>
                    <a:bodyPr/>
                    <a:lstStyle/>
                    <a:p>
                      <a:pPr algn="ctr"/>
                      <a:r>
                        <a:rPr lang="en-US" b="1" dirty="0">
                          <a:solidFill>
                            <a:schemeClr val="tx1">
                              <a:lumMod val="85000"/>
                            </a:schemeClr>
                          </a:solidFill>
                        </a:rPr>
                        <a:t>80</a:t>
                      </a:r>
                    </a:p>
                  </a:txBody>
                  <a:tcPr/>
                </a:tc>
                <a:extLst>
                  <a:ext uri="{0D108BD9-81ED-4DB2-BD59-A6C34878D82A}">
                    <a16:rowId xmlns:a16="http://schemas.microsoft.com/office/drawing/2014/main" val="1945560404"/>
                  </a:ext>
                </a:extLst>
              </a:tr>
              <a:tr h="348503">
                <a:tc>
                  <a:txBody>
                    <a:bodyPr/>
                    <a:lstStyle/>
                    <a:p>
                      <a:pPr algn="ctr"/>
                      <a:r>
                        <a:rPr lang="en-US" sz="1800" b="1" dirty="0">
                          <a:solidFill>
                            <a:schemeClr val="tx1">
                              <a:lumMod val="85000"/>
                            </a:schemeClr>
                          </a:solidFill>
                        </a:rPr>
                        <a:t>Resistors </a:t>
                      </a:r>
                      <a:endParaRPr lang="en-US" sz="1400" dirty="0">
                        <a:solidFill>
                          <a:schemeClr val="tx1">
                            <a:lumMod val="85000"/>
                          </a:schemeClr>
                        </a:solidFill>
                      </a:endParaRPr>
                    </a:p>
                  </a:txBody>
                  <a:tcPr/>
                </a:tc>
                <a:tc>
                  <a:txBody>
                    <a:bodyPr/>
                    <a:lstStyle/>
                    <a:p>
                      <a:pPr algn="ctr"/>
                      <a:r>
                        <a:rPr lang="en-US" b="1" dirty="0">
                          <a:solidFill>
                            <a:schemeClr val="tx1">
                              <a:lumMod val="85000"/>
                            </a:schemeClr>
                          </a:solidFill>
                        </a:rPr>
                        <a:t>24</a:t>
                      </a:r>
                    </a:p>
                  </a:txBody>
                  <a:tcPr/>
                </a:tc>
                <a:tc>
                  <a:txBody>
                    <a:bodyPr/>
                    <a:lstStyle/>
                    <a:p>
                      <a:pPr algn="ctr"/>
                      <a:r>
                        <a:rPr lang="en-US" b="1" dirty="0">
                          <a:solidFill>
                            <a:schemeClr val="tx1">
                              <a:lumMod val="85000"/>
                            </a:schemeClr>
                          </a:solidFill>
                        </a:rPr>
                        <a:t>500</a:t>
                      </a:r>
                    </a:p>
                  </a:txBody>
                  <a:tcPr/>
                </a:tc>
                <a:extLst>
                  <a:ext uri="{0D108BD9-81ED-4DB2-BD59-A6C34878D82A}">
                    <a16:rowId xmlns:a16="http://schemas.microsoft.com/office/drawing/2014/main" val="3547375314"/>
                  </a:ext>
                </a:extLst>
              </a:tr>
              <a:tr h="348503">
                <a:tc>
                  <a:txBody>
                    <a:bodyPr/>
                    <a:lstStyle/>
                    <a:p>
                      <a:pPr algn="ctr"/>
                      <a:r>
                        <a:rPr lang="en-US" sz="1800" b="1" dirty="0">
                          <a:solidFill>
                            <a:schemeClr val="tx1">
                              <a:lumMod val="85000"/>
                            </a:schemeClr>
                          </a:solidFill>
                        </a:rPr>
                        <a:t>Connecting wires</a:t>
                      </a:r>
                      <a:endParaRPr lang="en-US" dirty="0">
                        <a:solidFill>
                          <a:schemeClr val="tx1">
                            <a:lumMod val="85000"/>
                          </a:schemeClr>
                        </a:solidFill>
                      </a:endParaRPr>
                    </a:p>
                  </a:txBody>
                  <a:tcPr/>
                </a:tc>
                <a:tc>
                  <a:txBody>
                    <a:bodyPr/>
                    <a:lstStyle/>
                    <a:p>
                      <a:pPr algn="ctr"/>
                      <a:r>
                        <a:rPr lang="en-US" b="1" dirty="0">
                          <a:solidFill>
                            <a:schemeClr val="tx1">
                              <a:lumMod val="85000"/>
                            </a:schemeClr>
                          </a:solidFill>
                        </a:rPr>
                        <a:t>As Needed</a:t>
                      </a:r>
                    </a:p>
                  </a:txBody>
                  <a:tcPr/>
                </a:tc>
                <a:tc>
                  <a:txBody>
                    <a:bodyPr/>
                    <a:lstStyle/>
                    <a:p>
                      <a:pPr algn="ctr"/>
                      <a:r>
                        <a:rPr lang="en-US" b="1" dirty="0">
                          <a:solidFill>
                            <a:schemeClr val="tx1">
                              <a:lumMod val="85000"/>
                            </a:schemeClr>
                          </a:solidFill>
                        </a:rPr>
                        <a:t>200</a:t>
                      </a:r>
                    </a:p>
                  </a:txBody>
                  <a:tcPr/>
                </a:tc>
                <a:extLst>
                  <a:ext uri="{0D108BD9-81ED-4DB2-BD59-A6C34878D82A}">
                    <a16:rowId xmlns:a16="http://schemas.microsoft.com/office/drawing/2014/main" val="189070252"/>
                  </a:ext>
                </a:extLst>
              </a:tr>
              <a:tr h="348503">
                <a:tc>
                  <a:txBody>
                    <a:bodyPr/>
                    <a:lstStyle/>
                    <a:p>
                      <a:pPr algn="ctr"/>
                      <a:r>
                        <a:rPr lang="en-US" sz="1800" b="1" dirty="0">
                          <a:solidFill>
                            <a:schemeClr val="tx1">
                              <a:lumMod val="85000"/>
                            </a:schemeClr>
                          </a:solidFill>
                        </a:rPr>
                        <a:t>Pedestrian Button</a:t>
                      </a:r>
                      <a:endParaRPr lang="en-US" dirty="0">
                        <a:solidFill>
                          <a:schemeClr val="tx1">
                            <a:lumMod val="85000"/>
                          </a:schemeClr>
                        </a:solidFill>
                      </a:endParaRPr>
                    </a:p>
                  </a:txBody>
                  <a:tcPr/>
                </a:tc>
                <a:tc>
                  <a:txBody>
                    <a:bodyPr/>
                    <a:lstStyle/>
                    <a:p>
                      <a:pPr algn="ctr"/>
                      <a:r>
                        <a:rPr lang="en-US" b="1" dirty="0">
                          <a:solidFill>
                            <a:schemeClr val="tx1">
                              <a:lumMod val="85000"/>
                            </a:schemeClr>
                          </a:solidFill>
                        </a:rPr>
                        <a:t>1</a:t>
                      </a:r>
                    </a:p>
                  </a:txBody>
                  <a:tcPr/>
                </a:tc>
                <a:tc>
                  <a:txBody>
                    <a:bodyPr/>
                    <a:lstStyle/>
                    <a:p>
                      <a:pPr algn="ctr"/>
                      <a:r>
                        <a:rPr lang="en-US" b="1" dirty="0">
                          <a:solidFill>
                            <a:schemeClr val="tx1">
                              <a:lumMod val="85000"/>
                            </a:schemeClr>
                          </a:solidFill>
                        </a:rPr>
                        <a:t>60</a:t>
                      </a:r>
                    </a:p>
                  </a:txBody>
                  <a:tcPr/>
                </a:tc>
                <a:extLst>
                  <a:ext uri="{0D108BD9-81ED-4DB2-BD59-A6C34878D82A}">
                    <a16:rowId xmlns:a16="http://schemas.microsoft.com/office/drawing/2014/main" val="1157333979"/>
                  </a:ext>
                </a:extLst>
              </a:tr>
              <a:tr h="348503">
                <a:tc>
                  <a:txBody>
                    <a:bodyPr/>
                    <a:lstStyle/>
                    <a:p>
                      <a:pPr algn="ctr"/>
                      <a:r>
                        <a:rPr lang="en-US" b="1" dirty="0">
                          <a:solidFill>
                            <a:schemeClr val="tx1">
                              <a:lumMod val="85000"/>
                            </a:schemeClr>
                          </a:solidFill>
                        </a:rPr>
                        <a:t>Ultrasonic Sensor</a:t>
                      </a:r>
                    </a:p>
                  </a:txBody>
                  <a:tcPr/>
                </a:tc>
                <a:tc>
                  <a:txBody>
                    <a:bodyPr/>
                    <a:lstStyle/>
                    <a:p>
                      <a:pPr algn="ctr"/>
                      <a:r>
                        <a:rPr lang="en-US" b="1" dirty="0">
                          <a:solidFill>
                            <a:schemeClr val="tx1">
                              <a:lumMod val="85000"/>
                            </a:schemeClr>
                          </a:solidFill>
                        </a:rPr>
                        <a:t>1</a:t>
                      </a:r>
                    </a:p>
                  </a:txBody>
                  <a:tcPr/>
                </a:tc>
                <a:tc>
                  <a:txBody>
                    <a:bodyPr/>
                    <a:lstStyle/>
                    <a:p>
                      <a:pPr algn="ctr"/>
                      <a:r>
                        <a:rPr lang="en-US" b="1" dirty="0">
                          <a:solidFill>
                            <a:schemeClr val="tx1">
                              <a:lumMod val="85000"/>
                            </a:schemeClr>
                          </a:solidFill>
                        </a:rPr>
                        <a:t>100</a:t>
                      </a:r>
                    </a:p>
                  </a:txBody>
                  <a:tcPr/>
                </a:tc>
                <a:extLst>
                  <a:ext uri="{0D108BD9-81ED-4DB2-BD59-A6C34878D82A}">
                    <a16:rowId xmlns:a16="http://schemas.microsoft.com/office/drawing/2014/main" val="3642170103"/>
                  </a:ext>
                </a:extLst>
              </a:tr>
              <a:tr h="348503">
                <a:tc>
                  <a:txBody>
                    <a:bodyPr/>
                    <a:lstStyle/>
                    <a:p>
                      <a:pPr algn="ctr"/>
                      <a:r>
                        <a:rPr lang="en-US" b="1" dirty="0">
                          <a:solidFill>
                            <a:schemeClr val="accent2">
                              <a:lumMod val="50000"/>
                            </a:schemeClr>
                          </a:solidFill>
                        </a:rPr>
                        <a:t>Total</a:t>
                      </a:r>
                    </a:p>
                  </a:txBody>
                  <a:tcPr>
                    <a:solidFill>
                      <a:schemeClr val="bg2">
                        <a:lumMod val="20000"/>
                        <a:lumOff val="80000"/>
                      </a:schemeClr>
                    </a:solidFill>
                  </a:tcPr>
                </a:tc>
                <a:tc>
                  <a:txBody>
                    <a:bodyPr/>
                    <a:lstStyle/>
                    <a:p>
                      <a:pPr algn="ctr"/>
                      <a:endParaRPr lang="en-US" b="1" dirty="0">
                        <a:solidFill>
                          <a:schemeClr val="tx1">
                            <a:lumMod val="95000"/>
                          </a:schemeClr>
                        </a:solidFill>
                      </a:endParaRPr>
                    </a:p>
                  </a:txBody>
                  <a:tcPr>
                    <a:solidFill>
                      <a:schemeClr val="bg2">
                        <a:lumMod val="20000"/>
                        <a:lumOff val="80000"/>
                      </a:schemeClr>
                    </a:solidFill>
                  </a:tcPr>
                </a:tc>
                <a:tc>
                  <a:txBody>
                    <a:bodyPr/>
                    <a:lstStyle/>
                    <a:p>
                      <a:pPr algn="ctr"/>
                      <a:r>
                        <a:rPr lang="en-US" b="1" dirty="0">
                          <a:solidFill>
                            <a:schemeClr val="accent2">
                              <a:lumMod val="50000"/>
                            </a:schemeClr>
                          </a:solidFill>
                        </a:rPr>
                        <a:t>2420 Tk</a:t>
                      </a:r>
                    </a:p>
                  </a:txBody>
                  <a:tcPr>
                    <a:solidFill>
                      <a:schemeClr val="bg2">
                        <a:lumMod val="20000"/>
                        <a:lumOff val="80000"/>
                      </a:schemeClr>
                    </a:solidFill>
                  </a:tcPr>
                </a:tc>
                <a:extLst>
                  <a:ext uri="{0D108BD9-81ED-4DB2-BD59-A6C34878D82A}">
                    <a16:rowId xmlns:a16="http://schemas.microsoft.com/office/drawing/2014/main" val="1798031571"/>
                  </a:ext>
                </a:extLst>
              </a:tr>
            </a:tbl>
          </a:graphicData>
        </a:graphic>
      </p:graphicFrame>
    </p:spTree>
    <p:extLst>
      <p:ext uri="{BB962C8B-B14F-4D97-AF65-F5344CB8AC3E}">
        <p14:creationId xmlns:p14="http://schemas.microsoft.com/office/powerpoint/2010/main" val="177000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16859" y="416858"/>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416859" y="792402"/>
            <a:ext cx="7218762" cy="769441"/>
          </a:xfrm>
          <a:prstGeom prst="rect">
            <a:avLst/>
          </a:prstGeom>
          <a:noFill/>
        </p:spPr>
        <p:txBody>
          <a:bodyPr wrap="square" rtlCol="0">
            <a:spAutoFit/>
          </a:bodyPr>
          <a:lstStyle/>
          <a:p>
            <a:r>
              <a:rPr lang="en-US" sz="4400" b="1" u="sng" dirty="0"/>
              <a:t>Code </a:t>
            </a:r>
          </a:p>
        </p:txBody>
      </p:sp>
      <p:sp>
        <p:nvSpPr>
          <p:cNvPr id="7" name="TextBox 6">
            <a:extLst>
              <a:ext uri="{FF2B5EF4-FFF2-40B4-BE49-F238E27FC236}">
                <a16:creationId xmlns:a16="http://schemas.microsoft.com/office/drawing/2014/main" id="{429DA084-825D-4917-B2D6-3DF8F04E89EF}"/>
              </a:ext>
            </a:extLst>
          </p:cNvPr>
          <p:cNvSpPr txBox="1"/>
          <p:nvPr/>
        </p:nvSpPr>
        <p:spPr>
          <a:xfrm>
            <a:off x="416859" y="1677779"/>
            <a:ext cx="11055927" cy="4647426"/>
          </a:xfrm>
          <a:prstGeom prst="rect">
            <a:avLst/>
          </a:prstGeom>
          <a:gradFill>
            <a:gsLst>
              <a:gs pos="0">
                <a:schemeClr val="accent2">
                  <a:lumMod val="40000"/>
                  <a:lumOff val="60000"/>
                </a:schemeClr>
              </a:gs>
              <a:gs pos="74000">
                <a:schemeClr val="tx1"/>
              </a:gs>
              <a:gs pos="83000">
                <a:schemeClr val="tx2"/>
              </a:gs>
              <a:gs pos="100000">
                <a:schemeClr val="bg2">
                  <a:lumMod val="40000"/>
                  <a:lumOff val="60000"/>
                </a:schemeClr>
              </a:gs>
            </a:gsLst>
            <a:lin ang="5400000" scaled="1"/>
          </a:gradFill>
        </p:spPr>
        <p:txBody>
          <a:bodyPr wrap="square" numCol="6" rtlCol="0">
            <a:spAutoFit/>
          </a:bodyPr>
          <a:lstStyle/>
          <a:p>
            <a:r>
              <a:rPr lang="en-US" sz="800" b="0" i="0" dirty="0">
                <a:solidFill>
                  <a:schemeClr val="bg1">
                    <a:lumMod val="75000"/>
                    <a:lumOff val="25000"/>
                  </a:schemeClr>
                </a:solidFill>
                <a:effectLst/>
                <a:latin typeface="Segoe UI Historic" panose="020B0502040204020203" pitchFamily="34" charset="0"/>
              </a:rPr>
              <a:t>const int g1 = 21; const int y1 = 20; const int r1 = 19; const int g2 = 18; const int y2 = 17; const int r2 = 16; const int g3 = A4; const int y3 = 3; const int r3 = 4; const int g4 = 5; const int y4 = 10; const int r4 = 11; const int </a:t>
            </a:r>
            <a:r>
              <a:rPr lang="en-US" sz="800" b="0" i="0" dirty="0" err="1">
                <a:solidFill>
                  <a:schemeClr val="bg1">
                    <a:lumMod val="75000"/>
                    <a:lumOff val="25000"/>
                  </a:schemeClr>
                </a:solidFill>
                <a:effectLst/>
                <a:latin typeface="Segoe UI Historic" panose="020B0502040204020203" pitchFamily="34" charset="0"/>
              </a:rPr>
              <a:t>pRed</a:t>
            </a:r>
            <a:r>
              <a:rPr lang="en-US" sz="800" b="0" i="0" dirty="0">
                <a:solidFill>
                  <a:schemeClr val="bg1">
                    <a:lumMod val="75000"/>
                    <a:lumOff val="25000"/>
                  </a:schemeClr>
                </a:solidFill>
                <a:effectLst/>
                <a:latin typeface="Segoe UI Historic" panose="020B0502040204020203" pitchFamily="34" charset="0"/>
              </a:rPr>
              <a:t> = A2; const int </a:t>
            </a:r>
            <a:r>
              <a:rPr lang="en-US" sz="800" b="0" i="0" dirty="0" err="1">
                <a:solidFill>
                  <a:schemeClr val="bg1">
                    <a:lumMod val="75000"/>
                    <a:lumOff val="25000"/>
                  </a:schemeClr>
                </a:solidFill>
                <a:effectLst/>
                <a:latin typeface="Segoe UI Historic" panose="020B0502040204020203" pitchFamily="34" charset="0"/>
              </a:rPr>
              <a:t>pgreen</a:t>
            </a:r>
            <a:r>
              <a:rPr lang="en-US" sz="800" b="0" i="0" dirty="0">
                <a:solidFill>
                  <a:schemeClr val="bg1">
                    <a:lumMod val="75000"/>
                    <a:lumOff val="25000"/>
                  </a:schemeClr>
                </a:solidFill>
                <a:effectLst/>
                <a:latin typeface="Segoe UI Historic" panose="020B0502040204020203" pitchFamily="34" charset="0"/>
              </a:rPr>
              <a:t> = A3; const int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 2; const int </a:t>
            </a:r>
            <a:r>
              <a:rPr lang="en-US" sz="800" b="0" i="0" dirty="0" err="1">
                <a:solidFill>
                  <a:schemeClr val="bg1">
                    <a:lumMod val="75000"/>
                    <a:lumOff val="25000"/>
                  </a:schemeClr>
                </a:solidFill>
                <a:effectLst/>
                <a:latin typeface="Segoe UI Historic" panose="020B0502040204020203" pitchFamily="34" charset="0"/>
              </a:rPr>
              <a:t>TrigPin</a:t>
            </a:r>
            <a:r>
              <a:rPr lang="en-US" sz="800" b="0" i="0" dirty="0">
                <a:solidFill>
                  <a:schemeClr val="bg1">
                    <a:lumMod val="75000"/>
                    <a:lumOff val="25000"/>
                  </a:schemeClr>
                </a:solidFill>
                <a:effectLst/>
                <a:latin typeface="Segoe UI Historic" panose="020B0502040204020203" pitchFamily="34" charset="0"/>
              </a:rPr>
              <a:t> = 14; // Trigger Pin of Ultrasonic Sensor const int </a:t>
            </a:r>
            <a:r>
              <a:rPr lang="en-US" sz="800" b="0" i="0" dirty="0" err="1">
                <a:solidFill>
                  <a:schemeClr val="bg1">
                    <a:lumMod val="75000"/>
                    <a:lumOff val="25000"/>
                  </a:schemeClr>
                </a:solidFill>
                <a:effectLst/>
                <a:latin typeface="Segoe UI Historic" panose="020B0502040204020203" pitchFamily="34" charset="0"/>
              </a:rPr>
              <a:t>echoPin</a:t>
            </a:r>
            <a:r>
              <a:rPr lang="en-US" sz="800" b="0" i="0" dirty="0">
                <a:solidFill>
                  <a:schemeClr val="bg1">
                    <a:lumMod val="75000"/>
                    <a:lumOff val="25000"/>
                  </a:schemeClr>
                </a:solidFill>
                <a:effectLst/>
                <a:latin typeface="Segoe UI Historic" panose="020B0502040204020203" pitchFamily="34" charset="0"/>
              </a:rPr>
              <a:t> = 15; // Echo Pin of Ultrasonic Sensor long </a:t>
            </a:r>
            <a:r>
              <a:rPr lang="en-US" sz="800" b="0" i="0" dirty="0" err="1">
                <a:solidFill>
                  <a:schemeClr val="bg1">
                    <a:lumMod val="75000"/>
                    <a:lumOff val="25000"/>
                  </a:schemeClr>
                </a:solidFill>
                <a:effectLst/>
                <a:latin typeface="Segoe UI Historic" panose="020B0502040204020203" pitchFamily="34" charset="0"/>
              </a:rPr>
              <a:t>microsecondsToInches</a:t>
            </a:r>
            <a:r>
              <a:rPr lang="en-US" sz="800" b="0" i="0" dirty="0">
                <a:solidFill>
                  <a:schemeClr val="bg1">
                    <a:lumMod val="75000"/>
                    <a:lumOff val="25000"/>
                  </a:schemeClr>
                </a:solidFill>
                <a:effectLst/>
                <a:latin typeface="Segoe UI Historic" panose="020B0502040204020203" pitchFamily="34" charset="0"/>
              </a:rPr>
              <a:t>(long microseconds) { return (microseconds*0.034*0.3937) / 2; } long </a:t>
            </a:r>
            <a:r>
              <a:rPr lang="en-US" sz="800" b="0" i="0" dirty="0" err="1">
                <a:solidFill>
                  <a:schemeClr val="bg1">
                    <a:lumMod val="75000"/>
                    <a:lumOff val="25000"/>
                  </a:schemeClr>
                </a:solidFill>
                <a:effectLst/>
                <a:latin typeface="Segoe UI Historic" panose="020B0502040204020203" pitchFamily="34" charset="0"/>
              </a:rPr>
              <a:t>microsecondsToCentimeters</a:t>
            </a:r>
            <a:r>
              <a:rPr lang="en-US" sz="800" b="0" i="0" dirty="0">
                <a:solidFill>
                  <a:schemeClr val="bg1">
                    <a:lumMod val="75000"/>
                    <a:lumOff val="25000"/>
                  </a:schemeClr>
                </a:solidFill>
                <a:effectLst/>
                <a:latin typeface="Segoe UI Historic" panose="020B0502040204020203" pitchFamily="34" charset="0"/>
              </a:rPr>
              <a:t>(long microseconds) { return (microseconds*.034) / 2; } void setup() {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(r1,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(y1,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(g1,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(r2,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(y2,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(g2,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(r3,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(y3,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(g3,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(r4,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(y4,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(g4,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pRed</a:t>
            </a:r>
            <a:r>
              <a:rPr lang="en-US" sz="800" b="0" i="0" dirty="0">
                <a:solidFill>
                  <a:schemeClr val="bg1">
                    <a:lumMod val="75000"/>
                    <a:lumOff val="25000"/>
                  </a:schemeClr>
                </a:solidFill>
                <a:effectLst/>
                <a:latin typeface="Segoe UI Historic" panose="020B0502040204020203" pitchFamily="34" charset="0"/>
              </a:rPr>
              <a:t>,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pgreen</a:t>
            </a:r>
            <a:r>
              <a:rPr lang="en-US" sz="800" b="0" i="0" dirty="0">
                <a:solidFill>
                  <a:schemeClr val="bg1">
                    <a:lumMod val="75000"/>
                    <a:lumOff val="25000"/>
                  </a:schemeClr>
                </a:solidFill>
                <a:effectLst/>
                <a:latin typeface="Segoe UI Historic" panose="020B0502040204020203" pitchFamily="34" charset="0"/>
              </a:rPr>
              <a:t>, OUTPUT);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INPUT);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(r4,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pRed</a:t>
            </a:r>
            <a:r>
              <a:rPr lang="en-US" sz="800" b="0" i="0" dirty="0">
                <a:solidFill>
                  <a:schemeClr val="bg1">
                    <a:lumMod val="75000"/>
                    <a:lumOff val="25000"/>
                  </a:schemeClr>
                </a:solidFill>
                <a:effectLst/>
                <a:latin typeface="Segoe UI Historic" panose="020B0502040204020203" pitchFamily="34" charset="0"/>
              </a:rPr>
              <a:t>, HIGH); </a:t>
            </a:r>
            <a:r>
              <a:rPr lang="en-US" sz="800" b="0" i="0" dirty="0" err="1">
                <a:solidFill>
                  <a:schemeClr val="bg1">
                    <a:lumMod val="75000"/>
                    <a:lumOff val="25000"/>
                  </a:schemeClr>
                </a:solidFill>
                <a:effectLst/>
                <a:latin typeface="Segoe UI Historic" panose="020B0502040204020203" pitchFamily="34" charset="0"/>
              </a:rPr>
              <a:t>Serial.begin</a:t>
            </a:r>
            <a:r>
              <a:rPr lang="en-US" sz="800" b="0" i="0" dirty="0">
                <a:solidFill>
                  <a:schemeClr val="bg1">
                    <a:lumMod val="75000"/>
                    <a:lumOff val="25000"/>
                  </a:schemeClr>
                </a:solidFill>
                <a:effectLst/>
                <a:latin typeface="Segoe UI Historic" panose="020B0502040204020203" pitchFamily="34" charset="0"/>
              </a:rPr>
              <a:t>(9600); } void loop() { long duration, inches, cm;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TrigPin</a:t>
            </a:r>
            <a:r>
              <a:rPr lang="en-US" sz="800" b="0" i="0" dirty="0">
                <a:solidFill>
                  <a:schemeClr val="bg1">
                    <a:lumMod val="75000"/>
                    <a:lumOff val="25000"/>
                  </a:schemeClr>
                </a:solidFill>
                <a:effectLst/>
                <a:latin typeface="Segoe UI Historic" panose="020B0502040204020203" pitchFamily="34" charset="0"/>
              </a:rPr>
              <a:t>, OUTPUT);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TrigPin</a:t>
            </a:r>
            <a:r>
              <a:rPr lang="en-US" sz="800" b="0" i="0" dirty="0">
                <a:solidFill>
                  <a:schemeClr val="bg1">
                    <a:lumMod val="75000"/>
                    <a:lumOff val="25000"/>
                  </a:schemeClr>
                </a:solidFill>
                <a:effectLst/>
                <a:latin typeface="Segoe UI Historic" panose="020B0502040204020203" pitchFamily="34" charset="0"/>
              </a:rPr>
              <a:t>, LOW); </a:t>
            </a:r>
            <a:r>
              <a:rPr lang="en-US" sz="800" b="0" i="0" dirty="0" err="1">
                <a:solidFill>
                  <a:schemeClr val="bg1">
                    <a:lumMod val="75000"/>
                    <a:lumOff val="25000"/>
                  </a:schemeClr>
                </a:solidFill>
                <a:effectLst/>
                <a:latin typeface="Segoe UI Historic" panose="020B0502040204020203" pitchFamily="34" charset="0"/>
              </a:rPr>
              <a:t>delayMicroseconds</a:t>
            </a:r>
            <a:r>
              <a:rPr lang="en-US" sz="800" b="0" i="0" dirty="0">
                <a:solidFill>
                  <a:schemeClr val="bg1">
                    <a:lumMod val="75000"/>
                    <a:lumOff val="25000"/>
                  </a:schemeClr>
                </a:solidFill>
                <a:effectLst/>
                <a:latin typeface="Segoe UI Historic" panose="020B0502040204020203" pitchFamily="34" charset="0"/>
              </a:rPr>
              <a:t>(2);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TrigPin</a:t>
            </a:r>
            <a:r>
              <a:rPr lang="en-US" sz="800" b="0" i="0" dirty="0">
                <a:solidFill>
                  <a:schemeClr val="bg1">
                    <a:lumMod val="75000"/>
                    <a:lumOff val="25000"/>
                  </a:schemeClr>
                </a:solidFill>
                <a:effectLst/>
                <a:latin typeface="Segoe UI Historic" panose="020B0502040204020203" pitchFamily="34" charset="0"/>
              </a:rPr>
              <a:t>, HIGH); </a:t>
            </a:r>
            <a:r>
              <a:rPr lang="en-US" sz="800" b="0" i="0" dirty="0" err="1">
                <a:solidFill>
                  <a:schemeClr val="bg1">
                    <a:lumMod val="75000"/>
                    <a:lumOff val="25000"/>
                  </a:schemeClr>
                </a:solidFill>
                <a:effectLst/>
                <a:latin typeface="Segoe UI Historic" panose="020B0502040204020203" pitchFamily="34" charset="0"/>
              </a:rPr>
              <a:t>delayMicroseconds</a:t>
            </a:r>
            <a:r>
              <a:rPr lang="en-US" sz="800" b="0" i="0" dirty="0">
                <a:solidFill>
                  <a:schemeClr val="bg1">
                    <a:lumMod val="75000"/>
                    <a:lumOff val="25000"/>
                  </a:schemeClr>
                </a:solidFill>
                <a:effectLst/>
                <a:latin typeface="Segoe UI Historic" panose="020B0502040204020203" pitchFamily="34" charset="0"/>
              </a:rPr>
              <a:t>(10);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TrigPin</a:t>
            </a:r>
            <a:r>
              <a:rPr lang="en-US" sz="800" b="0" i="0" dirty="0">
                <a:solidFill>
                  <a:schemeClr val="bg1">
                    <a:lumMod val="75000"/>
                    <a:lumOff val="25000"/>
                  </a:schemeClr>
                </a:solidFill>
                <a:effectLst/>
                <a:latin typeface="Segoe UI Historic" panose="020B0502040204020203" pitchFamily="34" charset="0"/>
              </a:rPr>
              <a:t>, LOW); </a:t>
            </a:r>
            <a:r>
              <a:rPr lang="en-US" sz="800" b="0" i="0" dirty="0" err="1">
                <a:solidFill>
                  <a:schemeClr val="bg1">
                    <a:lumMod val="75000"/>
                    <a:lumOff val="25000"/>
                  </a:schemeClr>
                </a:solidFill>
                <a:effectLst/>
                <a:latin typeface="Segoe UI Historic" panose="020B0502040204020203" pitchFamily="34" charset="0"/>
              </a:rPr>
              <a:t>pinMode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echoPin</a:t>
            </a:r>
            <a:r>
              <a:rPr lang="en-US" sz="800" b="0" i="0" dirty="0">
                <a:solidFill>
                  <a:schemeClr val="bg1">
                    <a:lumMod val="75000"/>
                    <a:lumOff val="25000"/>
                  </a:schemeClr>
                </a:solidFill>
                <a:effectLst/>
                <a:latin typeface="Segoe UI Historic" panose="020B0502040204020203" pitchFamily="34" charset="0"/>
              </a:rPr>
              <a:t>, INPUT); duration = </a:t>
            </a:r>
            <a:r>
              <a:rPr lang="en-US" sz="800" b="0" i="0" dirty="0" err="1">
                <a:solidFill>
                  <a:schemeClr val="bg1">
                    <a:lumMod val="75000"/>
                    <a:lumOff val="25000"/>
                  </a:schemeClr>
                </a:solidFill>
                <a:effectLst/>
                <a:latin typeface="Segoe UI Historic" panose="020B0502040204020203" pitchFamily="34" charset="0"/>
              </a:rPr>
              <a:t>pulseIn</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echoPin</a:t>
            </a:r>
            <a:r>
              <a:rPr lang="en-US" sz="800" b="0" i="0" dirty="0">
                <a:solidFill>
                  <a:schemeClr val="bg1">
                    <a:lumMod val="75000"/>
                    <a:lumOff val="25000"/>
                  </a:schemeClr>
                </a:solidFill>
                <a:effectLst/>
                <a:latin typeface="Segoe UI Historic" panose="020B0502040204020203" pitchFamily="34" charset="0"/>
              </a:rPr>
              <a:t>, HIGH); inches = </a:t>
            </a:r>
            <a:r>
              <a:rPr lang="en-US" sz="800" b="0" i="0" dirty="0" err="1">
                <a:solidFill>
                  <a:schemeClr val="bg1">
                    <a:lumMod val="75000"/>
                    <a:lumOff val="25000"/>
                  </a:schemeClr>
                </a:solidFill>
                <a:effectLst/>
                <a:latin typeface="Segoe UI Historic" panose="020B0502040204020203" pitchFamily="34" charset="0"/>
              </a:rPr>
              <a:t>microsecondsToInches</a:t>
            </a:r>
            <a:r>
              <a:rPr lang="en-US" sz="800" b="0" i="0" dirty="0">
                <a:solidFill>
                  <a:schemeClr val="bg1">
                    <a:lumMod val="75000"/>
                    <a:lumOff val="25000"/>
                  </a:schemeClr>
                </a:solidFill>
                <a:effectLst/>
                <a:latin typeface="Segoe UI Historic" panose="020B0502040204020203" pitchFamily="34" charset="0"/>
              </a:rPr>
              <a:t>(duration); cm = </a:t>
            </a:r>
            <a:r>
              <a:rPr lang="en-US" sz="800" b="0" i="0" dirty="0" err="1">
                <a:solidFill>
                  <a:schemeClr val="bg1">
                    <a:lumMod val="75000"/>
                    <a:lumOff val="25000"/>
                  </a:schemeClr>
                </a:solidFill>
                <a:effectLst/>
                <a:latin typeface="Segoe UI Historic" panose="020B0502040204020203" pitchFamily="34" charset="0"/>
              </a:rPr>
              <a:t>microsecondsToCentimeters</a:t>
            </a:r>
            <a:r>
              <a:rPr lang="en-US" sz="800" b="0" i="0" dirty="0">
                <a:solidFill>
                  <a:schemeClr val="bg1">
                    <a:lumMod val="75000"/>
                    <a:lumOff val="25000"/>
                  </a:schemeClr>
                </a:solidFill>
                <a:effectLst/>
                <a:latin typeface="Segoe UI Historic" panose="020B0502040204020203" pitchFamily="34" charset="0"/>
              </a:rPr>
              <a:t>(duration); </a:t>
            </a:r>
            <a:r>
              <a:rPr lang="en-US" sz="800" b="0" i="0" dirty="0" err="1">
                <a:solidFill>
                  <a:schemeClr val="bg1">
                    <a:lumMod val="75000"/>
                    <a:lumOff val="25000"/>
                  </a:schemeClr>
                </a:solidFill>
                <a:effectLst/>
                <a:latin typeface="Segoe UI Historic" panose="020B0502040204020203" pitchFamily="34" charset="0"/>
              </a:rPr>
              <a:t>Serial.print</a:t>
            </a:r>
            <a:r>
              <a:rPr lang="en-US" sz="800" b="0" i="0" dirty="0">
                <a:solidFill>
                  <a:schemeClr val="bg1">
                    <a:lumMod val="75000"/>
                    <a:lumOff val="25000"/>
                  </a:schemeClr>
                </a:solidFill>
                <a:effectLst/>
                <a:latin typeface="Segoe UI Historic" panose="020B0502040204020203" pitchFamily="34" charset="0"/>
              </a:rPr>
              <a:t>("Distance = "); </a:t>
            </a:r>
            <a:r>
              <a:rPr lang="en-US" sz="800" b="0" i="0" dirty="0" err="1">
                <a:solidFill>
                  <a:schemeClr val="bg1">
                    <a:lumMod val="75000"/>
                    <a:lumOff val="25000"/>
                  </a:schemeClr>
                </a:solidFill>
                <a:effectLst/>
                <a:latin typeface="Segoe UI Historic" panose="020B0502040204020203" pitchFamily="34" charset="0"/>
              </a:rPr>
              <a:t>Serial.print</a:t>
            </a:r>
            <a:r>
              <a:rPr lang="en-US" sz="800" b="0" i="0" dirty="0">
                <a:solidFill>
                  <a:schemeClr val="bg1">
                    <a:lumMod val="75000"/>
                    <a:lumOff val="25000"/>
                  </a:schemeClr>
                </a:solidFill>
                <a:effectLst/>
                <a:latin typeface="Segoe UI Historic" panose="020B0502040204020203" pitchFamily="34" charset="0"/>
              </a:rPr>
              <a:t>(inches); </a:t>
            </a:r>
            <a:r>
              <a:rPr lang="en-US" sz="800" b="0" i="0" dirty="0" err="1">
                <a:solidFill>
                  <a:schemeClr val="bg1">
                    <a:lumMod val="75000"/>
                    <a:lumOff val="25000"/>
                  </a:schemeClr>
                </a:solidFill>
                <a:effectLst/>
                <a:latin typeface="Segoe UI Historic" panose="020B0502040204020203" pitchFamily="34" charset="0"/>
              </a:rPr>
              <a:t>Serial.print</a:t>
            </a:r>
            <a:r>
              <a:rPr lang="en-US" sz="800" b="0" i="0" dirty="0">
                <a:solidFill>
                  <a:schemeClr val="bg1">
                    <a:lumMod val="75000"/>
                    <a:lumOff val="25000"/>
                  </a:schemeClr>
                </a:solidFill>
                <a:effectLst/>
                <a:latin typeface="Segoe UI Historic" panose="020B0502040204020203" pitchFamily="34" charset="0"/>
              </a:rPr>
              <a:t>("in, "); </a:t>
            </a:r>
            <a:r>
              <a:rPr lang="en-US" sz="800" b="0" i="0" dirty="0" err="1">
                <a:solidFill>
                  <a:schemeClr val="bg1">
                    <a:lumMod val="75000"/>
                    <a:lumOff val="25000"/>
                  </a:schemeClr>
                </a:solidFill>
                <a:effectLst/>
                <a:latin typeface="Segoe UI Historic" panose="020B0502040204020203" pitchFamily="34" charset="0"/>
              </a:rPr>
              <a:t>Serial.print</a:t>
            </a:r>
            <a:r>
              <a:rPr lang="en-US" sz="800" b="0" i="0" dirty="0">
                <a:solidFill>
                  <a:schemeClr val="bg1">
                    <a:lumMod val="75000"/>
                    <a:lumOff val="25000"/>
                  </a:schemeClr>
                </a:solidFill>
                <a:effectLst/>
                <a:latin typeface="Segoe UI Historic" panose="020B0502040204020203" pitchFamily="34" charset="0"/>
              </a:rPr>
              <a:t>(cm); </a:t>
            </a:r>
            <a:r>
              <a:rPr lang="en-US" sz="800" b="0" i="0" dirty="0" err="1">
                <a:solidFill>
                  <a:schemeClr val="bg1">
                    <a:lumMod val="75000"/>
                    <a:lumOff val="25000"/>
                  </a:schemeClr>
                </a:solidFill>
                <a:effectLst/>
                <a:latin typeface="Segoe UI Historic" panose="020B0502040204020203" pitchFamily="34" charset="0"/>
              </a:rPr>
              <a:t>Serial.print</a:t>
            </a:r>
            <a:r>
              <a:rPr lang="en-US" sz="800" b="0" i="0" dirty="0">
                <a:solidFill>
                  <a:schemeClr val="bg1">
                    <a:lumMod val="75000"/>
                    <a:lumOff val="25000"/>
                  </a:schemeClr>
                </a:solidFill>
                <a:effectLst/>
                <a:latin typeface="Segoe UI Historic" panose="020B0502040204020203" pitchFamily="34" charset="0"/>
              </a:rPr>
              <a:t>("cm"); </a:t>
            </a:r>
            <a:r>
              <a:rPr lang="en-US" sz="800" b="0" i="0" dirty="0" err="1">
                <a:solidFill>
                  <a:schemeClr val="bg1">
                    <a:lumMod val="75000"/>
                    <a:lumOff val="25000"/>
                  </a:schemeClr>
                </a:solidFill>
                <a:effectLst/>
                <a:latin typeface="Segoe UI Historic" panose="020B0502040204020203" pitchFamily="34" charset="0"/>
              </a:rPr>
              <a:t>Serial.println</a:t>
            </a:r>
            <a:r>
              <a:rPr lang="en-US" sz="800" b="0" i="0" dirty="0">
                <a:solidFill>
                  <a:schemeClr val="bg1">
                    <a:lumMod val="75000"/>
                    <a:lumOff val="25000"/>
                  </a:schemeClr>
                </a:solidFill>
                <a:effectLst/>
                <a:latin typeface="Segoe UI Historic" panose="020B0502040204020203" pitchFamily="34" charset="0"/>
              </a:rPr>
              <a:t>(); if (inches &gt;= 200) { int </a:t>
            </a:r>
            <a:r>
              <a:rPr lang="en-US" sz="800" b="0" i="0" dirty="0" err="1">
                <a:solidFill>
                  <a:schemeClr val="bg1">
                    <a:lumMod val="75000"/>
                    <a:lumOff val="25000"/>
                  </a:schemeClr>
                </a:solidFill>
                <a:effectLst/>
                <a:latin typeface="Segoe UI Historic" panose="020B0502040204020203" pitchFamily="34" charset="0"/>
              </a:rPr>
              <a:t>crossIn</a:t>
            </a:r>
            <a:r>
              <a:rPr lang="en-US" sz="800" b="0" i="0" dirty="0">
                <a:solidFill>
                  <a:schemeClr val="bg1">
                    <a:lumMod val="75000"/>
                    <a:lumOff val="25000"/>
                  </a:schemeClr>
                </a:solidFill>
                <a:effectLst/>
                <a:latin typeface="Segoe UI Historic" panose="020B0502040204020203" pitchFamily="34" charset="0"/>
              </a:rPr>
              <a:t>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a:t>
            </a:r>
            <a:r>
              <a:rPr lang="en-US" sz="800" b="0" i="0" dirty="0" err="1">
                <a:solidFill>
                  <a:schemeClr val="bg1">
                    <a:lumMod val="75000"/>
                    <a:lumOff val="25000"/>
                  </a:schemeClr>
                </a:solidFill>
                <a:effectLst/>
                <a:latin typeface="Segoe UI Historic" panose="020B0502040204020203" pitchFamily="34" charset="0"/>
              </a:rPr>
              <a:t>crossIn</a:t>
            </a:r>
            <a:r>
              <a:rPr lang="en-US" sz="800" b="0" i="0" dirty="0">
                <a:solidFill>
                  <a:schemeClr val="bg1">
                    <a:lumMod val="75000"/>
                    <a:lumOff val="25000"/>
                  </a:schemeClr>
                </a:solidFill>
                <a:effectLst/>
                <a:latin typeface="Segoe UI Historic" panose="020B0502040204020203" pitchFamily="34" charset="0"/>
              </a:rPr>
              <a:t>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delay(100);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crossIn2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(crossIn2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crossIn3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(crossIn3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(g2, HIGH); //2nd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crossIn4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(crossIn4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crossIn5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(crossIn5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(g3, HIGH); //3rd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crossIn6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(crossIn6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crossIn7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(crossIn7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(g4, HIGH); //4th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delay(4000); } int crossIn8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(crossIn8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(y4,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delay(2000);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LOW); } else if (inches &gt;= 300 ) { int </a:t>
            </a:r>
            <a:r>
              <a:rPr lang="en-US" sz="800" b="0" i="0" dirty="0" err="1">
                <a:solidFill>
                  <a:schemeClr val="bg1">
                    <a:lumMod val="75000"/>
                    <a:lumOff val="25000"/>
                  </a:schemeClr>
                </a:solidFill>
                <a:effectLst/>
                <a:latin typeface="Segoe UI Historic" panose="020B0502040204020203" pitchFamily="34" charset="0"/>
              </a:rPr>
              <a:t>crossIn</a:t>
            </a:r>
            <a:r>
              <a:rPr lang="en-US" sz="800" b="0" i="0" dirty="0">
                <a:solidFill>
                  <a:schemeClr val="bg1">
                    <a:lumMod val="75000"/>
                    <a:lumOff val="25000"/>
                  </a:schemeClr>
                </a:solidFill>
                <a:effectLst/>
                <a:latin typeface="Segoe UI Historic" panose="020B0502040204020203" pitchFamily="34" charset="0"/>
              </a:rPr>
              <a:t>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a:t>
            </a:r>
            <a:r>
              <a:rPr lang="en-US" sz="800" b="0" i="0" dirty="0" err="1">
                <a:solidFill>
                  <a:schemeClr val="bg1">
                    <a:lumMod val="75000"/>
                    <a:lumOff val="25000"/>
                  </a:schemeClr>
                </a:solidFill>
                <a:effectLst/>
                <a:latin typeface="Segoe UI Historic" panose="020B0502040204020203" pitchFamily="34" charset="0"/>
              </a:rPr>
              <a:t>crossIn</a:t>
            </a:r>
            <a:r>
              <a:rPr lang="en-US" sz="800" b="0" i="0" dirty="0">
                <a:solidFill>
                  <a:schemeClr val="bg1">
                    <a:lumMod val="75000"/>
                    <a:lumOff val="25000"/>
                  </a:schemeClr>
                </a:solidFill>
                <a:effectLst/>
                <a:latin typeface="Segoe UI Historic" panose="020B0502040204020203" pitchFamily="34" charset="0"/>
              </a:rPr>
              <a:t>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delay(100);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crossIn2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(crossIn2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crossIn3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(crossIn3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(g2, HIGH); //2nd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crossIn4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(crossIn4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crossIn5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(crossIn5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(g3, HIGH); //3rd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crossIn6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(crossIn6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crossIn7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(crossIn7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(g4, HIGH); //4th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delay(4000); } int crossIn8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(crossIn8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(y4,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delay(2000);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LOW); } else if (inches &gt;= 500 ) { int </a:t>
            </a:r>
            <a:r>
              <a:rPr lang="en-US" sz="800" b="0" i="0" dirty="0" err="1">
                <a:solidFill>
                  <a:schemeClr val="bg1">
                    <a:lumMod val="75000"/>
                    <a:lumOff val="25000"/>
                  </a:schemeClr>
                </a:solidFill>
                <a:effectLst/>
                <a:latin typeface="Segoe UI Historic" panose="020B0502040204020203" pitchFamily="34" charset="0"/>
              </a:rPr>
              <a:t>crossIn</a:t>
            </a:r>
            <a:r>
              <a:rPr lang="en-US" sz="800" b="0" i="0" dirty="0">
                <a:solidFill>
                  <a:schemeClr val="bg1">
                    <a:lumMod val="75000"/>
                    <a:lumOff val="25000"/>
                  </a:schemeClr>
                </a:solidFill>
                <a:effectLst/>
                <a:latin typeface="Segoe UI Historic" panose="020B0502040204020203" pitchFamily="34" charset="0"/>
              </a:rPr>
              <a:t>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a:t>
            </a:r>
            <a:r>
              <a:rPr lang="en-US" sz="800" b="0" i="0" dirty="0" err="1">
                <a:solidFill>
                  <a:schemeClr val="bg1">
                    <a:lumMod val="75000"/>
                    <a:lumOff val="25000"/>
                  </a:schemeClr>
                </a:solidFill>
                <a:effectLst/>
                <a:latin typeface="Segoe UI Historic" panose="020B0502040204020203" pitchFamily="34" charset="0"/>
              </a:rPr>
              <a:t>crossIn</a:t>
            </a:r>
            <a:r>
              <a:rPr lang="en-US" sz="800" b="0" i="0" dirty="0">
                <a:solidFill>
                  <a:schemeClr val="bg1">
                    <a:lumMod val="75000"/>
                    <a:lumOff val="25000"/>
                  </a:schemeClr>
                </a:solidFill>
                <a:effectLst/>
                <a:latin typeface="Segoe UI Historic" panose="020B0502040204020203" pitchFamily="34" charset="0"/>
              </a:rPr>
              <a:t>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delay(100);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crossIn2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(crossIn2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crossIn3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(crossIn3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(g2, HIGH); //2nd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crossIn4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(crossIn4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crossIn5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(crossIn5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(g3, HIGH); //3rd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delay(4000); } int crossIn6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(crossIn6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HIGH); delay(2000); } int crossIn7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(crossIn7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(g4, HIGH); //4th light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delay(4000); } int crossIn8 = </a:t>
            </a:r>
            <a:r>
              <a:rPr lang="en-US" sz="800" b="0" i="0" dirty="0" err="1">
                <a:solidFill>
                  <a:schemeClr val="bg1">
                    <a:lumMod val="75000"/>
                    <a:lumOff val="25000"/>
                  </a:schemeClr>
                </a:solidFill>
                <a:effectLst/>
                <a:latin typeface="Segoe UI Historic" panose="020B0502040204020203" pitchFamily="34" charset="0"/>
              </a:rPr>
              <a:t>digitalRead</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pIN</a:t>
            </a:r>
            <a:r>
              <a:rPr lang="en-US" sz="800" b="0" i="0" dirty="0">
                <a:solidFill>
                  <a:schemeClr val="bg1">
                    <a:lumMod val="75000"/>
                    <a:lumOff val="25000"/>
                  </a:schemeClr>
                </a:solidFill>
                <a:effectLst/>
                <a:latin typeface="Segoe UI Historic" panose="020B0502040204020203" pitchFamily="34" charset="0"/>
              </a:rPr>
              <a:t>); if (crossIn8 == HIGH) {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else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(g4,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(y4,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(r3, HIGH); delay(2000);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(y4,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(r1, LOW); } } void </a:t>
            </a:r>
            <a:r>
              <a:rPr lang="en-US" sz="800" b="0" i="0" dirty="0" err="1">
                <a:solidFill>
                  <a:schemeClr val="bg1">
                    <a:lumMod val="75000"/>
                    <a:lumOff val="25000"/>
                  </a:schemeClr>
                </a:solidFill>
                <a:effectLst/>
                <a:latin typeface="Segoe UI Historic" panose="020B0502040204020203" pitchFamily="34" charset="0"/>
              </a:rPr>
              <a:t>WalkCycle</a:t>
            </a:r>
            <a:r>
              <a:rPr lang="en-US" sz="800" b="0" i="0" dirty="0">
                <a:solidFill>
                  <a:schemeClr val="bg1">
                    <a:lumMod val="75000"/>
                    <a:lumOff val="25000"/>
                  </a:schemeClr>
                </a:solidFill>
                <a:effectLst/>
                <a:latin typeface="Segoe UI Historic" panose="020B0502040204020203" pitchFamily="34" charset="0"/>
              </a:rPr>
              <a:t>() { delay(350);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(g1,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(g2,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(g3,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(g4,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(y1,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(y2,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(y3,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(y4, LOW);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(r1,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(r2,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(r3,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(r4,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pgreen</a:t>
            </a:r>
            <a:r>
              <a:rPr lang="en-US" sz="800" b="0" i="0" dirty="0">
                <a:solidFill>
                  <a:schemeClr val="bg1">
                    <a:lumMod val="75000"/>
                    <a:lumOff val="25000"/>
                  </a:schemeClr>
                </a:solidFill>
                <a:effectLst/>
                <a:latin typeface="Segoe UI Historic" panose="020B0502040204020203" pitchFamily="34" charset="0"/>
              </a:rPr>
              <a:t>, HIGH);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pRed</a:t>
            </a:r>
            <a:r>
              <a:rPr lang="en-US" sz="800" b="0" i="0" dirty="0">
                <a:solidFill>
                  <a:schemeClr val="bg1">
                    <a:lumMod val="75000"/>
                    <a:lumOff val="25000"/>
                  </a:schemeClr>
                </a:solidFill>
                <a:effectLst/>
                <a:latin typeface="Segoe UI Historic" panose="020B0502040204020203" pitchFamily="34" charset="0"/>
              </a:rPr>
              <a:t>, LOW); delay (3000);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 (</a:t>
            </a:r>
            <a:r>
              <a:rPr lang="en-US" sz="800" b="0" i="0" dirty="0" err="1">
                <a:solidFill>
                  <a:schemeClr val="bg1">
                    <a:lumMod val="75000"/>
                    <a:lumOff val="25000"/>
                  </a:schemeClr>
                </a:solidFill>
                <a:effectLst/>
                <a:latin typeface="Segoe UI Historic" panose="020B0502040204020203" pitchFamily="34" charset="0"/>
              </a:rPr>
              <a:t>pgreen</a:t>
            </a:r>
            <a:r>
              <a:rPr lang="en-US" sz="800" b="0" i="0" dirty="0">
                <a:solidFill>
                  <a:schemeClr val="bg1">
                    <a:lumMod val="75000"/>
                    <a:lumOff val="25000"/>
                  </a:schemeClr>
                </a:solidFill>
                <a:effectLst/>
                <a:latin typeface="Segoe UI Historic" panose="020B0502040204020203" pitchFamily="34" charset="0"/>
              </a:rPr>
              <a:t>, LOW); delay(250); for (int x = 0; x &lt; 5; x++)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pgreen</a:t>
            </a:r>
            <a:r>
              <a:rPr lang="en-US" sz="800" b="0" i="0" dirty="0">
                <a:solidFill>
                  <a:schemeClr val="bg1">
                    <a:lumMod val="75000"/>
                    <a:lumOff val="25000"/>
                  </a:schemeClr>
                </a:solidFill>
                <a:effectLst/>
                <a:latin typeface="Segoe UI Historic" panose="020B0502040204020203" pitchFamily="34" charset="0"/>
              </a:rPr>
              <a:t>, HIGH); delay(250);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pgreen</a:t>
            </a:r>
            <a:r>
              <a:rPr lang="en-US" sz="800" b="0" i="0" dirty="0">
                <a:solidFill>
                  <a:schemeClr val="bg1">
                    <a:lumMod val="75000"/>
                    <a:lumOff val="25000"/>
                  </a:schemeClr>
                </a:solidFill>
                <a:effectLst/>
                <a:latin typeface="Segoe UI Historic" panose="020B0502040204020203" pitchFamily="34" charset="0"/>
              </a:rPr>
              <a:t>, LOW); delay(250); } </a:t>
            </a:r>
            <a:r>
              <a:rPr lang="en-US" sz="800" b="0" i="0" dirty="0" err="1">
                <a:solidFill>
                  <a:schemeClr val="bg1">
                    <a:lumMod val="75000"/>
                    <a:lumOff val="25000"/>
                  </a:schemeClr>
                </a:solidFill>
                <a:effectLst/>
                <a:latin typeface="Segoe UI Historic" panose="020B0502040204020203" pitchFamily="34" charset="0"/>
              </a:rPr>
              <a:t>digitalWrite</a:t>
            </a:r>
            <a:r>
              <a:rPr lang="en-US" sz="800" b="0" i="0" dirty="0">
                <a:solidFill>
                  <a:schemeClr val="bg1">
                    <a:lumMod val="75000"/>
                    <a:lumOff val="25000"/>
                  </a:schemeClr>
                </a:solidFill>
                <a:effectLst/>
                <a:latin typeface="Segoe UI Historic" panose="020B0502040204020203" pitchFamily="34" charset="0"/>
              </a:rPr>
              <a:t>(</a:t>
            </a:r>
            <a:r>
              <a:rPr lang="en-US" sz="800" b="0" i="0" dirty="0" err="1">
                <a:solidFill>
                  <a:schemeClr val="bg1">
                    <a:lumMod val="75000"/>
                    <a:lumOff val="25000"/>
                  </a:schemeClr>
                </a:solidFill>
                <a:effectLst/>
                <a:latin typeface="Segoe UI Historic" panose="020B0502040204020203" pitchFamily="34" charset="0"/>
              </a:rPr>
              <a:t>pRed</a:t>
            </a:r>
            <a:r>
              <a:rPr lang="en-US" sz="800" b="0" i="0" dirty="0">
                <a:solidFill>
                  <a:schemeClr val="bg1">
                    <a:lumMod val="75000"/>
                    <a:lumOff val="25000"/>
                  </a:schemeClr>
                </a:solidFill>
                <a:effectLst/>
                <a:latin typeface="Segoe UI Historic" panose="020B0502040204020203" pitchFamily="34" charset="0"/>
              </a:rPr>
              <a:t>, HIGH); }</a:t>
            </a:r>
            <a:endParaRPr lang="en-US" sz="800" dirty="0">
              <a:solidFill>
                <a:schemeClr val="bg1">
                  <a:lumMod val="75000"/>
                  <a:lumOff val="25000"/>
                </a:schemeClr>
              </a:solidFill>
            </a:endParaRPr>
          </a:p>
        </p:txBody>
      </p:sp>
    </p:spTree>
    <p:extLst>
      <p:ext uri="{BB962C8B-B14F-4D97-AF65-F5344CB8AC3E}">
        <p14:creationId xmlns:p14="http://schemas.microsoft.com/office/powerpoint/2010/main" val="166647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80B5C-E076-415B-A463-CE87DEA7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D54476D-0A60-4997-AC54-68349B132395}"/>
              </a:ext>
            </a:extLst>
          </p:cNvPr>
          <p:cNvSpPr txBox="1"/>
          <p:nvPr/>
        </p:nvSpPr>
        <p:spPr>
          <a:xfrm>
            <a:off x="439271" y="412376"/>
            <a:ext cx="11358282" cy="6024283"/>
          </a:xfrm>
          <a:prstGeom prst="rect">
            <a:avLst/>
          </a:prstGeom>
          <a:solidFill>
            <a:schemeClr val="bg2">
              <a:lumMod val="40000"/>
              <a:lumOff val="60000"/>
              <a:alpha val="3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0519DE7B-FB8A-4959-BC72-60E7FB7E9632}"/>
              </a:ext>
            </a:extLst>
          </p:cNvPr>
          <p:cNvSpPr txBox="1"/>
          <p:nvPr/>
        </p:nvSpPr>
        <p:spPr>
          <a:xfrm>
            <a:off x="1145309" y="1256146"/>
            <a:ext cx="7218762" cy="769441"/>
          </a:xfrm>
          <a:prstGeom prst="rect">
            <a:avLst/>
          </a:prstGeom>
          <a:noFill/>
        </p:spPr>
        <p:txBody>
          <a:bodyPr wrap="square" rtlCol="0">
            <a:spAutoFit/>
          </a:bodyPr>
          <a:lstStyle/>
          <a:p>
            <a:r>
              <a:rPr lang="en-US" sz="4400" b="1" u="sng" dirty="0"/>
              <a:t>Members Contribution </a:t>
            </a:r>
          </a:p>
        </p:txBody>
      </p:sp>
      <p:graphicFrame>
        <p:nvGraphicFramePr>
          <p:cNvPr id="7" name="Content Placeholder 6">
            <a:extLst>
              <a:ext uri="{FF2B5EF4-FFF2-40B4-BE49-F238E27FC236}">
                <a16:creationId xmlns:a16="http://schemas.microsoft.com/office/drawing/2014/main" id="{D59E0D51-3469-4EE0-B767-F06C830A0941}"/>
              </a:ext>
            </a:extLst>
          </p:cNvPr>
          <p:cNvGraphicFramePr>
            <a:graphicFrameLocks noGrp="1"/>
          </p:cNvGraphicFramePr>
          <p:nvPr>
            <p:ph idx="1"/>
            <p:extLst>
              <p:ext uri="{D42A27DB-BD31-4B8C-83A1-F6EECF244321}">
                <p14:modId xmlns:p14="http://schemas.microsoft.com/office/powerpoint/2010/main" val="2717452461"/>
              </p:ext>
            </p:extLst>
          </p:nvPr>
        </p:nvGraphicFramePr>
        <p:xfrm>
          <a:off x="-662709" y="2437963"/>
          <a:ext cx="9601200" cy="3317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6552980"/>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TotalTime>
  <Words>2720</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Rounded MT Bold</vt:lpstr>
      <vt:lpstr>Bahnschrift</vt:lpstr>
      <vt:lpstr>Bahnschrift SemiCondensed</vt:lpstr>
      <vt:lpstr>Calibri</vt:lpstr>
      <vt:lpstr>Calibri Light</vt:lpstr>
      <vt:lpstr>Californian FB</vt:lpstr>
      <vt:lpstr>Segoe UI Historic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2021-10-04T13:49:45Z</dcterms:created>
  <dcterms:modified xsi:type="dcterms:W3CDTF">2021-10-06T09:40:14Z</dcterms:modified>
</cp:coreProperties>
</file>