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56" r:id="rId5"/>
    <p:sldId id="268" r:id="rId6"/>
    <p:sldId id="267" r:id="rId7"/>
    <p:sldId id="269" r:id="rId8"/>
    <p:sldId id="266" r:id="rId9"/>
    <p:sldId id="270" r:id="rId10"/>
    <p:sldId id="263" r:id="rId11"/>
    <p:sldId id="262" r:id="rId12"/>
    <p:sldId id="271" r:id="rId13"/>
    <p:sldId id="272" r:id="rId14"/>
    <p:sldId id="273" r:id="rId15"/>
    <p:sldId id="274" r:id="rId16"/>
    <p:sldId id="275" r:id="rId17"/>
    <p:sldId id="276" r:id="rId18"/>
    <p:sldId id="277" r:id="rId19"/>
    <p:sldId id="278"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66CCFF"/>
    <a:srgbClr val="3399FF"/>
    <a:srgbClr val="00FFCC"/>
    <a:srgbClr val="99FF99"/>
    <a:srgbClr val="FF3399"/>
    <a:srgbClr val="FF6699"/>
    <a:srgbClr val="FF0066"/>
    <a:srgbClr val="B90760"/>
    <a:srgbClr val="F0C0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p:scale>
          <a:sx n="60" d="100"/>
          <a:sy n="60" d="100"/>
        </p:scale>
        <p:origin x="1098" y="36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12/12/2019</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t>12/12/2019</a:t>
            </a:fld>
            <a:endParaRPr lang="en-US" dirty="0"/>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t>12/12/2019</a:t>
            </a:fld>
            <a:endParaRPr lang="en-US" dirty="0"/>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t>12/12/2019</a:t>
            </a:fld>
            <a:endParaRPr lang="en-US" dirty="0"/>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t>12/12/2019</a:t>
            </a:fld>
            <a:endParaRPr lang="en-US" dirty="0"/>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t>12/12/2019</a:t>
            </a:fld>
            <a:endParaRPr lang="en-US" dirty="0"/>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t>12/12/2019</a:t>
            </a:fld>
            <a:endParaRPr lang="en-US" dirty="0"/>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t>12/12/2019</a:t>
            </a:fld>
            <a:endParaRPr lang="en-US" dirty="0"/>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t>12/12/2019</a:t>
            </a:fld>
            <a:endParaRPr lang="en-US" dirty="0"/>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t>12/12/2019</a:t>
            </a:fld>
            <a:endParaRPr lang="en-US" dirty="0"/>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t>12/12/2019</a:t>
            </a:fld>
            <a:endParaRPr lang="en-US" dirty="0"/>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t>12/12/2019</a:t>
            </a:fld>
            <a:endParaRPr lang="en-US" dirty="0"/>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12/12/2019</a:t>
            </a:fld>
            <a:endParaRPr lang="en-US" dirty="0"/>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jpg"/><Relationship Id="rId7" Type="http://schemas.openxmlformats.org/officeDocument/2006/relationships/image" Target="../media/image26.jpeg"/><Relationship Id="rId2" Type="http://schemas.openxmlformats.org/officeDocument/2006/relationships/image" Target="../media/image21.jp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3614396" y="3886676"/>
            <a:ext cx="8425204" cy="520776"/>
          </a:xfrm>
        </p:spPr>
        <p:txBody>
          <a:bodyPr anchor="t">
            <a:noAutofit/>
          </a:bodyPr>
          <a:lstStyle/>
          <a:p>
            <a:pPr algn="l"/>
            <a:r>
              <a:rPr lang="en-US" sz="3800" b="1" dirty="0" smtClean="0">
                <a:latin typeface="Times New Roman" panose="02020603050405020304" pitchFamily="18" charset="0"/>
                <a:cs typeface="Times New Roman" panose="02020603050405020304" pitchFamily="18" charset="0"/>
              </a:rPr>
              <a:t>Presentation Name : Matlab VS Octave</a:t>
            </a:r>
            <a:endParaRPr lang="en-US" sz="3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3730752" y="4686019"/>
            <a:ext cx="8132489" cy="1647304"/>
          </a:xfrm>
        </p:spPr>
        <p:txBody>
          <a:bodyPr anchor="b">
            <a:normAutofit/>
          </a:bodyPr>
          <a:lstStyle/>
          <a:p>
            <a:pPr algn="l"/>
            <a:r>
              <a:rPr lang="en-US" b="1" dirty="0">
                <a:latin typeface="Times New Roman" panose="02020603050405020304" pitchFamily="18" charset="0"/>
                <a:cs typeface="Times New Roman" panose="02020603050405020304" pitchFamily="18" charset="0"/>
              </a:rPr>
              <a:t>Title of the course: Signal &amp;Systems  </a:t>
            </a:r>
            <a:r>
              <a:rPr lang="en-US" b="1" dirty="0" smtClean="0">
                <a:latin typeface="Times New Roman" panose="02020603050405020304" pitchFamily="18" charset="0"/>
                <a:cs typeface="Times New Roman" panose="02020603050405020304" pitchFamily="18" charset="0"/>
              </a:rPr>
              <a:t>Laboratory</a:t>
            </a:r>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Course Code: EEE </a:t>
            </a:r>
            <a:r>
              <a:rPr lang="en-US" b="1" dirty="0" smtClean="0">
                <a:latin typeface="Times New Roman" panose="02020603050405020304" pitchFamily="18" charset="0"/>
                <a:cs typeface="Times New Roman" panose="02020603050405020304" pitchFamily="18" charset="0"/>
              </a:rPr>
              <a:t>202</a:t>
            </a:r>
          </a:p>
          <a:p>
            <a:pPr algn="l"/>
            <a:r>
              <a:rPr lang="en-US" b="1" dirty="0" smtClean="0">
                <a:latin typeface="Times New Roman" panose="02020603050405020304" pitchFamily="18" charset="0"/>
                <a:cs typeface="Times New Roman" panose="02020603050405020304" pitchFamily="18" charset="0"/>
              </a:rPr>
              <a:t>ID : 1433,1437,1438,1441,1443,1444,1445,1465.</a:t>
            </a:r>
          </a:p>
          <a:p>
            <a:pPr algn="l"/>
            <a:endParaRPr lang="en-US" sz="2800" b="1" dirty="0">
              <a:latin typeface="Times New Roman" panose="02020603050405020304" pitchFamily="18" charset="0"/>
              <a:cs typeface="Times New Roman" panose="02020603050405020304" pitchFamily="18"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831" y="113650"/>
            <a:ext cx="1749652" cy="15332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9164" y="239966"/>
            <a:ext cx="2323835" cy="232383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0609" y="1401883"/>
            <a:ext cx="2058728" cy="150954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58" y="4246919"/>
            <a:ext cx="3163899" cy="1913687"/>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5" name="Oval 4">
            <a:extLst>
              <a:ext uri="{FF2B5EF4-FFF2-40B4-BE49-F238E27FC236}">
                <a16:creationId xmlns:a16="http://schemas.microsoft.com/office/drawing/2014/main" xmlns="" id="{E5585411-DE61-42EC-8DAB-BA853F129791}"/>
              </a:ext>
            </a:extLst>
          </p:cNvPr>
          <p:cNvSpPr/>
          <p:nvPr/>
        </p:nvSpPr>
        <p:spPr>
          <a:xfrm>
            <a:off x="2662325" y="284134"/>
            <a:ext cx="823903" cy="575941"/>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8</a:t>
            </a:r>
            <a:endParaRPr lang="en-US" sz="44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EA0D9B4E-C292-45AA-8116-562703040382}"/>
              </a:ext>
            </a:extLst>
          </p:cNvPr>
          <p:cNvSpPr txBox="1">
            <a:spLocks/>
          </p:cNvSpPr>
          <p:nvPr/>
        </p:nvSpPr>
        <p:spPr>
          <a:xfrm>
            <a:off x="3857737" y="35097"/>
            <a:ext cx="4356097" cy="1074013"/>
          </a:xfrm>
          <a:prstGeom prst="rect">
            <a:avLst/>
          </a:prstGeom>
          <a:solidFill>
            <a:schemeClr val="bg1"/>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chemeClr val="accent6">
                    <a:lumMod val="50000"/>
                  </a:schemeClr>
                </a:solidFill>
                <a:latin typeface="Times New Roman" panose="02020603050405020304" pitchFamily="18" charset="0"/>
                <a:cs typeface="Times New Roman" panose="02020603050405020304" pitchFamily="18" charset="0"/>
              </a:rPr>
              <a:t>PROGRAMMED</a:t>
            </a:r>
            <a:endParaRPr lang="en-US"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8" name="object 3" descr="People with documents">
            <a:extLst>
              <a:ext uri="{FF2B5EF4-FFF2-40B4-BE49-F238E27FC236}">
                <a16:creationId xmlns:a16="http://schemas.microsoft.com/office/drawing/2014/main" xmlns="" id="{0CA2E80D-F3EC-4A5F-8E65-56FEA206EE0F}"/>
              </a:ext>
            </a:extLst>
          </p:cNvPr>
          <p:cNvSpPr/>
          <p:nvPr/>
        </p:nvSpPr>
        <p:spPr>
          <a:xfrm>
            <a:off x="2540" y="1024759"/>
            <a:ext cx="12189460" cy="583324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6">
              <a:lumMod val="75000"/>
              <a:alpha val="69999"/>
            </a:schemeClr>
          </a:solidFill>
        </p:spPr>
        <p:txBody>
          <a:bodyPr wrap="square" lIns="0" tIns="0" rIns="0" bIns="0" rtlCol="0"/>
          <a:lstStyle/>
          <a:p>
            <a:endParaRPr lang="en-US" dirty="0"/>
          </a:p>
        </p:txBody>
      </p:sp>
      <p:sp>
        <p:nvSpPr>
          <p:cNvPr id="9" name="Rectangle 8"/>
          <p:cNvSpPr/>
          <p:nvPr/>
        </p:nvSpPr>
        <p:spPr>
          <a:xfrm>
            <a:off x="8142640" y="1288132"/>
            <a:ext cx="1834554" cy="523220"/>
          </a:xfrm>
          <a:prstGeom prst="rect">
            <a:avLst/>
          </a:prstGeom>
          <a:solidFill>
            <a:schemeClr val="accent6">
              <a:lumMod val="40000"/>
              <a:lumOff val="60000"/>
            </a:schemeClr>
          </a:solidFill>
        </p:spPr>
        <p:txBody>
          <a:bodyPr wrap="square">
            <a:spAutoFit/>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MATLAB</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213834" y="3720072"/>
            <a:ext cx="1834554" cy="523220"/>
          </a:xfrm>
          <a:prstGeom prst="rect">
            <a:avLst/>
          </a:prstGeom>
          <a:solidFill>
            <a:schemeClr val="accent6">
              <a:lumMod val="40000"/>
              <a:lumOff val="60000"/>
            </a:schemeClr>
          </a:solidFill>
        </p:spPr>
        <p:txBody>
          <a:bodyPr wrap="square">
            <a:spAutoFit/>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OCTAVE</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00" y="1244174"/>
            <a:ext cx="5795934" cy="528274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9937" y="2098772"/>
            <a:ext cx="1586569" cy="1135117"/>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8609" y="1937598"/>
            <a:ext cx="2304744" cy="1592941"/>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63353" y="1922769"/>
            <a:ext cx="1491614" cy="1554382"/>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57930" y="4639493"/>
            <a:ext cx="1478576" cy="1335638"/>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13421" y="4639493"/>
            <a:ext cx="1763773" cy="1335638"/>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93914" y="4639493"/>
            <a:ext cx="1581366" cy="1292842"/>
          </a:xfrm>
          <a:prstGeom prst="rect">
            <a:avLst/>
          </a:prstGeom>
        </p:spPr>
      </p:pic>
    </p:spTree>
    <p:extLst>
      <p:ext uri="{BB962C8B-B14F-4D97-AF65-F5344CB8AC3E}">
        <p14:creationId xmlns:p14="http://schemas.microsoft.com/office/powerpoint/2010/main" val="3862444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8032" y="2995449"/>
            <a:ext cx="3363967" cy="1454204"/>
          </a:xfrm>
          <a:prstGeom prst="rect">
            <a:avLst/>
          </a:prstGeom>
        </p:spPr>
      </p:pic>
      <p:sp>
        <p:nvSpPr>
          <p:cNvPr id="4" name="Oval 3">
            <a:extLst>
              <a:ext uri="{FF2B5EF4-FFF2-40B4-BE49-F238E27FC236}">
                <a16:creationId xmlns:a16="http://schemas.microsoft.com/office/drawing/2014/main" xmlns="" id="{E5585411-DE61-42EC-8DAB-BA853F129791}"/>
              </a:ext>
            </a:extLst>
          </p:cNvPr>
          <p:cNvSpPr/>
          <p:nvPr/>
        </p:nvSpPr>
        <p:spPr>
          <a:xfrm>
            <a:off x="2855961" y="399425"/>
            <a:ext cx="823903" cy="57594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9</a:t>
            </a:r>
          </a:p>
        </p:txBody>
      </p:sp>
      <p:sp>
        <p:nvSpPr>
          <p:cNvPr id="5" name="Title 1">
            <a:extLst>
              <a:ext uri="{FF2B5EF4-FFF2-40B4-BE49-F238E27FC236}">
                <a16:creationId xmlns:a16="http://schemas.microsoft.com/office/drawing/2014/main" xmlns="" id="{EA0D9B4E-C292-45AA-8116-562703040382}"/>
              </a:ext>
            </a:extLst>
          </p:cNvPr>
          <p:cNvSpPr txBox="1">
            <a:spLocks/>
          </p:cNvSpPr>
          <p:nvPr/>
        </p:nvSpPr>
        <p:spPr>
          <a:xfrm>
            <a:off x="4039263" y="99880"/>
            <a:ext cx="4434925" cy="1320737"/>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chemeClr val="accent4">
                    <a:lumMod val="75000"/>
                  </a:schemeClr>
                </a:solidFill>
                <a:latin typeface="Times New Roman" panose="02020603050405020304" pitchFamily="18" charset="0"/>
                <a:cs typeface="Times New Roman" panose="02020603050405020304" pitchFamily="18" charset="0"/>
              </a:rPr>
              <a:t>WEBSITE</a:t>
            </a:r>
            <a:endParaRPr lang="en-US"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7" name="object 3" descr="People with documents">
            <a:extLst>
              <a:ext uri="{FF2B5EF4-FFF2-40B4-BE49-F238E27FC236}">
                <a16:creationId xmlns:a16="http://schemas.microsoft.com/office/drawing/2014/main" xmlns="" id="{0CA2E80D-F3EC-4A5F-8E65-56FEA206EE0F}"/>
              </a:ext>
            </a:extLst>
          </p:cNvPr>
          <p:cNvSpPr/>
          <p:nvPr/>
        </p:nvSpPr>
        <p:spPr>
          <a:xfrm>
            <a:off x="2540" y="1166648"/>
            <a:ext cx="12189460" cy="5691352"/>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4">
              <a:lumMod val="60000"/>
              <a:lumOff val="40000"/>
              <a:alpha val="69999"/>
            </a:schemeClr>
          </a:solidFill>
        </p:spPr>
        <p:txBody>
          <a:bodyPr wrap="square" lIns="0" tIns="0" rIns="0" bIns="0" rtlCol="0"/>
          <a:lstStyle/>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31" y="1738396"/>
            <a:ext cx="8648700" cy="4883121"/>
          </a:xfrm>
          <a:prstGeom prst="rect">
            <a:avLst/>
          </a:prstGeom>
        </p:spPr>
      </p:pic>
      <p:sp>
        <p:nvSpPr>
          <p:cNvPr id="9" name="Oval 8">
            <a:extLst>
              <a:ext uri="{FF2B5EF4-FFF2-40B4-BE49-F238E27FC236}">
                <a16:creationId xmlns:a16="http://schemas.microsoft.com/office/drawing/2014/main" xmlns="" id="{E5585411-DE61-42EC-8DAB-BA853F129791}"/>
              </a:ext>
            </a:extLst>
          </p:cNvPr>
          <p:cNvSpPr/>
          <p:nvPr/>
        </p:nvSpPr>
        <p:spPr>
          <a:xfrm>
            <a:off x="3267913" y="1901653"/>
            <a:ext cx="823903" cy="57594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1078716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xmlns="" id="{E5585411-DE61-42EC-8DAB-BA853F129791}"/>
              </a:ext>
            </a:extLst>
          </p:cNvPr>
          <p:cNvSpPr/>
          <p:nvPr/>
        </p:nvSpPr>
        <p:spPr>
          <a:xfrm>
            <a:off x="3139741" y="248057"/>
            <a:ext cx="823903" cy="57594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9</a:t>
            </a:r>
          </a:p>
        </p:txBody>
      </p:sp>
      <p:sp>
        <p:nvSpPr>
          <p:cNvPr id="4" name="Title 1">
            <a:extLst>
              <a:ext uri="{FF2B5EF4-FFF2-40B4-BE49-F238E27FC236}">
                <a16:creationId xmlns:a16="http://schemas.microsoft.com/office/drawing/2014/main" xmlns="" id="{EA0D9B4E-C292-45AA-8116-562703040382}"/>
              </a:ext>
            </a:extLst>
          </p:cNvPr>
          <p:cNvSpPr txBox="1">
            <a:spLocks/>
          </p:cNvSpPr>
          <p:nvPr/>
        </p:nvSpPr>
        <p:spPr>
          <a:xfrm>
            <a:off x="4203001" y="0"/>
            <a:ext cx="5272075" cy="107401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C00000"/>
                </a:solidFill>
                <a:latin typeface="Times New Roman" panose="02020603050405020304" pitchFamily="18" charset="0"/>
                <a:cs typeface="Times New Roman" panose="02020603050405020304" pitchFamily="18" charset="0"/>
              </a:rPr>
              <a:t>FILE EXECUTION</a:t>
            </a:r>
            <a:endParaRPr lang="en-US" b="1" dirty="0">
              <a:solidFill>
                <a:srgbClr val="C0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902" y="1322069"/>
            <a:ext cx="2317531" cy="4711933"/>
          </a:xfrm>
          <a:prstGeom prst="rect">
            <a:avLst/>
          </a:prstGeom>
        </p:spPr>
      </p:pic>
      <p:sp>
        <p:nvSpPr>
          <p:cNvPr id="8" name="object 3" descr="People with documents">
            <a:extLst>
              <a:ext uri="{FF2B5EF4-FFF2-40B4-BE49-F238E27FC236}">
                <a16:creationId xmlns:a16="http://schemas.microsoft.com/office/drawing/2014/main" xmlns="" id="{0CA2E80D-F3EC-4A5F-8E65-56FEA206EE0F}"/>
              </a:ext>
            </a:extLst>
          </p:cNvPr>
          <p:cNvSpPr/>
          <p:nvPr/>
        </p:nvSpPr>
        <p:spPr>
          <a:xfrm>
            <a:off x="2540" y="1078648"/>
            <a:ext cx="12189460" cy="5785945"/>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rgbClr val="C00000">
              <a:alpha val="69999"/>
            </a:srgbClr>
          </a:solidFill>
        </p:spPr>
        <p:txBody>
          <a:bodyPr wrap="square" lIns="0" tIns="0" rIns="0" bIns="0" rtlCol="0"/>
          <a:lstStyle/>
          <a:p>
            <a:endParaRPr lang="en-US" dirty="0"/>
          </a:p>
        </p:txBody>
      </p:sp>
      <p:sp>
        <p:nvSpPr>
          <p:cNvPr id="9" name="Rectangle 8"/>
          <p:cNvSpPr/>
          <p:nvPr/>
        </p:nvSpPr>
        <p:spPr>
          <a:xfrm>
            <a:off x="91905" y="2692568"/>
            <a:ext cx="6184788" cy="1015663"/>
          </a:xfrm>
          <a:prstGeom prst="rect">
            <a:avLst/>
          </a:prstGeom>
        </p:spPr>
        <p:txBody>
          <a:bodyPr wrap="square">
            <a:spAutoFit/>
          </a:bodyPr>
          <a:lstStyle/>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MATLAB </a:t>
            </a:r>
            <a:r>
              <a:rPr lang="en-US" sz="2000" b="1" dirty="0" smtClean="0">
                <a:latin typeface="Times New Roman" panose="02020603050405020304" pitchFamily="18" charset="0"/>
                <a:cs typeface="Times New Roman" panose="02020603050405020304" pitchFamily="18" charset="0"/>
              </a:rPr>
              <a:t>support the command line.</a:t>
            </a:r>
          </a:p>
          <a:p>
            <a:pPr marL="285750" indent="-285750">
              <a:buFont typeface="Wingdings" panose="05000000000000000000" pitchFamily="2" charset="2"/>
              <a:buChar char="Ø"/>
            </a:pPr>
            <a:endParaRPr lang="en-US" sz="20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MATLAB is used to execute the file in the directory.</a:t>
            </a:r>
            <a:endParaRPr lang="en-US" sz="20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373144" y="1882284"/>
            <a:ext cx="1834554" cy="523220"/>
          </a:xfrm>
          <a:prstGeom prst="rect">
            <a:avLst/>
          </a:prstGeom>
          <a:solidFill>
            <a:schemeClr val="accent2">
              <a:lumMod val="60000"/>
              <a:lumOff val="40000"/>
            </a:schemeClr>
          </a:solidFill>
        </p:spPr>
        <p:txBody>
          <a:bodyPr wrap="square">
            <a:spAutoFit/>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MATLAB</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73144" y="3971621"/>
            <a:ext cx="1834554" cy="523220"/>
          </a:xfrm>
          <a:prstGeom prst="rect">
            <a:avLst/>
          </a:prstGeom>
          <a:solidFill>
            <a:schemeClr val="accent2">
              <a:lumMod val="60000"/>
              <a:lumOff val="40000"/>
            </a:schemeClr>
          </a:solidFill>
          <a:ln>
            <a:solidFill>
              <a:schemeClr val="accent4">
                <a:lumMod val="20000"/>
                <a:lumOff val="80000"/>
              </a:schemeClr>
            </a:solidFill>
          </a:ln>
        </p:spPr>
        <p:txBody>
          <a:bodyPr wrap="square">
            <a:spAutoFit/>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OCTAVE</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373144" y="4778067"/>
            <a:ext cx="3829857" cy="1323439"/>
          </a:xfrm>
          <a:prstGeom prst="rect">
            <a:avLst/>
          </a:prstGeom>
        </p:spPr>
        <p:txBody>
          <a:bodyPr wrap="square">
            <a:spAutoFit/>
          </a:bodyPr>
          <a:lstStyle/>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OCTAVE </a:t>
            </a:r>
            <a:r>
              <a:rPr lang="en-US" sz="2000" b="1" dirty="0">
                <a:latin typeface="Times New Roman" panose="02020603050405020304" pitchFamily="18" charset="0"/>
                <a:cs typeface="Times New Roman" panose="02020603050405020304" pitchFamily="18" charset="0"/>
              </a:rPr>
              <a:t>support </a:t>
            </a:r>
            <a:r>
              <a:rPr lang="en-US" sz="2000" b="1" dirty="0" smtClean="0">
                <a:latin typeface="Times New Roman" panose="02020603050405020304" pitchFamily="18" charset="0"/>
                <a:cs typeface="Times New Roman" panose="02020603050405020304" pitchFamily="18" charset="0"/>
              </a:rPr>
              <a:t>the thing.</a:t>
            </a:r>
          </a:p>
          <a:p>
            <a:pPr marL="285750" indent="-285750">
              <a:buFont typeface="Wingdings" panose="05000000000000000000" pitchFamily="2" charset="2"/>
              <a:buChar char="Ø"/>
            </a:pPr>
            <a:endParaRPr lang="en-US" sz="20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But old version of octave may not find this faculty.</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4140" y="1539161"/>
            <a:ext cx="3504232" cy="4494841"/>
          </a:xfrm>
          <a:prstGeom prst="rect">
            <a:avLst/>
          </a:prstGeom>
        </p:spPr>
      </p:pic>
    </p:spTree>
    <p:extLst>
      <p:ext uri="{BB962C8B-B14F-4D97-AF65-F5344CB8AC3E}">
        <p14:creationId xmlns:p14="http://schemas.microsoft.com/office/powerpoint/2010/main" val="1543037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descr="Blue rectangle">
            <a:extLst>
              <a:ext uri="{FF2B5EF4-FFF2-40B4-BE49-F238E27FC236}">
                <a16:creationId xmlns:a16="http://schemas.microsoft.com/office/drawing/2014/main" xmlns="" id="{9206F938-D64B-410D-BE2D-847D78F81E42}"/>
              </a:ext>
            </a:extLst>
          </p:cNvPr>
          <p:cNvSpPr/>
          <p:nvPr/>
        </p:nvSpPr>
        <p:spPr>
          <a:xfrm>
            <a:off x="1200" y="1166648"/>
            <a:ext cx="12190800" cy="5691352"/>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 name="Rectangle 3" descr="Blue rectangle">
            <a:extLst>
              <a:ext uri="{FF2B5EF4-FFF2-40B4-BE49-F238E27FC236}">
                <a16:creationId xmlns:a16="http://schemas.microsoft.com/office/drawing/2014/main" xmlns="" id="{B743B096-6BB3-4330-9D5B-22EEBAF87BEE}"/>
              </a:ext>
            </a:extLst>
          </p:cNvPr>
          <p:cNvSpPr/>
          <p:nvPr/>
        </p:nvSpPr>
        <p:spPr>
          <a:xfrm>
            <a:off x="0" y="2770632"/>
            <a:ext cx="12192000" cy="1316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descr="Beige circle">
            <a:extLst>
              <a:ext uri="{FF2B5EF4-FFF2-40B4-BE49-F238E27FC236}">
                <a16:creationId xmlns:a16="http://schemas.microsoft.com/office/drawing/2014/main" xmlns="" id="{23AE393F-46ED-4451-AACA-7EC20B0EE16F}"/>
              </a:ext>
            </a:extLst>
          </p:cNvPr>
          <p:cNvSpPr/>
          <p:nvPr/>
        </p:nvSpPr>
        <p:spPr>
          <a:xfrm>
            <a:off x="4112352" y="1445400"/>
            <a:ext cx="3968496" cy="3967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descr="Blue circle">
            <a:extLst>
              <a:ext uri="{FF2B5EF4-FFF2-40B4-BE49-F238E27FC236}">
                <a16:creationId xmlns:a16="http://schemas.microsoft.com/office/drawing/2014/main" xmlns="" id="{0AD89AAC-7A26-4BF6-8BF7-D301C467BE24}"/>
              </a:ext>
            </a:extLst>
          </p:cNvPr>
          <p:cNvSpPr/>
          <p:nvPr/>
        </p:nvSpPr>
        <p:spPr>
          <a:xfrm>
            <a:off x="8080848" y="1869624"/>
            <a:ext cx="2843784" cy="284378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descr="Blue circle">
            <a:extLst>
              <a:ext uri="{FF2B5EF4-FFF2-40B4-BE49-F238E27FC236}">
                <a16:creationId xmlns:a16="http://schemas.microsoft.com/office/drawing/2014/main" xmlns="" id="{48354ED0-9392-4301-B2D6-A5335876F77D}"/>
              </a:ext>
            </a:extLst>
          </p:cNvPr>
          <p:cNvSpPr/>
          <p:nvPr/>
        </p:nvSpPr>
        <p:spPr>
          <a:xfrm>
            <a:off x="1268568" y="1981199"/>
            <a:ext cx="2843784" cy="284378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472" y="1853894"/>
            <a:ext cx="3098394" cy="3098394"/>
          </a:xfrm>
          <a:prstGeom prst="rect">
            <a:avLst/>
          </a:prstGeom>
        </p:spPr>
      </p:pic>
      <p:sp>
        <p:nvSpPr>
          <p:cNvPr id="10" name="Oval 9">
            <a:extLst>
              <a:ext uri="{FF2B5EF4-FFF2-40B4-BE49-F238E27FC236}">
                <a16:creationId xmlns:a16="http://schemas.microsoft.com/office/drawing/2014/main" xmlns="" id="{E5585411-DE61-42EC-8DAB-BA853F129791}"/>
              </a:ext>
            </a:extLst>
          </p:cNvPr>
          <p:cNvSpPr/>
          <p:nvPr/>
        </p:nvSpPr>
        <p:spPr>
          <a:xfrm>
            <a:off x="2885091" y="248057"/>
            <a:ext cx="1078554" cy="682109"/>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Times New Roman" panose="02020603050405020304" pitchFamily="18" charset="0"/>
                <a:cs typeface="Times New Roman" panose="02020603050405020304" pitchFamily="18" charset="0"/>
              </a:rPr>
              <a:t>10</a:t>
            </a:r>
            <a:endParaRPr lang="en-US" sz="4400" b="1"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xmlns="" id="{EA0D9B4E-C292-45AA-8116-562703040382}"/>
              </a:ext>
            </a:extLst>
          </p:cNvPr>
          <p:cNvSpPr txBox="1">
            <a:spLocks/>
          </p:cNvSpPr>
          <p:nvPr/>
        </p:nvSpPr>
        <p:spPr>
          <a:xfrm>
            <a:off x="4112352" y="80689"/>
            <a:ext cx="5961814" cy="107401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chemeClr val="accent5">
                    <a:lumMod val="75000"/>
                  </a:schemeClr>
                </a:solidFill>
                <a:latin typeface="Times New Roman" panose="02020603050405020304" pitchFamily="18" charset="0"/>
                <a:cs typeface="Times New Roman" panose="02020603050405020304" pitchFamily="18" charset="0"/>
              </a:rPr>
              <a:t>EMPTY FILE USAGE</a:t>
            </a:r>
            <a:endParaRPr lang="en-US"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785150" y="3141481"/>
            <a:ext cx="1834554" cy="523220"/>
          </a:xfrm>
          <a:prstGeom prst="rect">
            <a:avLst/>
          </a:prstGeom>
          <a:solidFill>
            <a:schemeClr val="accent1">
              <a:lumMod val="40000"/>
              <a:lumOff val="60000"/>
            </a:schemeClr>
          </a:solidFill>
        </p:spPr>
        <p:txBody>
          <a:bodyPr wrap="square">
            <a:spAutoFit/>
          </a:bodyPr>
          <a:lstStyle/>
          <a:p>
            <a:r>
              <a:rPr lang="en-US" sz="2800" b="1" dirty="0" smtClean="0">
                <a:solidFill>
                  <a:srgbClr val="002060"/>
                </a:solidFill>
                <a:latin typeface="Times New Roman" panose="02020603050405020304" pitchFamily="18" charset="0"/>
                <a:cs typeface="Times New Roman" panose="02020603050405020304" pitchFamily="18" charset="0"/>
              </a:rPr>
              <a:t>MATLAB</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8663638" y="3029906"/>
            <a:ext cx="1861038" cy="523220"/>
          </a:xfrm>
          <a:prstGeom prst="rect">
            <a:avLst/>
          </a:prstGeom>
          <a:solidFill>
            <a:schemeClr val="accent1">
              <a:lumMod val="40000"/>
              <a:lumOff val="60000"/>
            </a:schemeClr>
          </a:solidFill>
        </p:spPr>
        <p:txBody>
          <a:bodyPr wrap="square">
            <a:spAutoFit/>
          </a:bodyPr>
          <a:lstStyle/>
          <a:p>
            <a:r>
              <a:rPr lang="en-US" sz="2800" b="1" dirty="0" smtClean="0">
                <a:solidFill>
                  <a:srgbClr val="002060"/>
                </a:solidFill>
                <a:latin typeface="Times New Roman" panose="02020603050405020304" pitchFamily="18" charset="0"/>
                <a:cs typeface="Times New Roman" panose="02020603050405020304" pitchFamily="18" charset="0"/>
              </a:rPr>
              <a:t>OCTAVE</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25558" y="5212545"/>
            <a:ext cx="6184788" cy="461665"/>
          </a:xfrm>
          <a:prstGeom prst="rect">
            <a:avLst/>
          </a:prstGeom>
        </p:spPr>
        <p:txBody>
          <a:bodyPr wrap="square">
            <a:spAutoFit/>
          </a:bodyPr>
          <a:lstStyle/>
          <a:p>
            <a:pPr marL="285750" indent="-285750">
              <a:buFont typeface="Wingdings" panose="05000000000000000000" pitchFamily="2" charset="2"/>
              <a:buChar char="Ø"/>
            </a:pPr>
            <a:r>
              <a:rPr lang="en-US" sz="2400" b="1" dirty="0">
                <a:solidFill>
                  <a:srgbClr val="002060"/>
                </a:solidFill>
                <a:latin typeface="Times New Roman" panose="02020603050405020304" pitchFamily="18" charset="0"/>
                <a:cs typeface="Times New Roman" panose="02020603050405020304" pitchFamily="18" charset="0"/>
              </a:rPr>
              <a:t>MATLAB </a:t>
            </a:r>
            <a:r>
              <a:rPr lang="en-US" sz="2400" b="1" dirty="0" smtClean="0">
                <a:solidFill>
                  <a:srgbClr val="002060"/>
                </a:solidFill>
                <a:latin typeface="Times New Roman" panose="02020603050405020304" pitchFamily="18" charset="0"/>
                <a:cs typeface="Times New Roman" panose="02020603050405020304" pitchFamily="18" charset="0"/>
              </a:rPr>
              <a:t>can’t load the empty file</a:t>
            </a:r>
            <a:r>
              <a:rPr lang="en-US" sz="2000" b="1" dirty="0" smtClean="0">
                <a:solidFill>
                  <a:srgbClr val="002060"/>
                </a:solidFill>
                <a:latin typeface="Times New Roman" panose="02020603050405020304" pitchFamily="18" charset="0"/>
                <a:cs typeface="Times New Roman" panose="02020603050405020304" pitchFamily="18" charset="0"/>
              </a:rPr>
              <a:t>.</a:t>
            </a:r>
          </a:p>
        </p:txBody>
      </p:sp>
      <p:sp>
        <p:nvSpPr>
          <p:cNvPr id="15" name="Rectangle 14"/>
          <p:cNvSpPr/>
          <p:nvPr/>
        </p:nvSpPr>
        <p:spPr>
          <a:xfrm>
            <a:off x="7324888" y="5084196"/>
            <a:ext cx="4538538" cy="1569660"/>
          </a:xfrm>
          <a:prstGeom prst="rect">
            <a:avLst/>
          </a:prstGeom>
        </p:spPr>
        <p:txBody>
          <a:bodyPr wrap="square">
            <a:spAutoFit/>
          </a:bodyPr>
          <a:lstStyle/>
          <a:p>
            <a:pPr marL="285750" indent="-285750">
              <a:buFont typeface="Wingdings" panose="05000000000000000000" pitchFamily="2" charset="2"/>
              <a:buChar char="Ø"/>
            </a:pPr>
            <a:r>
              <a:rPr lang="en-US" sz="2400" b="1" dirty="0" smtClean="0">
                <a:solidFill>
                  <a:srgbClr val="002060"/>
                </a:solidFill>
                <a:latin typeface="Times New Roman" panose="02020603050405020304" pitchFamily="18" charset="0"/>
                <a:cs typeface="Times New Roman" panose="02020603050405020304" pitchFamily="18" charset="0"/>
              </a:rPr>
              <a:t>OCTAVE can load the empty file without any problem.</a:t>
            </a:r>
          </a:p>
          <a:p>
            <a:pPr marL="285750" indent="-285750">
              <a:buFont typeface="Wingdings" panose="05000000000000000000" pitchFamily="2" charset="2"/>
              <a:buChar char="Ø"/>
            </a:pPr>
            <a:r>
              <a:rPr lang="en-US" sz="2400" b="1" dirty="0" smtClean="0">
                <a:solidFill>
                  <a:srgbClr val="002060"/>
                </a:solidFill>
                <a:latin typeface="Times New Roman" panose="02020603050405020304" pitchFamily="18" charset="0"/>
                <a:cs typeface="Times New Roman" panose="02020603050405020304" pitchFamily="18" charset="0"/>
              </a:rPr>
              <a:t>It makes quite better than MATLAB</a:t>
            </a:r>
            <a:r>
              <a:rPr lang="en-US" sz="2000" b="1" dirty="0" smtClean="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94796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919" y="0"/>
            <a:ext cx="5143500" cy="6858000"/>
          </a:xfrm>
          <a:prstGeom prst="rect">
            <a:avLst/>
          </a:prstGeom>
        </p:spPr>
      </p:pic>
      <p:sp>
        <p:nvSpPr>
          <p:cNvPr id="5" name="Oval 4">
            <a:extLst>
              <a:ext uri="{FF2B5EF4-FFF2-40B4-BE49-F238E27FC236}">
                <a16:creationId xmlns:a16="http://schemas.microsoft.com/office/drawing/2014/main" xmlns="" id="{E5585411-DE61-42EC-8DAB-BA853F129791}"/>
              </a:ext>
            </a:extLst>
          </p:cNvPr>
          <p:cNvSpPr/>
          <p:nvPr/>
        </p:nvSpPr>
        <p:spPr>
          <a:xfrm>
            <a:off x="2865235" y="248057"/>
            <a:ext cx="1091910" cy="575941"/>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Times New Roman" panose="02020603050405020304" pitchFamily="18" charset="0"/>
                <a:cs typeface="Times New Roman" panose="02020603050405020304" pitchFamily="18" charset="0"/>
              </a:rPr>
              <a:t>11</a:t>
            </a:r>
            <a:endParaRPr lang="en-US" sz="4400" b="1"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xmlns="" id="{EA0D9B4E-C292-45AA-8116-562703040382}"/>
              </a:ext>
            </a:extLst>
          </p:cNvPr>
          <p:cNvSpPr txBox="1">
            <a:spLocks/>
          </p:cNvSpPr>
          <p:nvPr/>
        </p:nvSpPr>
        <p:spPr>
          <a:xfrm>
            <a:off x="4089768" y="0"/>
            <a:ext cx="5272075" cy="107401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chemeClr val="accent4">
                    <a:lumMod val="50000"/>
                  </a:schemeClr>
                </a:solidFill>
                <a:latin typeface="Times New Roman" panose="02020603050405020304" pitchFamily="18" charset="0"/>
                <a:cs typeface="Times New Roman" panose="02020603050405020304" pitchFamily="18" charset="0"/>
              </a:rPr>
              <a:t>FILE EXECUTION</a:t>
            </a:r>
            <a:endParaRPr lang="en-US"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7" name="object 3" descr="Blue rectangle">
            <a:extLst>
              <a:ext uri="{FF2B5EF4-FFF2-40B4-BE49-F238E27FC236}">
                <a16:creationId xmlns:a16="http://schemas.microsoft.com/office/drawing/2014/main" xmlns="" id="{9206F938-D64B-410D-BE2D-847D78F81E42}"/>
              </a:ext>
            </a:extLst>
          </p:cNvPr>
          <p:cNvSpPr/>
          <p:nvPr/>
        </p:nvSpPr>
        <p:spPr>
          <a:xfrm>
            <a:off x="1200" y="1072055"/>
            <a:ext cx="12190800" cy="5785945"/>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4">
              <a:lumMod val="75000"/>
              <a:alpha val="69999"/>
            </a:schemeClr>
          </a:solidFill>
        </p:spPr>
        <p:txBody>
          <a:bodyPr wrap="square" lIns="0" tIns="0" rIns="0" bIns="0" rtlCol="0"/>
          <a:lstStyle/>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3484" y="1592317"/>
            <a:ext cx="2562225" cy="444587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Rectangle 8"/>
          <p:cNvSpPr/>
          <p:nvPr/>
        </p:nvSpPr>
        <p:spPr>
          <a:xfrm>
            <a:off x="373144" y="1882284"/>
            <a:ext cx="1834554" cy="523220"/>
          </a:xfrm>
          <a:prstGeom prst="rect">
            <a:avLst/>
          </a:prstGeom>
          <a:solidFill>
            <a:schemeClr val="accent6">
              <a:lumMod val="40000"/>
              <a:lumOff val="60000"/>
            </a:schemeClr>
          </a:solidFill>
        </p:spPr>
        <p:txBody>
          <a:bodyPr wrap="square">
            <a:spAutoFit/>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MATLAB</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73144" y="3406020"/>
            <a:ext cx="1834554" cy="523220"/>
          </a:xfrm>
          <a:prstGeom prst="rect">
            <a:avLst/>
          </a:prstGeom>
          <a:solidFill>
            <a:schemeClr val="accent6">
              <a:lumMod val="40000"/>
              <a:lumOff val="60000"/>
            </a:schemeClr>
          </a:solidFill>
          <a:ln>
            <a:solidFill>
              <a:schemeClr val="accent4">
                <a:lumMod val="20000"/>
                <a:lumOff val="80000"/>
              </a:schemeClr>
            </a:solidFill>
          </a:ln>
        </p:spPr>
        <p:txBody>
          <a:bodyPr wrap="square">
            <a:spAutoFit/>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OCTAVE</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292769" y="2675865"/>
            <a:ext cx="6184788" cy="400110"/>
          </a:xfrm>
          <a:prstGeom prst="rect">
            <a:avLst/>
          </a:prstGeom>
        </p:spPr>
        <p:txBody>
          <a:bodyPr wrap="square">
            <a:spAutoFit/>
          </a:bodyPr>
          <a:lstStyle/>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 In MATLAB, you can only use fprintf.</a:t>
            </a:r>
          </a:p>
        </p:txBody>
      </p:sp>
      <p:sp>
        <p:nvSpPr>
          <p:cNvPr id="13" name="Rectangle 12"/>
          <p:cNvSpPr/>
          <p:nvPr/>
        </p:nvSpPr>
        <p:spPr>
          <a:xfrm>
            <a:off x="292769" y="4357290"/>
            <a:ext cx="3829857" cy="707886"/>
          </a:xfrm>
          <a:prstGeom prst="rect">
            <a:avLst/>
          </a:prstGeom>
        </p:spPr>
        <p:txBody>
          <a:bodyPr wrap="square">
            <a:spAutoFit/>
          </a:bodyPr>
          <a:lstStyle/>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In OCTAVE, </a:t>
            </a:r>
            <a:r>
              <a:rPr lang="en-US" sz="2000" b="1" dirty="0">
                <a:latin typeface="Times New Roman" panose="02020603050405020304" pitchFamily="18" charset="0"/>
                <a:cs typeface="Times New Roman" panose="02020603050405020304" pitchFamily="18" charset="0"/>
              </a:rPr>
              <a:t>you </a:t>
            </a:r>
            <a:r>
              <a:rPr lang="en-US" sz="2000" b="1" dirty="0" smtClean="0">
                <a:latin typeface="Times New Roman" panose="02020603050405020304" pitchFamily="18" charset="0"/>
                <a:cs typeface="Times New Roman" panose="02020603050405020304" pitchFamily="18" charset="0"/>
              </a:rPr>
              <a:t>can use both  printf and fprintf.</a:t>
            </a:r>
          </a:p>
        </p:txBody>
      </p:sp>
    </p:spTree>
    <p:extLst>
      <p:ext uri="{BB962C8B-B14F-4D97-AF65-F5344CB8AC3E}">
        <p14:creationId xmlns:p14="http://schemas.microsoft.com/office/powerpoint/2010/main" val="3054520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xmlns="" id="{E5585411-DE61-42EC-8DAB-BA853F129791}"/>
              </a:ext>
            </a:extLst>
          </p:cNvPr>
          <p:cNvSpPr/>
          <p:nvPr/>
        </p:nvSpPr>
        <p:spPr>
          <a:xfrm>
            <a:off x="2780452" y="123050"/>
            <a:ext cx="1091910" cy="575941"/>
          </a:xfrm>
          <a:prstGeom prst="ellipse">
            <a:avLst/>
          </a:prstGeom>
          <a:solidFill>
            <a:srgbClr val="B907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Times New Roman" panose="02020603050405020304" pitchFamily="18" charset="0"/>
                <a:cs typeface="Times New Roman" panose="02020603050405020304" pitchFamily="18" charset="0"/>
              </a:rPr>
              <a:t>12</a:t>
            </a:r>
            <a:endParaRPr lang="en-US" sz="44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025" y="216526"/>
            <a:ext cx="5143500" cy="6858000"/>
          </a:xfrm>
          <a:prstGeom prst="rect">
            <a:avLst/>
          </a:prstGeom>
        </p:spPr>
      </p:pic>
      <p:sp>
        <p:nvSpPr>
          <p:cNvPr id="8" name="Title 1">
            <a:extLst>
              <a:ext uri="{FF2B5EF4-FFF2-40B4-BE49-F238E27FC236}">
                <a16:creationId xmlns:a16="http://schemas.microsoft.com/office/drawing/2014/main" xmlns="" id="{EA0D9B4E-C292-45AA-8116-562703040382}"/>
              </a:ext>
            </a:extLst>
          </p:cNvPr>
          <p:cNvSpPr txBox="1">
            <a:spLocks/>
          </p:cNvSpPr>
          <p:nvPr/>
        </p:nvSpPr>
        <p:spPr>
          <a:xfrm>
            <a:off x="4152830" y="-1957"/>
            <a:ext cx="3335791" cy="825956"/>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FF0066"/>
                </a:solidFill>
                <a:latin typeface="Times New Roman" panose="02020603050405020304" pitchFamily="18" charset="0"/>
                <a:cs typeface="Times New Roman" panose="02020603050405020304" pitchFamily="18" charset="0"/>
              </a:rPr>
              <a:t>Compiler</a:t>
            </a:r>
            <a:endParaRPr lang="en-US" b="1" dirty="0">
              <a:solidFill>
                <a:srgbClr val="FF0066"/>
              </a:solidFill>
              <a:latin typeface="Times New Roman" panose="02020603050405020304" pitchFamily="18" charset="0"/>
              <a:cs typeface="Times New Roman" panose="02020603050405020304" pitchFamily="18" charset="0"/>
            </a:endParaRPr>
          </a:p>
        </p:txBody>
      </p:sp>
      <p:sp>
        <p:nvSpPr>
          <p:cNvPr id="9" name="object 3" descr="Blue rectangle">
            <a:extLst>
              <a:ext uri="{FF2B5EF4-FFF2-40B4-BE49-F238E27FC236}">
                <a16:creationId xmlns:a16="http://schemas.microsoft.com/office/drawing/2014/main" xmlns="" id="{9206F938-D64B-410D-BE2D-847D78F81E42}"/>
              </a:ext>
            </a:extLst>
          </p:cNvPr>
          <p:cNvSpPr/>
          <p:nvPr/>
        </p:nvSpPr>
        <p:spPr>
          <a:xfrm>
            <a:off x="0" y="1042483"/>
            <a:ext cx="12190800" cy="6034002"/>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rgbClr val="FF6699">
              <a:alpha val="69804"/>
            </a:srgbClr>
          </a:solidFill>
        </p:spPr>
        <p:txBody>
          <a:bodyPr wrap="square" lIns="0" tIns="0" rIns="0" bIns="0" rtlCol="0"/>
          <a:lstStyle/>
          <a:p>
            <a:endParaRPr lang="en-US" dirty="0"/>
          </a:p>
        </p:txBody>
      </p:sp>
      <p:sp>
        <p:nvSpPr>
          <p:cNvPr id="10" name="Rectangle 9"/>
          <p:cNvSpPr/>
          <p:nvPr/>
        </p:nvSpPr>
        <p:spPr>
          <a:xfrm>
            <a:off x="373144" y="1882284"/>
            <a:ext cx="1834554" cy="523220"/>
          </a:xfrm>
          <a:prstGeom prst="rect">
            <a:avLst/>
          </a:prstGeom>
          <a:solidFill>
            <a:schemeClr val="accent5">
              <a:lumMod val="20000"/>
              <a:lumOff val="80000"/>
            </a:schemeClr>
          </a:solidFill>
        </p:spPr>
        <p:txBody>
          <a:bodyPr wrap="square">
            <a:spAutoFit/>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MATLAB</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73144" y="4135427"/>
            <a:ext cx="1834554" cy="523220"/>
          </a:xfrm>
          <a:prstGeom prst="rect">
            <a:avLst/>
          </a:prstGeom>
          <a:solidFill>
            <a:schemeClr val="accent5">
              <a:lumMod val="20000"/>
              <a:lumOff val="80000"/>
            </a:schemeClr>
          </a:solidFill>
          <a:ln>
            <a:solidFill>
              <a:schemeClr val="accent4">
                <a:lumMod val="20000"/>
                <a:lumOff val="80000"/>
              </a:schemeClr>
            </a:solidFill>
          </a:ln>
        </p:spPr>
        <p:txBody>
          <a:bodyPr wrap="square">
            <a:spAutoFit/>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OCTAVE</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91904" y="2692568"/>
            <a:ext cx="6955281" cy="1323439"/>
          </a:xfrm>
          <a:prstGeom prst="rect">
            <a:avLst/>
          </a:prstGeom>
        </p:spPr>
        <p:txBody>
          <a:bodyPr wrap="square">
            <a:spAutoFit/>
          </a:bodyPr>
          <a:lstStyle/>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MATLAB </a:t>
            </a:r>
            <a:r>
              <a:rPr lang="en-US" sz="2000" b="1" dirty="0" smtClean="0">
                <a:latin typeface="Times New Roman" panose="02020603050405020304" pitchFamily="18" charset="0"/>
                <a:cs typeface="Times New Roman" panose="02020603050405020304" pitchFamily="18" charset="0"/>
              </a:rPr>
              <a:t>have best compiler. It’s known as “Just-In-Time” compiler.</a:t>
            </a:r>
          </a:p>
          <a:p>
            <a:pPr marL="285750" indent="-285750">
              <a:buFont typeface="Wingdings" panose="05000000000000000000" pitchFamily="2" charset="2"/>
              <a:buChar char="Ø"/>
            </a:pPr>
            <a:endParaRPr lang="en-US" sz="20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It is quite faster.</a:t>
            </a:r>
            <a:endParaRPr lang="en-US" sz="20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373144" y="4778067"/>
            <a:ext cx="6674041" cy="1015663"/>
          </a:xfrm>
          <a:prstGeom prst="rect">
            <a:avLst/>
          </a:prstGeom>
        </p:spPr>
        <p:txBody>
          <a:bodyPr wrap="square">
            <a:spAutoFit/>
          </a:bodyPr>
          <a:lstStyle/>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OCTAVE doesn’t have </a:t>
            </a:r>
            <a:r>
              <a:rPr lang="en-US" sz="2000" b="1" dirty="0">
                <a:latin typeface="Times New Roman" panose="02020603050405020304" pitchFamily="18" charset="0"/>
                <a:cs typeface="Times New Roman" panose="02020603050405020304" pitchFamily="18" charset="0"/>
              </a:rPr>
              <a:t>“Just-In-Time”</a:t>
            </a:r>
            <a:r>
              <a:rPr lang="en-US" sz="2000" b="1" dirty="0" smtClean="0">
                <a:latin typeface="Times New Roman" panose="02020603050405020304" pitchFamily="18" charset="0"/>
                <a:cs typeface="Times New Roman" panose="02020603050405020304" pitchFamily="18" charset="0"/>
              </a:rPr>
              <a:t>  compiler.</a:t>
            </a:r>
          </a:p>
          <a:p>
            <a:pPr marL="285750" indent="-285750">
              <a:buFont typeface="Wingdings" panose="05000000000000000000" pitchFamily="2" charset="2"/>
              <a:buChar char="Ø"/>
            </a:pPr>
            <a:endParaRPr lang="en-US" sz="20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That makes  OCTAVE </a:t>
            </a:r>
            <a:r>
              <a:rPr lang="en-US" sz="2000" b="1" dirty="0">
                <a:latin typeface="Times New Roman" panose="02020603050405020304" pitchFamily="18" charset="0"/>
                <a:cs typeface="Times New Roman" panose="02020603050405020304" pitchFamily="18" charset="0"/>
              </a:rPr>
              <a:t>quite </a:t>
            </a:r>
            <a:r>
              <a:rPr lang="en-US" sz="2000" b="1" dirty="0" smtClean="0">
                <a:latin typeface="Times New Roman" panose="02020603050405020304" pitchFamily="18" charset="0"/>
                <a:cs typeface="Times New Roman" panose="02020603050405020304" pitchFamily="18" charset="0"/>
              </a:rPr>
              <a:t>slower.</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1380" y="1554871"/>
            <a:ext cx="3525783" cy="4255740"/>
          </a:xfrm>
          <a:prstGeom prst="rect">
            <a:avLst/>
          </a:prstGeom>
        </p:spPr>
      </p:pic>
    </p:spTree>
    <p:extLst>
      <p:ext uri="{BB962C8B-B14F-4D97-AF65-F5344CB8AC3E}">
        <p14:creationId xmlns:p14="http://schemas.microsoft.com/office/powerpoint/2010/main" val="3202841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423" y="1042483"/>
            <a:ext cx="5143500" cy="6034002"/>
          </a:xfrm>
          <a:prstGeom prst="rect">
            <a:avLst/>
          </a:prstGeom>
        </p:spPr>
      </p:pic>
      <p:sp>
        <p:nvSpPr>
          <p:cNvPr id="3" name="object 3" descr="Blue rectangle">
            <a:extLst>
              <a:ext uri="{FF2B5EF4-FFF2-40B4-BE49-F238E27FC236}">
                <a16:creationId xmlns:a16="http://schemas.microsoft.com/office/drawing/2014/main" xmlns="" id="{9206F938-D64B-410D-BE2D-847D78F81E42}"/>
              </a:ext>
            </a:extLst>
          </p:cNvPr>
          <p:cNvSpPr/>
          <p:nvPr/>
        </p:nvSpPr>
        <p:spPr>
          <a:xfrm>
            <a:off x="0" y="1042483"/>
            <a:ext cx="12190800" cy="6034002"/>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rgbClr val="99FF99">
              <a:alpha val="69804"/>
            </a:srgbClr>
          </a:solidFill>
        </p:spPr>
        <p:txBody>
          <a:bodyPr wrap="square" lIns="0" tIns="0" rIns="0" bIns="0" rtlCol="0"/>
          <a:lstStyle/>
          <a:p>
            <a:endParaRPr lang="en-US" dirty="0"/>
          </a:p>
        </p:txBody>
      </p:sp>
      <p:sp>
        <p:nvSpPr>
          <p:cNvPr id="4" name="Oval 3">
            <a:extLst>
              <a:ext uri="{FF2B5EF4-FFF2-40B4-BE49-F238E27FC236}">
                <a16:creationId xmlns:a16="http://schemas.microsoft.com/office/drawing/2014/main" xmlns="" id="{E5585411-DE61-42EC-8DAB-BA853F129791}"/>
              </a:ext>
            </a:extLst>
          </p:cNvPr>
          <p:cNvSpPr/>
          <p:nvPr/>
        </p:nvSpPr>
        <p:spPr>
          <a:xfrm>
            <a:off x="2780452" y="123050"/>
            <a:ext cx="1091910" cy="575941"/>
          </a:xfrm>
          <a:prstGeom prst="ellipse">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Times New Roman" panose="02020603050405020304" pitchFamily="18" charset="0"/>
                <a:cs typeface="Times New Roman" panose="02020603050405020304" pitchFamily="18" charset="0"/>
              </a:rPr>
              <a:t>12</a:t>
            </a:r>
            <a:endParaRPr lang="en-US" sz="44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EA0D9B4E-C292-45AA-8116-562703040382}"/>
              </a:ext>
            </a:extLst>
          </p:cNvPr>
          <p:cNvSpPr txBox="1">
            <a:spLocks/>
          </p:cNvSpPr>
          <p:nvPr/>
        </p:nvSpPr>
        <p:spPr>
          <a:xfrm>
            <a:off x="4049132" y="123050"/>
            <a:ext cx="4495779" cy="825956"/>
          </a:xfrm>
          <a:prstGeom prst="rect">
            <a:avLst/>
          </a:prstGeom>
          <a:solidFill>
            <a:schemeClr val="bg1"/>
          </a:solidFill>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chemeClr val="accent6">
                    <a:lumMod val="75000"/>
                  </a:schemeClr>
                </a:solidFill>
                <a:latin typeface="Times New Roman" panose="02020603050405020304" pitchFamily="18" charset="0"/>
                <a:cs typeface="Times New Roman" panose="02020603050405020304" pitchFamily="18" charset="0"/>
              </a:rPr>
              <a:t>ONLINE SUPPORT</a:t>
            </a: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4097" y="1657568"/>
            <a:ext cx="3294993" cy="226804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2471" y="4269105"/>
            <a:ext cx="2299535" cy="2144110"/>
          </a:xfrm>
          <a:prstGeom prst="rect">
            <a:avLst/>
          </a:prstGeom>
        </p:spPr>
      </p:pic>
      <p:sp>
        <p:nvSpPr>
          <p:cNvPr id="8" name="Rectangle 7"/>
          <p:cNvSpPr/>
          <p:nvPr/>
        </p:nvSpPr>
        <p:spPr>
          <a:xfrm>
            <a:off x="373144" y="1882284"/>
            <a:ext cx="1834554" cy="523220"/>
          </a:xfrm>
          <a:prstGeom prst="rect">
            <a:avLst/>
          </a:prstGeom>
          <a:solidFill>
            <a:srgbClr val="66FF66"/>
          </a:solidFill>
        </p:spPr>
        <p:txBody>
          <a:bodyPr wrap="square">
            <a:spAutoFit/>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MATLAB</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9" name="Rectangle 8"/>
          <p:cNvSpPr/>
          <p:nvPr/>
        </p:nvSpPr>
        <p:spPr>
          <a:xfrm>
            <a:off x="373144" y="4328798"/>
            <a:ext cx="1834554" cy="523220"/>
          </a:xfrm>
          <a:prstGeom prst="rect">
            <a:avLst/>
          </a:prstGeom>
          <a:solidFill>
            <a:srgbClr val="66FF66"/>
          </a:solidFill>
          <a:ln>
            <a:solidFill>
              <a:schemeClr val="accent4">
                <a:lumMod val="20000"/>
                <a:lumOff val="80000"/>
              </a:schemeClr>
            </a:solidFill>
          </a:ln>
        </p:spPr>
        <p:txBody>
          <a:bodyPr wrap="square">
            <a:spAutoFit/>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OCTAVE</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 name="Rectangle 9"/>
          <p:cNvSpPr/>
          <p:nvPr/>
        </p:nvSpPr>
        <p:spPr>
          <a:xfrm>
            <a:off x="91904" y="2692568"/>
            <a:ext cx="7081406" cy="1323439"/>
          </a:xfrm>
          <a:prstGeom prst="rect">
            <a:avLst/>
          </a:prstGeom>
        </p:spPr>
        <p:txBody>
          <a:bodyPr wrap="square">
            <a:spAutoFit/>
          </a:bodyPr>
          <a:lstStyle/>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MATLAB is a licensed programming language.</a:t>
            </a:r>
          </a:p>
          <a:p>
            <a:pPr marL="285750" indent="-285750">
              <a:buFont typeface="Wingdings" panose="05000000000000000000" pitchFamily="2" charset="2"/>
              <a:buChar char="Ø"/>
            </a:pPr>
            <a:endParaRPr lang="en-US" sz="20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MATLAB provides programmers tutorials, documentation , answers, blog etc.</a:t>
            </a:r>
            <a:endParaRPr lang="en-US" sz="20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295586" y="5023764"/>
            <a:ext cx="6674041" cy="1015663"/>
          </a:xfrm>
          <a:prstGeom prst="rect">
            <a:avLst/>
          </a:prstGeom>
        </p:spPr>
        <p:txBody>
          <a:bodyPr wrap="square">
            <a:spAutoFit/>
          </a:bodyPr>
          <a:lstStyle/>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OCTAVE is find some support, documentation and online community where you can solve all your issues with the help of fellow programmers.</a:t>
            </a:r>
          </a:p>
        </p:txBody>
      </p:sp>
    </p:spTree>
    <p:extLst>
      <p:ext uri="{BB962C8B-B14F-4D97-AF65-F5344CB8AC3E}">
        <p14:creationId xmlns:p14="http://schemas.microsoft.com/office/powerpoint/2010/main" val="1065389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idx="4294967295"/>
          </p:nvPr>
        </p:nvSpPr>
        <p:spPr>
          <a:xfrm>
            <a:off x="1050925" y="4756150"/>
            <a:ext cx="11141075" cy="930275"/>
          </a:xfrm>
        </p:spPr>
        <p:txBody>
          <a:bodyPr>
            <a:normAutofit/>
          </a:bodyPr>
          <a:lstStyle/>
          <a:p>
            <a:r>
              <a:rPr lang="en-US" sz="5400" dirty="0" err="1" smtClean="0">
                <a:solidFill>
                  <a:srgbClr val="FFFFFF"/>
                </a:solidFill>
                <a:latin typeface="Franklin Gothic Book" panose="020B0503020102020204" pitchFamily="34" charset="0"/>
                <a:cs typeface="Segoe UI" panose="020B0502040204020203" pitchFamily="34" charset="0"/>
              </a:rPr>
              <a:t>Resd</a:t>
            </a:r>
            <a:endParaRPr lang="en-US" sz="5400" dirty="0">
              <a:solidFill>
                <a:srgbClr val="FFFFFF"/>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xmlns=""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p:txBody>
          <a:bodyPr>
            <a:normAutofit/>
          </a:bodyPr>
          <a:lstStyle/>
          <a:p>
            <a:r>
              <a:rPr lang="en-US" sz="4800" b="1" dirty="0">
                <a:solidFill>
                  <a:srgbClr val="002060"/>
                </a:solidFill>
                <a:latin typeface="Times New Roman" panose="02020603050405020304" pitchFamily="18" charset="0"/>
                <a:cs typeface="Times New Roman" panose="02020603050405020304" pitchFamily="18" charset="0"/>
              </a:rPr>
              <a:t>Introduction</a:t>
            </a:r>
            <a:endParaRPr lang="en-US" sz="4800" b="1" dirty="0">
              <a:solidFill>
                <a:srgbClr val="002060"/>
              </a:solidFill>
              <a:latin typeface="Times New Roman" panose="02020603050405020304" pitchFamily="18" charset="0"/>
              <a:cs typeface="Times New Roman" panose="02020603050405020304" pitchFamily="18" charset="0"/>
            </a:endParaRPr>
          </a:p>
        </p:txBody>
      </p:sp>
      <p:pic>
        <p:nvPicPr>
          <p:cNvPr id="11" name="Content Placeholder 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27340" y="1797394"/>
            <a:ext cx="3773727" cy="1956048"/>
          </a:xfrm>
        </p:spPr>
      </p:pic>
      <p:sp>
        <p:nvSpPr>
          <p:cNvPr id="5" name="TextBox 4">
            <a:extLst>
              <a:ext uri="{FF2B5EF4-FFF2-40B4-BE49-F238E27FC236}">
                <a16:creationId xmlns:a16="http://schemas.microsoft.com/office/drawing/2014/main" xmlns="" id="{25AD4F61-E023-4530-BF03-8BC2D825D0BF}"/>
              </a:ext>
            </a:extLst>
          </p:cNvPr>
          <p:cNvSpPr txBox="1"/>
          <p:nvPr/>
        </p:nvSpPr>
        <p:spPr>
          <a:xfrm>
            <a:off x="527340" y="3860148"/>
            <a:ext cx="3333460" cy="163121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a:t>
            </a:r>
            <a:r>
              <a:rPr lang="en-US" sz="2000" b="1" dirty="0" smtClean="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name MATLAB </a:t>
            </a:r>
            <a:r>
              <a:rPr lang="en-US" sz="2000" dirty="0" smtClean="0">
                <a:latin typeface="Times New Roman" panose="02020603050405020304" pitchFamily="18" charset="0"/>
                <a:cs typeface="Times New Roman" panose="02020603050405020304" pitchFamily="18" charset="0"/>
              </a:rPr>
              <a:t>stands for MATrix LABoratory</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MATLAB </a:t>
            </a:r>
            <a:r>
              <a:rPr lang="en-US" sz="2000" dirty="0">
                <a:latin typeface="Times New Roman" panose="02020603050405020304" pitchFamily="18" charset="0"/>
                <a:cs typeface="Times New Roman" panose="02020603050405020304" pitchFamily="18" charset="0"/>
              </a:rPr>
              <a:t>is a modern </a:t>
            </a:r>
            <a:r>
              <a:rPr lang="en-US" sz="2000" dirty="0" smtClean="0">
                <a:latin typeface="Times New Roman" panose="02020603050405020304" pitchFamily="18" charset="0"/>
                <a:cs typeface="Times New Roman" panose="02020603050405020304" pitchFamily="18" charset="0"/>
              </a:rPr>
              <a:t>programming in language </a:t>
            </a:r>
            <a:r>
              <a:rPr lang="en-US"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E5564556-59F0-4D0A-A6CD-ADF8F4D7428B}"/>
              </a:ext>
            </a:extLst>
          </p:cNvPr>
          <p:cNvSpPr txBox="1"/>
          <p:nvPr/>
        </p:nvSpPr>
        <p:spPr>
          <a:xfrm>
            <a:off x="5297731" y="4319730"/>
            <a:ext cx="6503499" cy="1015663"/>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a:t>
            </a:r>
            <a:r>
              <a:rPr lang="en-US" dirty="0" smtClean="0">
                <a:latin typeface="Segoe UI" panose="020B0502040204020203" pitchFamily="34" charset="0"/>
                <a:cs typeface="Segoe UI" panose="020B0502040204020203" pitchFamily="34" charset="0"/>
              </a:rPr>
              <a:t>. </a:t>
            </a:r>
            <a:r>
              <a:rPr lang="en-US" sz="2000" dirty="0">
                <a:latin typeface="Times New Roman" panose="02020603050405020304" pitchFamily="18" charset="0"/>
                <a:cs typeface="Times New Roman" panose="02020603050405020304" pitchFamily="18" charset="0"/>
              </a:rPr>
              <a:t>Octave is an open-source interactive software system for numerical computations and graphics. It is particularly designed for matrix computations</a:t>
            </a:r>
            <a:endParaRPr lang="en-US" sz="2000"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xmlns=""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xmlns="" id="{6D1E12A6-FA7A-477F-8C87-308C5B84B139}"/>
              </a:ext>
            </a:extLst>
          </p:cNvPr>
          <p:cNvSpPr/>
          <p:nvPr/>
        </p:nvSpPr>
        <p:spPr>
          <a:xfrm>
            <a:off x="4565970" y="1402717"/>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457" y="1690688"/>
            <a:ext cx="6787830" cy="2432642"/>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xmlns="" id="{E5585411-DE61-42EC-8DAB-BA853F129791}"/>
              </a:ext>
            </a:extLst>
          </p:cNvPr>
          <p:cNvSpPr/>
          <p:nvPr/>
        </p:nvSpPr>
        <p:spPr>
          <a:xfrm>
            <a:off x="3177117" y="381699"/>
            <a:ext cx="823903" cy="575941"/>
          </a:xfrm>
          <a:prstGeom prst="ellipse">
            <a:avLst/>
          </a:prstGeom>
          <a:solidFill>
            <a:srgbClr val="BAAD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1</a:t>
            </a:r>
          </a:p>
        </p:txBody>
      </p:sp>
      <p:sp>
        <p:nvSpPr>
          <p:cNvPr id="10" name="Title 1">
            <a:extLst>
              <a:ext uri="{FF2B5EF4-FFF2-40B4-BE49-F238E27FC236}">
                <a16:creationId xmlns:a16="http://schemas.microsoft.com/office/drawing/2014/main" xmlns="" id="{EA0D9B4E-C292-45AA-8116-562703040382}"/>
              </a:ext>
            </a:extLst>
          </p:cNvPr>
          <p:cNvSpPr txBox="1">
            <a:spLocks/>
          </p:cNvSpPr>
          <p:nvPr/>
        </p:nvSpPr>
        <p:spPr>
          <a:xfrm>
            <a:off x="4176655" y="14208"/>
            <a:ext cx="3809769" cy="131092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BAAD06"/>
                </a:solidFill>
                <a:latin typeface="Times New Roman" panose="02020603050405020304" pitchFamily="18" charset="0"/>
                <a:cs typeface="Times New Roman" panose="02020603050405020304" pitchFamily="18" charset="0"/>
              </a:rPr>
              <a:t>DEFINITION</a:t>
            </a:r>
            <a:endParaRPr lang="en-US" b="1" dirty="0">
              <a:solidFill>
                <a:srgbClr val="BAAD06"/>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42" y="1325131"/>
            <a:ext cx="11508828" cy="5532869"/>
          </a:xfrm>
          <a:prstGeom prst="rect">
            <a:avLst/>
          </a:prstGeom>
        </p:spPr>
      </p:pic>
      <p:sp>
        <p:nvSpPr>
          <p:cNvPr id="11" name="Oval 10">
            <a:extLst>
              <a:ext uri="{FF2B5EF4-FFF2-40B4-BE49-F238E27FC236}">
                <a16:creationId xmlns:a16="http://schemas.microsoft.com/office/drawing/2014/main" xmlns="" id="{E5585411-DE61-42EC-8DAB-BA853F129791}"/>
              </a:ext>
            </a:extLst>
          </p:cNvPr>
          <p:cNvSpPr/>
          <p:nvPr/>
        </p:nvSpPr>
        <p:spPr>
          <a:xfrm>
            <a:off x="4480400" y="4491245"/>
            <a:ext cx="823903" cy="506424"/>
          </a:xfrm>
          <a:prstGeom prst="ellipse">
            <a:avLst/>
          </a:prstGeom>
          <a:solidFill>
            <a:srgbClr val="BAAD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9707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xmlns="" id="{64BD0A42-B011-4DBF-B5CD-6718A97E3C70}"/>
              </a:ext>
            </a:extLst>
          </p:cNvPr>
          <p:cNvSpPr>
            <a:spLocks noGrp="1"/>
          </p:cNvSpPr>
          <p:nvPr>
            <p:ph type="ctrTitle" idx="4294967295"/>
          </p:nvPr>
        </p:nvSpPr>
        <p:spPr>
          <a:xfrm>
            <a:off x="0" y="1122363"/>
            <a:ext cx="9144000" cy="2387600"/>
          </a:xfrm>
        </p:spPr>
        <p:txBody>
          <a:bodyPr/>
          <a:lstStyle/>
          <a:p>
            <a:r>
              <a:rPr lang="en-US" dirty="0"/>
              <a:t>Slide 3</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433"/>
            <a:ext cx="11912957" cy="2153120"/>
          </a:xfrm>
          <a:prstGeom prst="rect">
            <a:avLst/>
          </a:prstGeom>
        </p:spPr>
      </p:pic>
      <p:sp>
        <p:nvSpPr>
          <p:cNvPr id="11" name="Title 1">
            <a:extLst>
              <a:ext uri="{FF2B5EF4-FFF2-40B4-BE49-F238E27FC236}">
                <a16:creationId xmlns:a16="http://schemas.microsoft.com/office/drawing/2014/main" xmlns="" id="{EA0D9B4E-C292-45AA-8116-562703040382}"/>
              </a:ext>
            </a:extLst>
          </p:cNvPr>
          <p:cNvSpPr txBox="1">
            <a:spLocks/>
          </p:cNvSpPr>
          <p:nvPr/>
        </p:nvSpPr>
        <p:spPr>
          <a:xfrm>
            <a:off x="4779630" y="2237060"/>
            <a:ext cx="3809769" cy="1469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FF0000"/>
                </a:solidFill>
                <a:latin typeface="Times New Roman" panose="02020603050405020304" pitchFamily="18" charset="0"/>
                <a:cs typeface="Times New Roman" panose="02020603050405020304" pitchFamily="18" charset="0"/>
              </a:rPr>
              <a:t>OPERATORS</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xmlns="" id="{EA0D9B4E-C292-45AA-8116-562703040382}"/>
              </a:ext>
            </a:extLst>
          </p:cNvPr>
          <p:cNvSpPr txBox="1">
            <a:spLocks/>
          </p:cNvSpPr>
          <p:nvPr/>
        </p:nvSpPr>
        <p:spPr>
          <a:xfrm>
            <a:off x="7071766" y="5121417"/>
            <a:ext cx="5406902" cy="1469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Franklin Gothic Book" panose="020B0503020102020204" pitchFamily="34" charset="0"/>
              <a:cs typeface="Segoe UI" panose="020B0502040204020203" pitchFamily="34" charset="0"/>
            </a:endParaRPr>
          </a:p>
        </p:txBody>
      </p:sp>
      <p:sp>
        <p:nvSpPr>
          <p:cNvPr id="14" name="Oval 13">
            <a:extLst>
              <a:ext uri="{FF2B5EF4-FFF2-40B4-BE49-F238E27FC236}">
                <a16:creationId xmlns:a16="http://schemas.microsoft.com/office/drawing/2014/main" xmlns="" id="{E5585411-DE61-42EC-8DAB-BA853F129791}"/>
              </a:ext>
            </a:extLst>
          </p:cNvPr>
          <p:cNvSpPr/>
          <p:nvPr/>
        </p:nvSpPr>
        <p:spPr>
          <a:xfrm>
            <a:off x="3731396" y="2634293"/>
            <a:ext cx="823903" cy="57594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2</a:t>
            </a:r>
            <a:endParaRPr lang="en-US" sz="4400" b="1" dirty="0">
              <a:latin typeface="Times New Roman" panose="02020603050405020304" pitchFamily="18" charset="0"/>
              <a:cs typeface="Times New Roman" panose="02020603050405020304" pitchFamily="18" charset="0"/>
            </a:endParaRPr>
          </a:p>
        </p:txBody>
      </p:sp>
      <p:sp>
        <p:nvSpPr>
          <p:cNvPr id="15" name="Rectangle 14"/>
          <p:cNvSpPr/>
          <p:nvPr/>
        </p:nvSpPr>
        <p:spPr>
          <a:xfrm>
            <a:off x="483643" y="3599729"/>
            <a:ext cx="2975020" cy="923330"/>
          </a:xfrm>
          <a:prstGeom prst="rect">
            <a:avLst/>
          </a:prstGeom>
        </p:spPr>
        <p:txBody>
          <a:bodyPr wrap="square">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MATLAB doesn’t have support for auto-increment and assignment operators. </a:t>
            </a:r>
            <a:endParaRPr lang="en-US" dirty="0">
              <a:latin typeface="Times New Roman" panose="02020603050405020304" pitchFamily="18" charset="0"/>
              <a:cs typeface="Times New Roman" panose="02020603050405020304" pitchFamily="18" charset="0"/>
            </a:endParaRP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35386" y="3368142"/>
            <a:ext cx="2677571" cy="2883877"/>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3251" y="3457851"/>
            <a:ext cx="2529010" cy="3400149"/>
          </a:xfrm>
          <a:prstGeom prst="rect">
            <a:avLst/>
          </a:prstGeom>
        </p:spPr>
      </p:pic>
      <p:sp>
        <p:nvSpPr>
          <p:cNvPr id="23" name="Rectangle 22"/>
          <p:cNvSpPr/>
          <p:nvPr/>
        </p:nvSpPr>
        <p:spPr>
          <a:xfrm>
            <a:off x="483643" y="2934631"/>
            <a:ext cx="1834554" cy="523220"/>
          </a:xfrm>
          <a:prstGeom prst="rect">
            <a:avLst/>
          </a:prstGeom>
          <a:solidFill>
            <a:schemeClr val="accent1">
              <a:lumMod val="40000"/>
              <a:lumOff val="60000"/>
            </a:schemeClr>
          </a:solidFill>
        </p:spPr>
        <p:txBody>
          <a:bodyPr wrap="square">
            <a:spAutoFit/>
          </a:bodyPr>
          <a:lstStyle/>
          <a:p>
            <a:r>
              <a:rPr lang="en-US" sz="2800" b="1" dirty="0" smtClean="0">
                <a:solidFill>
                  <a:srgbClr val="002060"/>
                </a:solidFill>
                <a:latin typeface="Times New Roman" panose="02020603050405020304" pitchFamily="18" charset="0"/>
                <a:cs typeface="Times New Roman" panose="02020603050405020304" pitchFamily="18" charset="0"/>
              </a:rPr>
              <a:t>MATLAB</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483643" y="4859807"/>
            <a:ext cx="1861038" cy="523220"/>
          </a:xfrm>
          <a:prstGeom prst="rect">
            <a:avLst/>
          </a:prstGeom>
          <a:solidFill>
            <a:schemeClr val="accent1">
              <a:lumMod val="40000"/>
              <a:lumOff val="60000"/>
            </a:schemeClr>
          </a:solidFill>
        </p:spPr>
        <p:txBody>
          <a:bodyPr wrap="square">
            <a:spAutoFit/>
          </a:bodyPr>
          <a:lstStyle/>
          <a:p>
            <a:r>
              <a:rPr lang="en-US" sz="2800" b="1" dirty="0" smtClean="0">
                <a:solidFill>
                  <a:srgbClr val="002060"/>
                </a:solidFill>
                <a:latin typeface="Times New Roman" panose="02020603050405020304" pitchFamily="18" charset="0"/>
                <a:cs typeface="Times New Roman" panose="02020603050405020304" pitchFamily="18" charset="0"/>
              </a:rPr>
              <a:t>OCTAVE</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25" name="Rectangle 24"/>
          <p:cNvSpPr/>
          <p:nvPr/>
        </p:nvSpPr>
        <p:spPr>
          <a:xfrm>
            <a:off x="518102" y="5501306"/>
            <a:ext cx="2662980" cy="923330"/>
          </a:xfrm>
          <a:prstGeom prst="rect">
            <a:avLst/>
          </a:prstGeom>
        </p:spPr>
        <p:txBody>
          <a:bodyPr wrap="square">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OCTAVE has </a:t>
            </a:r>
            <a:r>
              <a:rPr lang="en-US" dirty="0">
                <a:latin typeface="Times New Roman" panose="02020603050405020304" pitchFamily="18" charset="0"/>
                <a:cs typeface="Times New Roman" panose="02020603050405020304" pitchFamily="18" charset="0"/>
              </a:rPr>
              <a:t>support for auto-increment and assignment operators.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580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E5585411-DE61-42EC-8DAB-BA853F129791}"/>
              </a:ext>
            </a:extLst>
          </p:cNvPr>
          <p:cNvSpPr/>
          <p:nvPr/>
        </p:nvSpPr>
        <p:spPr>
          <a:xfrm>
            <a:off x="1206428" y="501713"/>
            <a:ext cx="823903" cy="575941"/>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3</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9743" y="614855"/>
            <a:ext cx="2854280" cy="6243145"/>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2825" y="725256"/>
            <a:ext cx="2704564" cy="2420095"/>
          </a:xfrm>
          <a:prstGeom prst="rect">
            <a:avLst/>
          </a:prstGeom>
        </p:spPr>
      </p:pic>
      <p:sp>
        <p:nvSpPr>
          <p:cNvPr id="16" name="Rectangle 15"/>
          <p:cNvSpPr/>
          <p:nvPr/>
        </p:nvSpPr>
        <p:spPr>
          <a:xfrm>
            <a:off x="7792306" y="3339217"/>
            <a:ext cx="1834554" cy="523220"/>
          </a:xfrm>
          <a:prstGeom prst="rect">
            <a:avLst/>
          </a:prstGeom>
          <a:solidFill>
            <a:schemeClr val="accent1">
              <a:lumMod val="40000"/>
              <a:lumOff val="60000"/>
            </a:schemeClr>
          </a:solidFill>
        </p:spPr>
        <p:txBody>
          <a:bodyPr wrap="square">
            <a:spAutoFit/>
          </a:bodyPr>
          <a:lstStyle/>
          <a:p>
            <a:r>
              <a:rPr lang="en-US" sz="2800" b="1" dirty="0" smtClean="0">
                <a:solidFill>
                  <a:srgbClr val="002060"/>
                </a:solidFill>
                <a:latin typeface="Times New Roman" panose="02020603050405020304" pitchFamily="18" charset="0"/>
                <a:cs typeface="Times New Roman" panose="02020603050405020304" pitchFamily="18" charset="0"/>
              </a:rPr>
              <a:t>MATLAB</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7254127" y="4092381"/>
            <a:ext cx="4855335" cy="369332"/>
          </a:xfrm>
          <a:prstGeom prst="rect">
            <a:avLst/>
          </a:prstGeom>
        </p:spPr>
        <p:txBody>
          <a:bodyPr wrap="square">
            <a:spAutoFit/>
          </a:bodyPr>
          <a:lstStyle/>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MATLAB </a:t>
            </a:r>
            <a:r>
              <a:rPr lang="en-US" dirty="0" smtClean="0">
                <a:latin typeface="Times New Roman" panose="02020603050405020304" pitchFamily="18" charset="0"/>
                <a:cs typeface="Times New Roman" panose="02020603050405020304" pitchFamily="18" charset="0"/>
              </a:rPr>
              <a:t>need more ram on machine. </a:t>
            </a:r>
            <a:endParaRPr lang="en-US" dirty="0">
              <a:latin typeface="Times New Roman" panose="02020603050405020304" pitchFamily="18" charset="0"/>
              <a:cs typeface="Times New Roman" panose="02020603050405020304" pitchFamily="18" charset="0"/>
            </a:endParaRPr>
          </a:p>
        </p:txBody>
      </p:sp>
      <p:sp>
        <p:nvSpPr>
          <p:cNvPr id="18" name="Rectangle 17"/>
          <p:cNvSpPr/>
          <p:nvPr/>
        </p:nvSpPr>
        <p:spPr>
          <a:xfrm>
            <a:off x="7792306" y="4691657"/>
            <a:ext cx="1861038" cy="523220"/>
          </a:xfrm>
          <a:prstGeom prst="rect">
            <a:avLst/>
          </a:prstGeom>
          <a:solidFill>
            <a:schemeClr val="accent1">
              <a:lumMod val="40000"/>
              <a:lumOff val="60000"/>
            </a:schemeClr>
          </a:solidFill>
        </p:spPr>
        <p:txBody>
          <a:bodyPr wrap="square">
            <a:spAutoFit/>
          </a:bodyPr>
          <a:lstStyle/>
          <a:p>
            <a:r>
              <a:rPr lang="en-US" sz="2800" b="1" dirty="0" smtClean="0">
                <a:solidFill>
                  <a:srgbClr val="002060"/>
                </a:solidFill>
                <a:latin typeface="Times New Roman" panose="02020603050405020304" pitchFamily="18" charset="0"/>
                <a:cs typeface="Times New Roman" panose="02020603050405020304" pitchFamily="18" charset="0"/>
              </a:rPr>
              <a:t>OCTAVE</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7254127" y="5507335"/>
            <a:ext cx="5241621" cy="646331"/>
          </a:xfrm>
          <a:prstGeom prst="rect">
            <a:avLst/>
          </a:prstGeom>
        </p:spPr>
        <p:txBody>
          <a:bodyPr wrap="square">
            <a:spAutoFit/>
          </a:bodyPr>
          <a:lstStyle/>
          <a:p>
            <a:pPr marL="742950" lvl="1"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OCTAVE don’t need </a:t>
            </a:r>
            <a:r>
              <a:rPr lang="en-US" dirty="0">
                <a:latin typeface="Times New Roman" panose="02020603050405020304" pitchFamily="18" charset="0"/>
                <a:cs typeface="Times New Roman" panose="02020603050405020304" pitchFamily="18" charset="0"/>
              </a:rPr>
              <a:t>more ram on </a:t>
            </a:r>
            <a:r>
              <a:rPr lang="en-US" dirty="0" smtClean="0">
                <a:latin typeface="Times New Roman" panose="02020603050405020304" pitchFamily="18" charset="0"/>
                <a:cs typeface="Times New Roman" panose="02020603050405020304" pitchFamily="18" charset="0"/>
              </a:rPr>
              <a:t>machine like MATLAB. </a:t>
            </a:r>
            <a:endParaRPr lang="en-US" dirty="0">
              <a:latin typeface="Times New Roman" panose="02020603050405020304" pitchFamily="18" charset="0"/>
              <a:cs typeface="Times New Roman" panose="02020603050405020304" pitchFamily="18" charset="0"/>
            </a:endParaRP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942" y="1445146"/>
            <a:ext cx="6900383" cy="5021628"/>
          </a:xfrm>
          <a:prstGeom prst="rect">
            <a:avLst/>
          </a:prstGeom>
        </p:spPr>
      </p:pic>
      <p:sp>
        <p:nvSpPr>
          <p:cNvPr id="21" name="Title 1">
            <a:extLst>
              <a:ext uri="{FF2B5EF4-FFF2-40B4-BE49-F238E27FC236}">
                <a16:creationId xmlns:a16="http://schemas.microsoft.com/office/drawing/2014/main" xmlns="" id="{EA0D9B4E-C292-45AA-8116-562703040382}"/>
              </a:ext>
            </a:extLst>
          </p:cNvPr>
          <p:cNvSpPr txBox="1">
            <a:spLocks/>
          </p:cNvSpPr>
          <p:nvPr/>
        </p:nvSpPr>
        <p:spPr>
          <a:xfrm>
            <a:off x="2271650" y="134223"/>
            <a:ext cx="3809769" cy="131092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RAM USAGE</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xmlns="" id="{E5585411-DE61-42EC-8DAB-BA853F129791}"/>
              </a:ext>
            </a:extLst>
          </p:cNvPr>
          <p:cNvSpPr/>
          <p:nvPr/>
        </p:nvSpPr>
        <p:spPr>
          <a:xfrm>
            <a:off x="3024693" y="1855690"/>
            <a:ext cx="542025" cy="37235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81659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E5585411-DE61-42EC-8DAB-BA853F129791}"/>
              </a:ext>
            </a:extLst>
          </p:cNvPr>
          <p:cNvSpPr/>
          <p:nvPr/>
        </p:nvSpPr>
        <p:spPr>
          <a:xfrm>
            <a:off x="99512" y="400923"/>
            <a:ext cx="823903" cy="57594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4</a:t>
            </a:r>
            <a:endParaRPr lang="en-US" sz="4400" b="1" dirty="0">
              <a:latin typeface="Times New Roman" panose="02020603050405020304" pitchFamily="18" charset="0"/>
              <a:cs typeface="Times New Roman" panose="02020603050405020304" pitchFamily="18" charset="0"/>
            </a:endParaRPr>
          </a:p>
        </p:txBody>
      </p:sp>
      <p:sp>
        <p:nvSpPr>
          <p:cNvPr id="13" name="object 3" descr="People with documents">
            <a:extLst>
              <a:ext uri="{FF2B5EF4-FFF2-40B4-BE49-F238E27FC236}">
                <a16:creationId xmlns:a16="http://schemas.microsoft.com/office/drawing/2014/main" xmlns="" id="{0CA2E80D-F3EC-4A5F-8E65-56FEA206EE0F}"/>
              </a:ext>
            </a:extLst>
          </p:cNvPr>
          <p:cNvSpPr/>
          <p:nvPr/>
        </p:nvSpPr>
        <p:spPr>
          <a:xfrm>
            <a:off x="2540" y="1037161"/>
            <a:ext cx="12189460" cy="5820839"/>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4">
              <a:lumMod val="75000"/>
              <a:alpha val="69999"/>
            </a:schemeClr>
          </a:solidFill>
        </p:spPr>
        <p:txBody>
          <a:bodyPr wrap="square" lIns="0" tIns="0" rIns="0" bIns="0" rtlCol="0"/>
          <a:lstStyle/>
          <a:p>
            <a:endParaRPr lang="en-US"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0275" y="184208"/>
            <a:ext cx="4131725" cy="2140783"/>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6522" y="14209"/>
            <a:ext cx="2854280" cy="6706434"/>
          </a:xfrm>
          <a:prstGeom prst="rect">
            <a:avLst/>
          </a:prstGeom>
        </p:spPr>
      </p:pic>
      <p:sp>
        <p:nvSpPr>
          <p:cNvPr id="19" name="Title 1">
            <a:extLst>
              <a:ext uri="{FF2B5EF4-FFF2-40B4-BE49-F238E27FC236}">
                <a16:creationId xmlns:a16="http://schemas.microsoft.com/office/drawing/2014/main" xmlns="" id="{EA0D9B4E-C292-45AA-8116-562703040382}"/>
              </a:ext>
            </a:extLst>
          </p:cNvPr>
          <p:cNvSpPr txBox="1">
            <a:spLocks/>
          </p:cNvSpPr>
          <p:nvPr/>
        </p:nvSpPr>
        <p:spPr>
          <a:xfrm>
            <a:off x="1020386" y="33433"/>
            <a:ext cx="6188694" cy="131092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chemeClr val="accent4">
                    <a:lumMod val="75000"/>
                  </a:schemeClr>
                </a:solidFill>
                <a:latin typeface="Times New Roman" panose="02020603050405020304" pitchFamily="18" charset="0"/>
                <a:cs typeface="Times New Roman" panose="02020603050405020304" pitchFamily="18" charset="0"/>
              </a:rPr>
              <a:t>INTERFACE</a:t>
            </a:r>
            <a:endParaRPr lang="en-US"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7429507" y="2272012"/>
            <a:ext cx="1834554" cy="523220"/>
          </a:xfrm>
          <a:prstGeom prst="rect">
            <a:avLst/>
          </a:prstGeom>
          <a:solidFill>
            <a:schemeClr val="accent1">
              <a:lumMod val="40000"/>
              <a:lumOff val="60000"/>
            </a:schemeClr>
          </a:solidFill>
        </p:spPr>
        <p:txBody>
          <a:bodyPr wrap="square">
            <a:spAutoFit/>
          </a:bodyPr>
          <a:lstStyle/>
          <a:p>
            <a:r>
              <a:rPr lang="en-US" sz="2800" b="1" dirty="0" smtClean="0">
                <a:solidFill>
                  <a:srgbClr val="002060"/>
                </a:solidFill>
                <a:latin typeface="Times New Roman" panose="02020603050405020304" pitchFamily="18" charset="0"/>
                <a:cs typeface="Times New Roman" panose="02020603050405020304" pitchFamily="18" charset="0"/>
              </a:rPr>
              <a:t>MATLAB</a:t>
            </a:r>
            <a:endParaRPr lang="en-US" sz="2800" b="1" dirty="0">
              <a:solidFill>
                <a:srgbClr val="002060"/>
              </a:solidFill>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192" y="1325132"/>
            <a:ext cx="7067179" cy="5395510"/>
          </a:xfrm>
          <a:prstGeom prst="rect">
            <a:avLst/>
          </a:prstGeom>
        </p:spPr>
      </p:pic>
      <p:sp>
        <p:nvSpPr>
          <p:cNvPr id="23" name="Oval 22">
            <a:extLst>
              <a:ext uri="{FF2B5EF4-FFF2-40B4-BE49-F238E27FC236}">
                <a16:creationId xmlns:a16="http://schemas.microsoft.com/office/drawing/2014/main" xmlns="" id="{E5585411-DE61-42EC-8DAB-BA853F129791}"/>
              </a:ext>
            </a:extLst>
          </p:cNvPr>
          <p:cNvSpPr/>
          <p:nvPr/>
        </p:nvSpPr>
        <p:spPr>
          <a:xfrm>
            <a:off x="2715002" y="1522623"/>
            <a:ext cx="598593" cy="57594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4</a:t>
            </a:r>
            <a:endParaRPr lang="en-US" sz="4400" b="1" dirty="0">
              <a:latin typeface="Times New Roman" panose="02020603050405020304" pitchFamily="18" charset="0"/>
              <a:cs typeface="Times New Roman" panose="02020603050405020304" pitchFamily="18" charset="0"/>
            </a:endParaRPr>
          </a:p>
        </p:txBody>
      </p:sp>
      <p:sp>
        <p:nvSpPr>
          <p:cNvPr id="24" name="Rectangle 23"/>
          <p:cNvSpPr/>
          <p:nvPr/>
        </p:nvSpPr>
        <p:spPr>
          <a:xfrm>
            <a:off x="6976737" y="2767261"/>
            <a:ext cx="4855335" cy="1200329"/>
          </a:xfrm>
          <a:prstGeom prst="rect">
            <a:avLst/>
          </a:prstGeom>
        </p:spPr>
        <p:txBody>
          <a:bodyPr wrap="square">
            <a:spAutoFit/>
          </a:bodyPr>
          <a:lstStyle/>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MATLAB </a:t>
            </a:r>
            <a:r>
              <a:rPr lang="en-US" sz="2400" dirty="0" smtClean="0">
                <a:latin typeface="Times New Roman" panose="02020603050405020304" pitchFamily="18" charset="0"/>
                <a:cs typeface="Times New Roman" panose="02020603050405020304" pitchFamily="18" charset="0"/>
              </a:rPr>
              <a:t>is having the best in class user interface for programmers. </a:t>
            </a:r>
            <a:endParaRPr lang="en-US" sz="2400" dirty="0">
              <a:latin typeface="Times New Roman" panose="02020603050405020304" pitchFamily="18" charset="0"/>
              <a:cs typeface="Times New Roman" panose="02020603050405020304" pitchFamily="18" charset="0"/>
            </a:endParaRPr>
          </a:p>
        </p:txBody>
      </p:sp>
      <p:sp>
        <p:nvSpPr>
          <p:cNvPr id="25" name="Rectangle 24"/>
          <p:cNvSpPr/>
          <p:nvPr/>
        </p:nvSpPr>
        <p:spPr>
          <a:xfrm>
            <a:off x="7403023" y="3987672"/>
            <a:ext cx="1861038" cy="523220"/>
          </a:xfrm>
          <a:prstGeom prst="rect">
            <a:avLst/>
          </a:prstGeom>
          <a:solidFill>
            <a:schemeClr val="accent1">
              <a:lumMod val="40000"/>
              <a:lumOff val="60000"/>
            </a:schemeClr>
          </a:solidFill>
        </p:spPr>
        <p:txBody>
          <a:bodyPr wrap="square">
            <a:spAutoFit/>
          </a:bodyPr>
          <a:lstStyle/>
          <a:p>
            <a:r>
              <a:rPr lang="en-US" sz="2800" b="1" dirty="0" smtClean="0">
                <a:solidFill>
                  <a:srgbClr val="002060"/>
                </a:solidFill>
                <a:latin typeface="Times New Roman" panose="02020603050405020304" pitchFamily="18" charset="0"/>
                <a:cs typeface="Times New Roman" panose="02020603050405020304" pitchFamily="18" charset="0"/>
              </a:rPr>
              <a:t>OCTAVE</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26" name="Rectangle 25"/>
          <p:cNvSpPr/>
          <p:nvPr/>
        </p:nvSpPr>
        <p:spPr>
          <a:xfrm>
            <a:off x="6953584" y="4801318"/>
            <a:ext cx="5241621" cy="1569660"/>
          </a:xfrm>
          <a:prstGeom prst="rect">
            <a:avLst/>
          </a:prstGeom>
        </p:spPr>
        <p:txBody>
          <a:bodyPr wrap="square">
            <a:spAutoFit/>
          </a:bodyPr>
          <a:lstStyle/>
          <a:p>
            <a:pPr marL="742950" lvl="1"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In earlier version of OCTAVE have a lack of user . Continuously improving ,it has default interface after the 4.0 version.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63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B6C7BDF7-D7AC-4209-A6A9-11B953F882E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5304" y="630621"/>
            <a:ext cx="5143500" cy="6159086"/>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61180" y="243026"/>
            <a:ext cx="3305578" cy="2621744"/>
          </a:xfrm>
          <a:prstGeom prst="rect">
            <a:avLst/>
          </a:prstGeom>
        </p:spPr>
      </p:pic>
      <p:sp>
        <p:nvSpPr>
          <p:cNvPr id="11" name="Rectangle 10"/>
          <p:cNvSpPr/>
          <p:nvPr/>
        </p:nvSpPr>
        <p:spPr>
          <a:xfrm>
            <a:off x="7270463" y="2797154"/>
            <a:ext cx="1834554" cy="523220"/>
          </a:xfrm>
          <a:prstGeom prst="rect">
            <a:avLst/>
          </a:prstGeom>
          <a:solidFill>
            <a:schemeClr val="bg2">
              <a:lumMod val="75000"/>
            </a:schemeClr>
          </a:solidFill>
        </p:spPr>
        <p:txBody>
          <a:bodyPr wrap="square">
            <a:spAutoFit/>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MATLAB</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7270463" y="4782362"/>
            <a:ext cx="1861038" cy="523220"/>
          </a:xfrm>
          <a:prstGeom prst="rect">
            <a:avLst/>
          </a:prstGeom>
          <a:solidFill>
            <a:schemeClr val="bg2">
              <a:lumMod val="75000"/>
            </a:schemeClr>
          </a:solidFill>
        </p:spPr>
        <p:txBody>
          <a:bodyPr wrap="square">
            <a:spAutoFit/>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OCTAVE</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7165969" y="3438081"/>
            <a:ext cx="4863121" cy="1323439"/>
          </a:xfrm>
          <a:prstGeom prst="rect">
            <a:avLst/>
          </a:prstGeom>
        </p:spPr>
        <p:txBody>
          <a:bodyPr wrap="square">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MATLAB </a:t>
            </a:r>
            <a:r>
              <a:rPr lang="en-US" sz="2000" dirty="0" smtClean="0">
                <a:latin typeface="Times New Roman" panose="02020603050405020304" pitchFamily="18" charset="0"/>
                <a:cs typeface="Times New Roman" panose="02020603050405020304" pitchFamily="18" charset="0"/>
              </a:rPr>
              <a:t>offers various packages for different needs.</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You can Select either one as per your requirements.</a:t>
            </a:r>
            <a:endParaRPr lang="en-US" sz="2000" dirty="0">
              <a:latin typeface="Times New Roman" panose="02020603050405020304" pitchFamily="18" charset="0"/>
              <a:cs typeface="Times New Roman" panose="02020603050405020304" pitchFamily="18" charset="0"/>
            </a:endParaRPr>
          </a:p>
        </p:txBody>
      </p:sp>
      <p:sp>
        <p:nvSpPr>
          <p:cNvPr id="14" name="Rectangle 13"/>
          <p:cNvSpPr/>
          <p:nvPr/>
        </p:nvSpPr>
        <p:spPr>
          <a:xfrm>
            <a:off x="7270463" y="5358297"/>
            <a:ext cx="4700789" cy="1323439"/>
          </a:xfrm>
          <a:prstGeom prst="rect">
            <a:avLst/>
          </a:prstGeom>
        </p:spPr>
        <p:txBody>
          <a:bodyPr wrap="square">
            <a:spAutoFit/>
          </a:bodyPr>
          <a:lstStyle/>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OCTAVE is a free cost programming language.</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Anyone can use it without paying a single penny.</a:t>
            </a:r>
            <a:endParaRPr lang="en-US" sz="2000" dirty="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xmlns="" id="{E5585411-DE61-42EC-8DAB-BA853F129791}"/>
              </a:ext>
            </a:extLst>
          </p:cNvPr>
          <p:cNvSpPr/>
          <p:nvPr/>
        </p:nvSpPr>
        <p:spPr>
          <a:xfrm>
            <a:off x="3502123" y="355958"/>
            <a:ext cx="823903" cy="57594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5</a:t>
            </a:r>
          </a:p>
        </p:txBody>
      </p:sp>
      <p:sp>
        <p:nvSpPr>
          <p:cNvPr id="16" name="Title 1">
            <a:extLst>
              <a:ext uri="{FF2B5EF4-FFF2-40B4-BE49-F238E27FC236}">
                <a16:creationId xmlns:a16="http://schemas.microsoft.com/office/drawing/2014/main" xmlns="" id="{EA0D9B4E-C292-45AA-8116-562703040382}"/>
              </a:ext>
            </a:extLst>
          </p:cNvPr>
          <p:cNvSpPr txBox="1">
            <a:spLocks/>
          </p:cNvSpPr>
          <p:nvPr/>
        </p:nvSpPr>
        <p:spPr>
          <a:xfrm>
            <a:off x="4488358" y="191209"/>
            <a:ext cx="3809769" cy="107401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chemeClr val="tx1">
                    <a:lumMod val="75000"/>
                    <a:lumOff val="25000"/>
                  </a:schemeClr>
                </a:solidFill>
                <a:latin typeface="Times New Roman" panose="02020603050405020304" pitchFamily="18" charset="0"/>
                <a:cs typeface="Times New Roman" panose="02020603050405020304" pitchFamily="18" charset="0"/>
              </a:rPr>
              <a:t>COST FREE</a:t>
            </a:r>
            <a:endParaRPr 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289" y="1392278"/>
            <a:ext cx="6684338" cy="5005250"/>
          </a:xfrm>
          <a:prstGeom prst="rect">
            <a:avLst/>
          </a:prstGeom>
        </p:spPr>
      </p:pic>
      <p:sp>
        <p:nvSpPr>
          <p:cNvPr id="18" name="Oval 17">
            <a:extLst>
              <a:ext uri="{FF2B5EF4-FFF2-40B4-BE49-F238E27FC236}">
                <a16:creationId xmlns:a16="http://schemas.microsoft.com/office/drawing/2014/main" xmlns="" id="{E5585411-DE61-42EC-8DAB-BA853F129791}"/>
              </a:ext>
            </a:extLst>
          </p:cNvPr>
          <p:cNvSpPr/>
          <p:nvPr/>
        </p:nvSpPr>
        <p:spPr>
          <a:xfrm>
            <a:off x="2831662" y="1718248"/>
            <a:ext cx="552379" cy="57594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3514892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27" y="0"/>
            <a:ext cx="12034345" cy="6700345"/>
          </a:xfrm>
          <a:prstGeom prst="rect">
            <a:avLst/>
          </a:prstGeom>
        </p:spPr>
      </p:pic>
      <p:sp>
        <p:nvSpPr>
          <p:cNvPr id="11" name="Oval 10">
            <a:extLst>
              <a:ext uri="{FF2B5EF4-FFF2-40B4-BE49-F238E27FC236}">
                <a16:creationId xmlns:a16="http://schemas.microsoft.com/office/drawing/2014/main" xmlns="" id="{E5585411-DE61-42EC-8DAB-BA853F129791}"/>
              </a:ext>
            </a:extLst>
          </p:cNvPr>
          <p:cNvSpPr/>
          <p:nvPr/>
        </p:nvSpPr>
        <p:spPr>
          <a:xfrm>
            <a:off x="3502123" y="355958"/>
            <a:ext cx="823903" cy="57594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6</a:t>
            </a:r>
            <a:endParaRPr lang="en-US" sz="4400" b="1" dirty="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xmlns="" id="{EA0D9B4E-C292-45AA-8116-562703040382}"/>
              </a:ext>
            </a:extLst>
          </p:cNvPr>
          <p:cNvSpPr txBox="1">
            <a:spLocks/>
          </p:cNvSpPr>
          <p:nvPr/>
        </p:nvSpPr>
        <p:spPr>
          <a:xfrm>
            <a:off x="4535654" y="106921"/>
            <a:ext cx="3809769" cy="107401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TASK OF USE</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3" name="object 3" descr="Blue rectangle">
            <a:extLst>
              <a:ext uri="{FF2B5EF4-FFF2-40B4-BE49-F238E27FC236}">
                <a16:creationId xmlns:a16="http://schemas.microsoft.com/office/drawing/2014/main" xmlns="" id="{A277388B-76FD-44C4-B506-F8A157E57C65}"/>
              </a:ext>
            </a:extLst>
          </p:cNvPr>
          <p:cNvSpPr/>
          <p:nvPr/>
        </p:nvSpPr>
        <p:spPr>
          <a:xfrm>
            <a:off x="-14951" y="1287855"/>
            <a:ext cx="12189600" cy="5659823"/>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lumMod val="60000"/>
              <a:lumOff val="40000"/>
              <a:alpha val="69999"/>
            </a:schemeClr>
          </a:solidFill>
        </p:spPr>
        <p:txBody>
          <a:bodyPr wrap="square" lIns="0" tIns="0" rIns="0" bIns="0" rtlCol="0"/>
          <a:lstStyle/>
          <a:p>
            <a:endParaRPr lang="en-US" dirty="0"/>
          </a:p>
        </p:txBody>
      </p:sp>
      <p:sp>
        <p:nvSpPr>
          <p:cNvPr id="14" name="Rectangle 13"/>
          <p:cNvSpPr/>
          <p:nvPr/>
        </p:nvSpPr>
        <p:spPr>
          <a:xfrm>
            <a:off x="8115979" y="2583878"/>
            <a:ext cx="1834554" cy="523220"/>
          </a:xfrm>
          <a:prstGeom prst="rect">
            <a:avLst/>
          </a:prstGeom>
          <a:solidFill>
            <a:schemeClr val="accent2"/>
          </a:solidFill>
        </p:spPr>
        <p:txBody>
          <a:bodyPr wrap="square">
            <a:spAutoFit/>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OCTAVE</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594310" y="2583878"/>
            <a:ext cx="1834554" cy="523220"/>
          </a:xfrm>
          <a:prstGeom prst="rect">
            <a:avLst/>
          </a:prstGeom>
          <a:solidFill>
            <a:schemeClr val="accent2"/>
          </a:solidFill>
        </p:spPr>
        <p:txBody>
          <a:bodyPr wrap="square">
            <a:spAutoFit/>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MATLAB</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80027" y="3350172"/>
            <a:ext cx="4863121" cy="3108543"/>
          </a:xfrm>
          <a:prstGeom prst="rect">
            <a:avLst/>
          </a:prstGeom>
        </p:spPr>
        <p:txBody>
          <a:bodyPr wrap="square">
            <a:spAutoFit/>
          </a:bodyPr>
          <a:lstStyle/>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MATLAB </a:t>
            </a:r>
            <a:r>
              <a:rPr lang="en-US" sz="2800" dirty="0" smtClean="0">
                <a:latin typeface="Times New Roman" panose="02020603050405020304" pitchFamily="18" charset="0"/>
                <a:cs typeface="Times New Roman" panose="02020603050405020304" pitchFamily="18" charset="0"/>
              </a:rPr>
              <a:t>offers set of toolbox to perform various tasks.</a:t>
            </a:r>
          </a:p>
          <a:p>
            <a:pPr marL="285750" indent="-285750" algn="just">
              <a:buFont typeface="Wingdings" panose="05000000000000000000" pitchFamily="2" charset="2"/>
              <a:buChar char="Ø"/>
            </a:pPr>
            <a:endParaRPr lang="en-US" sz="28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Tools are quite handy and ready to perform some special function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8" name="Rectangle 17"/>
          <p:cNvSpPr/>
          <p:nvPr/>
        </p:nvSpPr>
        <p:spPr>
          <a:xfrm>
            <a:off x="6601696" y="3498659"/>
            <a:ext cx="4863121" cy="2246769"/>
          </a:xfrm>
          <a:prstGeom prst="rect">
            <a:avLst/>
          </a:prstGeom>
        </p:spPr>
        <p:txBody>
          <a:bodyPr wrap="square">
            <a:spAutoFit/>
          </a:bodyPr>
          <a:lstStyle/>
          <a:p>
            <a:pPr marL="285750" indent="-285750" algn="just">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OCTAVE depends on the syntax to perform any task.</a:t>
            </a:r>
          </a:p>
          <a:p>
            <a:pPr marL="285750" indent="-285750" algn="just">
              <a:buFont typeface="Wingdings" panose="05000000000000000000" pitchFamily="2" charset="2"/>
              <a:buChar char="Ø"/>
            </a:pPr>
            <a:endParaRPr lang="en-US" sz="28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OCTAVE is quite slower than MATLAB.</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909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599"/>
            <a:ext cx="12192000" cy="5646683"/>
          </a:xfrm>
          <a:prstGeom prst="rect">
            <a:avLst/>
          </a:prstGeom>
        </p:spPr>
      </p:pic>
      <p:sp>
        <p:nvSpPr>
          <p:cNvPr id="4" name="Oval 3">
            <a:extLst>
              <a:ext uri="{FF2B5EF4-FFF2-40B4-BE49-F238E27FC236}">
                <a16:creationId xmlns:a16="http://schemas.microsoft.com/office/drawing/2014/main" xmlns="" id="{E5585411-DE61-42EC-8DAB-BA853F129791}"/>
              </a:ext>
            </a:extLst>
          </p:cNvPr>
          <p:cNvSpPr/>
          <p:nvPr/>
        </p:nvSpPr>
        <p:spPr>
          <a:xfrm>
            <a:off x="2662325" y="276252"/>
            <a:ext cx="823903" cy="57594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7</a:t>
            </a:r>
          </a:p>
        </p:txBody>
      </p:sp>
      <p:sp>
        <p:nvSpPr>
          <p:cNvPr id="5" name="Title 1">
            <a:extLst>
              <a:ext uri="{FF2B5EF4-FFF2-40B4-BE49-F238E27FC236}">
                <a16:creationId xmlns:a16="http://schemas.microsoft.com/office/drawing/2014/main" xmlns="" id="{EA0D9B4E-C292-45AA-8116-562703040382}"/>
              </a:ext>
            </a:extLst>
          </p:cNvPr>
          <p:cNvSpPr txBox="1">
            <a:spLocks/>
          </p:cNvSpPr>
          <p:nvPr/>
        </p:nvSpPr>
        <p:spPr>
          <a:xfrm>
            <a:off x="3731613" y="12285"/>
            <a:ext cx="5806525" cy="107401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7030A0"/>
                </a:solidFill>
                <a:latin typeface="Times New Roman" panose="02020603050405020304" pitchFamily="18" charset="0"/>
                <a:cs typeface="Times New Roman" panose="02020603050405020304" pitchFamily="18" charset="0"/>
              </a:rPr>
              <a:t>BOOLEAN FUNTION</a:t>
            </a:r>
            <a:endParaRPr lang="en-US" b="1" dirty="0">
              <a:solidFill>
                <a:srgbClr val="7030A0"/>
              </a:solidFill>
              <a:latin typeface="Times New Roman" panose="02020603050405020304" pitchFamily="18" charset="0"/>
              <a:cs typeface="Times New Roman" panose="02020603050405020304" pitchFamily="18" charset="0"/>
            </a:endParaRPr>
          </a:p>
        </p:txBody>
      </p:sp>
      <p:sp>
        <p:nvSpPr>
          <p:cNvPr id="6" name="object 3" descr="People with documents">
            <a:extLst>
              <a:ext uri="{FF2B5EF4-FFF2-40B4-BE49-F238E27FC236}">
                <a16:creationId xmlns:a16="http://schemas.microsoft.com/office/drawing/2014/main" xmlns="" id="{0CA2E80D-F3EC-4A5F-8E65-56FEA206EE0F}"/>
              </a:ext>
            </a:extLst>
          </p:cNvPr>
          <p:cNvSpPr/>
          <p:nvPr/>
        </p:nvSpPr>
        <p:spPr>
          <a:xfrm>
            <a:off x="0" y="1074014"/>
            <a:ext cx="12189460" cy="5783986"/>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rgbClr val="7030A0">
              <a:alpha val="69999"/>
            </a:srgbClr>
          </a:solidFill>
        </p:spPr>
        <p:txBody>
          <a:bodyPr wrap="square" lIns="0" tIns="0" rIns="0" bIns="0" rtlCol="0"/>
          <a:lstStyle/>
          <a:p>
            <a:endParaRPr lang="en-US" dirty="0"/>
          </a:p>
        </p:txBody>
      </p:sp>
      <p:sp>
        <p:nvSpPr>
          <p:cNvPr id="7" name="Rectangle 6"/>
          <p:cNvSpPr/>
          <p:nvPr/>
        </p:nvSpPr>
        <p:spPr>
          <a:xfrm>
            <a:off x="672688" y="2359742"/>
            <a:ext cx="1834554" cy="523220"/>
          </a:xfrm>
          <a:prstGeom prst="rect">
            <a:avLst/>
          </a:prstGeom>
          <a:solidFill>
            <a:schemeClr val="accent4">
              <a:lumMod val="20000"/>
              <a:lumOff val="80000"/>
            </a:schemeClr>
          </a:solidFill>
        </p:spPr>
        <p:txBody>
          <a:bodyPr wrap="square">
            <a:spAutoFit/>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MATLAB</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9360925" y="2064612"/>
            <a:ext cx="1834554" cy="523220"/>
          </a:xfrm>
          <a:prstGeom prst="rect">
            <a:avLst/>
          </a:prstGeom>
          <a:solidFill>
            <a:schemeClr val="accent4">
              <a:lumMod val="20000"/>
              <a:lumOff val="80000"/>
            </a:schemeClr>
          </a:solidFill>
          <a:ln>
            <a:solidFill>
              <a:schemeClr val="accent4">
                <a:lumMod val="20000"/>
                <a:lumOff val="80000"/>
              </a:schemeClr>
            </a:solidFill>
          </a:ln>
        </p:spPr>
        <p:txBody>
          <a:bodyPr wrap="square">
            <a:spAutoFit/>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OCTAVE</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9" name="Rectangle 8"/>
          <p:cNvSpPr/>
          <p:nvPr/>
        </p:nvSpPr>
        <p:spPr>
          <a:xfrm>
            <a:off x="105654" y="3213775"/>
            <a:ext cx="3380574" cy="2308324"/>
          </a:xfrm>
          <a:prstGeom prst="rect">
            <a:avLst/>
          </a:prstGeom>
        </p:spPr>
        <p:txBody>
          <a:bodyPr wrap="square">
            <a:spAutoFit/>
          </a:bodyPr>
          <a:lstStyle/>
          <a:p>
            <a:pPr marL="285750"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MATLAB </a:t>
            </a:r>
            <a:r>
              <a:rPr lang="en-US" sz="2400" b="1" dirty="0" smtClean="0">
                <a:latin typeface="Times New Roman" panose="02020603050405020304" pitchFamily="18" charset="0"/>
                <a:cs typeface="Times New Roman" panose="02020603050405020304" pitchFamily="18" charset="0"/>
              </a:rPr>
              <a:t>provides the error in syntax format.</a:t>
            </a:r>
          </a:p>
          <a:p>
            <a:pPr marL="285750" indent="-285750">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MATLAB is not the supported.</a:t>
            </a:r>
            <a:endParaRPr lang="en-US" sz="2400"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260" y="2644494"/>
            <a:ext cx="3876139" cy="2528293"/>
          </a:xfrm>
          <a:prstGeom prst="rect">
            <a:avLst/>
          </a:prstGeom>
        </p:spPr>
      </p:pic>
      <p:sp>
        <p:nvSpPr>
          <p:cNvPr id="16" name="Rectangle 15"/>
          <p:cNvSpPr/>
          <p:nvPr/>
        </p:nvSpPr>
        <p:spPr>
          <a:xfrm>
            <a:off x="8527314" y="3261625"/>
            <a:ext cx="3501776" cy="1384995"/>
          </a:xfrm>
          <a:prstGeom prst="rect">
            <a:avLst/>
          </a:prstGeom>
        </p:spPr>
        <p:txBody>
          <a:bodyPr wrap="square">
            <a:spAutoFit/>
          </a:bodyPr>
          <a:lstStyle/>
          <a:p>
            <a:pPr marL="285750" indent="-285750">
              <a:buFont typeface="Wingdings" panose="05000000000000000000" pitchFamily="2" charset="2"/>
              <a:buChar char="Ø"/>
            </a:pPr>
            <a:r>
              <a:rPr lang="en-US" sz="2800" b="1" dirty="0" smtClean="0">
                <a:latin typeface="Times New Roman" panose="02020603050405020304" pitchFamily="18" charset="0"/>
                <a:cs typeface="Times New Roman" panose="02020603050405020304" pitchFamily="18" charset="0"/>
              </a:rPr>
              <a:t>OCTAVE responds to the Boolean values by ans =0</a:t>
            </a:r>
            <a:r>
              <a:rPr lang="en-US" sz="2400"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03142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www.w3.org/XML/1998/namespace"/>
    <ds:schemaRef ds:uri="http://schemas.microsoft.com/office/2006/metadata/properties"/>
    <ds:schemaRef ds:uri="http://schemas.microsoft.com/office/infopath/2007/PartnerControls"/>
    <ds:schemaRef ds:uri="http://purl.org/dc/dcmitype/"/>
    <ds:schemaRef ds:uri="http://schemas.microsoft.com/office/2006/documentManagement/types"/>
    <ds:schemaRef ds:uri="http://purl.org/dc/terms/"/>
    <ds:schemaRef ds:uri="http://purl.org/dc/elements/1.1/"/>
    <ds:schemaRef ds:uri="http://schemas.openxmlformats.org/package/2006/metadata/core-propertie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1765</Words>
  <Application>Microsoft Office PowerPoint</Application>
  <PresentationFormat>Widescreen</PresentationFormat>
  <Paragraphs>180</Paragraphs>
  <Slides>17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Segoe UI</vt:lpstr>
      <vt:lpstr>Times New Roman</vt:lpstr>
      <vt:lpstr>Wingdings</vt:lpstr>
      <vt:lpstr>Office Theme</vt:lpstr>
      <vt:lpstr>Presentation Name : Matlab VS Octave</vt:lpstr>
      <vt:lpstr>Introduction</vt:lpstr>
      <vt:lpstr>PowerPoint Presentation</vt:lpstr>
      <vt:lpstr>Slide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2019-12-12T09:26:45Z</dcterms:created>
  <dcterms:modified xsi:type="dcterms:W3CDTF">2019-12-12T17:03:08Z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