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301" r:id="rId27"/>
    <p:sldId id="285" r:id="rId28"/>
    <p:sldId id="286" r:id="rId29"/>
    <p:sldId id="282" r:id="rId30"/>
    <p:sldId id="281" r:id="rId31"/>
    <p:sldId id="283" r:id="rId32"/>
    <p:sldId id="284" r:id="rId33"/>
    <p:sldId id="287" r:id="rId34"/>
    <p:sldId id="288" r:id="rId35"/>
    <p:sldId id="291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56FC-7168-11FF-849A-5D8067120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4497B-C96A-825B-7F24-71808B524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316B-CB54-8598-2857-AFB30745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F9BB-9887-DAF9-514A-8A42B84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8378-4E15-5E24-2F53-6234434B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49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D398-9379-F4E3-3482-D35DB944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4168-B625-67A7-5E89-7C900C26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3193-3D53-3948-4DEE-9BC7F454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F5617-5836-7128-7F23-80963E0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B853F-15BB-36C4-115F-FD959E16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2E662-3E32-0944-BB19-4372D615E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38235-EC8F-5670-5F98-05E59B59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2869C-FFCE-97F7-B669-AB7814C3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8A99C-12D1-3E51-65C6-8D60B396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1F4-26F6-0C2D-B891-1A6292B1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66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6447-EC3B-7108-ADCE-415D176E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46AD-6FAA-FC43-9283-3C6D4A7FF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F0144-52DE-7E3D-67B5-5055EF17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10F2-506E-8288-5DB9-97B90C9E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FCE8-FDF8-091C-3F86-DA80352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5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D060-6F5D-ADCF-11E1-9F03F1E7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1965-355F-AD5B-4EC2-0B65B882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6A15-9F72-DCC9-6000-CE1BF91B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D6AF-D74D-2C4A-F656-C647AC5D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F87A-CC1C-6622-892F-A5FA9FA25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05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266B-4ACB-276B-8FE5-9FA5DAF6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4D4D-04A6-6898-0EE3-8CD3D4C7C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59EDC-0D28-AD0D-5328-DB49E48D0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DBF30-2139-4AF8-AED2-8AD851E7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2B9B0-8DD8-3412-D85F-93817867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0339-82D1-6130-CF5F-059CD254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F49D-496D-DF60-9A86-9E3231EC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378F-522C-BA6C-AF5E-5C9CF6B4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356A1-4947-DC60-DDBC-27DDF16F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5107E-A50D-8C32-4FD4-C3310C7F5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F3184-48BF-CC7C-DE26-05DABE54E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C562F-C869-E402-273F-5849B588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4D3D5-3E4D-E273-1318-7DD2C3A3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65807-1255-224A-90C1-2FF6B28F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43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B8A3-C805-317F-9D2E-564A549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A9917-9682-8BE5-2995-DB9A9B22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A477-48FB-F318-1DE5-6F3E0BC4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59EDB-DE6F-33C0-9838-5AC4D08C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0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29D1B-B5ED-03E3-B590-C1D083BA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5384C-BAAD-4BB2-B5D8-C4561C60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BE91A-8777-194B-B57D-59BFFD07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83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97AC-9845-B743-C1BC-9426D30D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34E7-BC3F-3C57-437D-66CFA3787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CBDFF-2734-12FF-5080-B59D6A626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2A77D-F243-508D-7C8F-6B814D1B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752A-DC1E-EDB1-62D7-C8007C5E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37C4A-B7AF-2275-A207-88A27FD4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DA8F-6C47-20B5-6DC8-075B98F3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564BD-C46E-28AB-7841-9288E6768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AD8B7-739B-CCFF-A68C-4306700A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B5007-B445-020D-EAE2-70D006C5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DFB82-8153-5B65-6C4B-93E76DFD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19DA-0FC0-4B77-74DD-F3CED292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2579A-29C9-2E15-4870-D8FA8E8A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F64ED-9FFA-FC1E-5423-49F9517E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2E42-B244-2628-1D93-99B41865A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31BC3-D869-48B0-BED2-41CDA994CA8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09604-86C1-F818-4958-B90DB9699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068B-805B-15FB-E585-8B736E22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78243-1C46-4C16-A5F8-5BA531EB8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6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2334BFA0-8DEB-AC11-C27B-8BCFE57E79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5DF156-922C-D877-7D9F-476F97C0E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Flying Into the Mind of </a:t>
            </a:r>
            <a:r>
              <a:rPr lang="en-US" sz="6600" b="1" dirty="0" err="1">
                <a:solidFill>
                  <a:schemeClr val="bg1"/>
                </a:solidFill>
              </a:rPr>
              <a:t>Travellers</a:t>
            </a:r>
            <a:br>
              <a:rPr lang="en-US" sz="6600" dirty="0">
                <a:solidFill>
                  <a:schemeClr val="bg1"/>
                </a:solidFill>
              </a:rPr>
            </a:br>
            <a:r>
              <a:rPr lang="en-US" sz="6600" dirty="0">
                <a:solidFill>
                  <a:schemeClr val="bg1"/>
                </a:solidFill>
              </a:rPr>
              <a:t>A Data Story</a:t>
            </a:r>
            <a:endParaRPr lang="en-GB" sz="6600" dirty="0">
              <a:solidFill>
                <a:schemeClr val="bg1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3809CD1-9BA0-34BD-9D67-DF22F544B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Sadia Liaqat Ali</a:t>
            </a:r>
          </a:p>
          <a:p>
            <a:r>
              <a:rPr lang="en-US" sz="2000">
                <a:solidFill>
                  <a:schemeClr val="bg1"/>
                </a:solidFill>
              </a:rPr>
              <a:t>Data Analytics</a:t>
            </a:r>
          </a:p>
          <a:p>
            <a:r>
              <a:rPr lang="en-US" sz="2000">
                <a:solidFill>
                  <a:schemeClr val="bg1"/>
                </a:solidFill>
              </a:rPr>
              <a:t>DAB06</a:t>
            </a:r>
            <a:endParaRPr lang="en-GB" sz="2000">
              <a:solidFill>
                <a:schemeClr val="bg1"/>
              </a:solidFill>
            </a:endParaRPr>
          </a:p>
        </p:txBody>
      </p:sp>
      <p:sp>
        <p:nvSpPr>
          <p:cNvPr id="1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8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B2E7-7BF8-304C-C000-A6DA82817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34305606-2C46-E56C-3BE3-973ACE28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9D2685-A8EF-DC8C-54D2-A9E9AE61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85085"/>
            <a:ext cx="11611428" cy="66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397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61917-0AFF-77F9-B9EB-9E601EC2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54C17BEB-2075-F8DF-E2EF-1FE64D3D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A557634-8628-1D6A-5CA1-650961F4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5" y="203200"/>
            <a:ext cx="11801929" cy="632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596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78A1-8108-C9E6-AAFC-89C5A24B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B50CDAB5-440E-1166-DE83-0C81B3CAA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pic>
        <p:nvPicPr>
          <p:cNvPr id="3" name="Picture 2" descr="A green stamp with white text&#10;&#10;AI-generated content may be incorrect.">
            <a:extLst>
              <a:ext uri="{FF2B5EF4-FFF2-40B4-BE49-F238E27FC236}">
                <a16:creationId xmlns:a16="http://schemas.microsoft.com/office/drawing/2014/main" id="{191EC498-3D8F-1565-EA2E-63F9AB495B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0" r="8095" b="8095"/>
          <a:stretch/>
        </p:blipFill>
        <p:spPr>
          <a:xfrm>
            <a:off x="8767402" y="3298371"/>
            <a:ext cx="3268726" cy="316034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DCEF883-304C-A684-C061-0B37A46CD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2" y="167432"/>
            <a:ext cx="8611530" cy="64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13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935AE-45DA-6150-D75D-52FEC6DC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B10BB5B5-D292-98F7-6FCA-76BF4750BB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CD73-86D0-EEEA-9FBA-693117485164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</a:rPr>
              <a:t>Written Reviews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3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FE20-002A-6949-8BE1-3D5C9D67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0A66E8FD-2D1A-0A07-7EA5-976BDBE68C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A68E-4A22-AB10-4CD4-0B340E113330}"/>
              </a:ext>
            </a:extLst>
          </p:cNvPr>
          <p:cNvSpPr txBox="1">
            <a:spLocks/>
          </p:cNvSpPr>
          <p:nvPr/>
        </p:nvSpPr>
        <p:spPr>
          <a:xfrm>
            <a:off x="1527048" y="1124712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>
                <a:solidFill>
                  <a:schemeClr val="bg1"/>
                </a:solidFill>
              </a:rPr>
              <a:t>Categorizing the Positive and Negative 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EA0A-8EEA-8337-04C3-6D379064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9AD609CB-AE31-08E9-F90C-2C16A20F2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BE2267EE-E394-238D-7D10-CCB301254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0" y="111845"/>
            <a:ext cx="9409993" cy="663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3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084D-FACC-AAF2-44A1-4034291C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FE3A2A4B-1A9B-6C78-2043-5B072507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1017"/>
            <a:ext cx="12191980" cy="6856718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3036CDF-A13E-A2B6-F743-7F13849CD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0" y="190040"/>
            <a:ext cx="11964319" cy="647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97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42D83-9F78-9398-EC28-BF948CC43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9EFD12E5-B90A-6429-0214-9AADDB973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6AE49F2-8A9A-634C-48F8-B6361719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3" y="179024"/>
            <a:ext cx="12005013" cy="649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640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1CE97-ED99-A73E-B4F0-EB6A48043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1FA50087-3AD5-0B53-24B7-419A6A56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F6060E7-94DE-5BD3-EE52-E4187FC6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3" y="155212"/>
            <a:ext cx="11835176" cy="656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07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DCA9-F023-361D-6A24-C08C2EB1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A64298A9-CB57-5C14-91DC-161562A0A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EC7F-B46F-FA1C-7DEE-EC0821DF50B9}"/>
              </a:ext>
            </a:extLst>
          </p:cNvPr>
          <p:cNvSpPr txBox="1">
            <a:spLocks/>
          </p:cNvSpPr>
          <p:nvPr/>
        </p:nvSpPr>
        <p:spPr>
          <a:xfrm>
            <a:off x="838200" y="-4721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Classifying the Issues</a:t>
            </a:r>
            <a:endParaRPr lang="en-GB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CB0C2C-B781-8150-436D-0F29EC35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12642"/>
              </p:ext>
            </p:extLst>
          </p:nvPr>
        </p:nvGraphicFramePr>
        <p:xfrm>
          <a:off x="1531651" y="989149"/>
          <a:ext cx="9128698" cy="5669280"/>
        </p:xfrm>
        <a:graphic>
          <a:graphicData uri="http://schemas.openxmlformats.org/drawingml/2006/table">
            <a:tbl>
              <a:tblPr firstRow="1" bandRow="1">
                <a:effectLst>
                  <a:outerShdw blurRad="1270000" dist="50800" dir="5400000" sx="19000" sy="19000" algn="ctr" rotWithShape="0">
                    <a:srgbClr val="000000"/>
                  </a:outerShdw>
                </a:effectLst>
                <a:tableStyleId>{C4B1156A-380E-4F78-BDF5-A606A8083BF9}</a:tableStyleId>
              </a:tblPr>
              <a:tblGrid>
                <a:gridCol w="4564349">
                  <a:extLst>
                    <a:ext uri="{9D8B030D-6E8A-4147-A177-3AD203B41FA5}">
                      <a16:colId xmlns:a16="http://schemas.microsoft.com/office/drawing/2014/main" val="2508660959"/>
                    </a:ext>
                  </a:extLst>
                </a:gridCol>
                <a:gridCol w="4564349">
                  <a:extLst>
                    <a:ext uri="{9D8B030D-6E8A-4147-A177-3AD203B41FA5}">
                      <a16:colId xmlns:a16="http://schemas.microsoft.com/office/drawing/2014/main" val="1117240138"/>
                    </a:ext>
                  </a:extLst>
                </a:gridCol>
              </a:tblGrid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Category</a:t>
                      </a:r>
                      <a:endParaRPr lang="en-GB" sz="3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Count</a:t>
                      </a:r>
                      <a:endParaRPr lang="en-GB" sz="3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29545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</a:rPr>
                        <a:t>Flight Delay/Cancellation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C00000"/>
                          </a:solidFill>
                          <a:effectLst/>
                        </a:rPr>
                        <a:t>6086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11604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</a:rPr>
                        <a:t>Baggage Issue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C00000"/>
                          </a:solidFill>
                          <a:effectLst/>
                        </a:rPr>
                        <a:t>1442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27553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C00000"/>
                          </a:solidFill>
                          <a:effectLst/>
                        </a:rPr>
                        <a:t>Customer Service Issue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C00000"/>
                          </a:solidFill>
                          <a:effectLst/>
                        </a:rPr>
                        <a:t>1073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69205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FF0000"/>
                          </a:solidFill>
                          <a:effectLst/>
                        </a:rPr>
                        <a:t>Booking Problem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FF0000"/>
                          </a:solidFill>
                          <a:effectLst/>
                        </a:rPr>
                        <a:t>912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74990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FF0000"/>
                          </a:solidFill>
                          <a:effectLst/>
                        </a:rPr>
                        <a:t>Seat Comfort Issue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FF0000"/>
                          </a:solidFill>
                          <a:effectLst/>
                        </a:rPr>
                        <a:t>199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473868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rgbClr val="FF0000"/>
                          </a:solidFill>
                          <a:effectLst/>
                        </a:rPr>
                        <a:t>Other/Uncategorized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rgbClr val="FF0000"/>
                          </a:solidFill>
                          <a:effectLst/>
                        </a:rPr>
                        <a:t>118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514305"/>
                  </a:ext>
                </a:extLst>
              </a:tr>
              <a:tr h="47994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/>
                          </a:solidFill>
                          <a:effectLst/>
                        </a:rPr>
                        <a:t>In-flight Service Issue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chemeClr val="accent2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209256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/>
                          </a:solidFill>
                          <a:effectLst/>
                        </a:rPr>
                        <a:t>Check-in/Boarding Issue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chemeClr val="accent2"/>
                          </a:solidFill>
                          <a:effectLst/>
                        </a:rPr>
                        <a:t>48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803556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/>
                          </a:solidFill>
                          <a:effectLst/>
                        </a:rPr>
                        <a:t>App/Website Issue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chemeClr val="accent2"/>
                          </a:solidFill>
                          <a:effectLst/>
                        </a:rPr>
                        <a:t>43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65245"/>
                  </a:ext>
                </a:extLst>
              </a:tr>
              <a:tr h="47704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/>
                          </a:solidFill>
                          <a:effectLst/>
                        </a:rPr>
                        <a:t>Refund/Payment Issue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700" b="1" dirty="0">
                          <a:solidFill>
                            <a:schemeClr val="accent2"/>
                          </a:solidFill>
                          <a:effectLst/>
                        </a:rPr>
                        <a:t>27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664E-FB07-BDFD-DDB3-823C189F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EDF7BCAC-38D2-0686-36A6-A6FF1C924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39092-C0EA-DEA2-88F6-2B06CFD55B39}"/>
              </a:ext>
            </a:extLst>
          </p:cNvPr>
          <p:cNvSpPr txBox="1">
            <a:spLocks/>
          </p:cNvSpPr>
          <p:nvPr/>
        </p:nvSpPr>
        <p:spPr>
          <a:xfrm>
            <a:off x="838200" y="-108599"/>
            <a:ext cx="10515600" cy="10876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Root of this Analysis</a:t>
            </a:r>
            <a:endParaRPr lang="en-GB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 descr="A pink suitcase with luggage and tickets&#10;&#10;AI-generated content may be incorrect.">
            <a:extLst>
              <a:ext uri="{FF2B5EF4-FFF2-40B4-BE49-F238E27FC236}">
                <a16:creationId xmlns:a16="http://schemas.microsoft.com/office/drawing/2014/main" id="{34A67E3A-DBD3-A24E-7A79-9199BD05E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8"/>
          <a:stretch/>
        </p:blipFill>
        <p:spPr>
          <a:xfrm>
            <a:off x="0" y="725670"/>
            <a:ext cx="3385856" cy="32192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suitcase with clothes and accessories&#10;&#10;AI-generated content may be incorrect.">
            <a:extLst>
              <a:ext uri="{FF2B5EF4-FFF2-40B4-BE49-F238E27FC236}">
                <a16:creationId xmlns:a16="http://schemas.microsoft.com/office/drawing/2014/main" id="{F12FC4D6-0652-F2E8-9685-25B99F1B46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696" y="603364"/>
            <a:ext cx="3058652" cy="30586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Cartoon character with flames on her head&#10;&#10;AI-generated content may be incorrect.">
            <a:extLst>
              <a:ext uri="{FF2B5EF4-FFF2-40B4-BE49-F238E27FC236}">
                <a16:creationId xmlns:a16="http://schemas.microsoft.com/office/drawing/2014/main" id="{9EAAB4EF-43F7-A882-DCB9-A680C90587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236" y="3472893"/>
            <a:ext cx="3367700" cy="335558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red stamp with text&#10;&#10;AI-generated content may be incorrect.">
            <a:extLst>
              <a:ext uri="{FF2B5EF4-FFF2-40B4-BE49-F238E27FC236}">
                <a16:creationId xmlns:a16="http://schemas.microsoft.com/office/drawing/2014/main" id="{277B3425-E8EF-59F5-1651-63BFAFB020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30989">
            <a:off x="-26474" y="4086892"/>
            <a:ext cx="6034696" cy="23309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Red stamp with text on it&#10;&#10;AI-generated content may be incorrect.">
            <a:extLst>
              <a:ext uri="{FF2B5EF4-FFF2-40B4-BE49-F238E27FC236}">
                <a16:creationId xmlns:a16="http://schemas.microsoft.com/office/drawing/2014/main" id="{C12C1D1D-763A-3D9C-0F9D-D02C62DE7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2"/>
          <a:stretch/>
        </p:blipFill>
        <p:spPr>
          <a:xfrm>
            <a:off x="9371743" y="3771897"/>
            <a:ext cx="3058652" cy="29986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 descr="Cartoon of a child&#10;&#10;AI-generated content may be incorrect.">
            <a:extLst>
              <a:ext uri="{FF2B5EF4-FFF2-40B4-BE49-F238E27FC236}">
                <a16:creationId xmlns:a16="http://schemas.microsoft.com/office/drawing/2014/main" id="{B5625BE8-06B8-2964-615D-CF131E41E8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59" y="725670"/>
            <a:ext cx="3081681" cy="314181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1229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46AA6-B5BC-5ABE-FB36-59212D83C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CA09947D-7471-3D56-8BCC-C33AF5A8F1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43AFD-B7B1-927A-B1C5-BF4438C0EE02}"/>
              </a:ext>
            </a:extLst>
          </p:cNvPr>
          <p:cNvSpPr txBox="1">
            <a:spLocks/>
          </p:cNvSpPr>
          <p:nvPr/>
        </p:nvSpPr>
        <p:spPr>
          <a:xfrm>
            <a:off x="1527048" y="1124712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Getting into the heart of GCC Skies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22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B810B-B0F5-57C2-CFF9-4ADAD9FA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19B86854-AE77-5305-6167-3E6478F8C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47C0C1-7F58-1C0F-5043-5650E734D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53789"/>
              </p:ext>
            </p:extLst>
          </p:nvPr>
        </p:nvGraphicFramePr>
        <p:xfrm>
          <a:off x="899886" y="1161143"/>
          <a:ext cx="9835586" cy="54114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917793">
                  <a:extLst>
                    <a:ext uri="{9D8B030D-6E8A-4147-A177-3AD203B41FA5}">
                      <a16:colId xmlns:a16="http://schemas.microsoft.com/office/drawing/2014/main" val="1265869700"/>
                    </a:ext>
                  </a:extLst>
                </a:gridCol>
                <a:gridCol w="4917793">
                  <a:extLst>
                    <a:ext uri="{9D8B030D-6E8A-4147-A177-3AD203B41FA5}">
                      <a16:colId xmlns:a16="http://schemas.microsoft.com/office/drawing/2014/main" val="1117240138"/>
                    </a:ext>
                  </a:extLst>
                </a:gridCol>
              </a:tblGrid>
              <a:tr h="653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</a:rPr>
                        <a:t>Category</a:t>
                      </a:r>
                      <a:endParaRPr lang="en-GB" sz="3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dirty="0">
                          <a:effectLst/>
                        </a:rPr>
                        <a:t>Count</a:t>
                      </a:r>
                      <a:endParaRPr lang="en-GB" sz="3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034350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Flight Delay/Cancellation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125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11604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Customer Service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827553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Baggage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C00000"/>
                          </a:solidFill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69205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Booking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74990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In-flight Service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6473868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Seat Comfort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514305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Other/Uncategorized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209256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App/Website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803556"/>
                  </a:ext>
                </a:extLst>
              </a:tr>
              <a:tr h="5287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Check-in/Boarding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800" b="1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76524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5A0DA375-AC2F-FE9E-0E4B-F0997C362F3F}"/>
              </a:ext>
            </a:extLst>
          </p:cNvPr>
          <p:cNvSpPr txBox="1">
            <a:spLocks/>
          </p:cNvSpPr>
          <p:nvPr/>
        </p:nvSpPr>
        <p:spPr>
          <a:xfrm>
            <a:off x="195011" y="-433229"/>
            <a:ext cx="1123768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Classifying the Issues in GCC Airlines</a:t>
            </a:r>
            <a:endParaRPr lang="en-GB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87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28DE9-580C-D1CC-B313-467CC961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2689CC21-049B-1442-E80E-78EAFFF75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55A9390-5015-7088-F9FA-8E6F7FF9C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1" y="227546"/>
            <a:ext cx="9173511" cy="64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9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D976-D7AF-22C4-2018-5156AFA4B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A5E1FC0A-39BF-B0FB-061B-11BB4FD70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07924C-40CC-C12C-1650-EA5686B1BF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3000"/>
          </a:blip>
          <a:srcRect l="632" t="1458" b="-1"/>
          <a:stretch/>
        </p:blipFill>
        <p:spPr>
          <a:xfrm>
            <a:off x="246742" y="244329"/>
            <a:ext cx="11742057" cy="64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7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3FE9E-2CCB-F261-CED3-FCD20F10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4CB1D4D3-2B22-DD53-7079-8CA1D6F5D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D54623-FDF5-E547-1FE0-5AC3BA65FD9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t="896" b="1907"/>
          <a:stretch/>
        </p:blipFill>
        <p:spPr>
          <a:xfrm>
            <a:off x="132202" y="151514"/>
            <a:ext cx="11931267" cy="65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7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1184-267A-80E8-6846-A93945CE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DD09A18C-693C-8B11-84BC-79ADEB179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D97ED-D26A-815F-A16F-F7E266BF6F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t="1404" r="855" b="1739"/>
          <a:stretch/>
        </p:blipFill>
        <p:spPr>
          <a:xfrm>
            <a:off x="143220" y="187462"/>
            <a:ext cx="11898216" cy="650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37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4CD03-30FA-4AA2-391D-0ABBF615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D117899-3A78-DAD7-8303-D5D086EE8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96202797-E297-DE90-0455-8D86AF08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A801E-F537-C70E-0BD7-B1EB2DC50BF6}"/>
              </a:ext>
            </a:extLst>
          </p:cNvPr>
          <p:cNvSpPr txBox="1">
            <a:spLocks/>
          </p:cNvSpPr>
          <p:nvPr/>
        </p:nvSpPr>
        <p:spPr>
          <a:xfrm>
            <a:off x="1527048" y="2959792"/>
            <a:ext cx="9144000" cy="1228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</a:rPr>
              <a:t>Spotlight On Gulf Air</a:t>
            </a:r>
          </a:p>
        </p:txBody>
      </p:sp>
      <p:sp>
        <p:nvSpPr>
          <p:cNvPr id="12" name="sketchy box">
            <a:extLst>
              <a:ext uri="{FF2B5EF4-FFF2-40B4-BE49-F238E27FC236}">
                <a16:creationId xmlns:a16="http://schemas.microsoft.com/office/drawing/2014/main" id="{6ADDCEAF-2631-5590-299A-848C809BA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953C6F6-8736-B682-6E32-FB3D02616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5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0A27-E4BD-299F-C3DF-C32EDA63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F4DC8BE7-AA51-753F-FE53-E924A747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69C04FD-5D60-D58E-0869-6FE66C29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7809"/>
            <a:ext cx="11727543" cy="657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340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D1A43-EE94-FDAC-BA6F-331DE611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89E6D1C1-84B2-6D9E-43A7-449D1785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B33F83FD-15A9-5DBE-4908-5A15BF4E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4" y="290286"/>
            <a:ext cx="11827327" cy="62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35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B4293-33B9-86DE-DB04-2E156ABF0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57D4A2C7-2C15-431F-370F-8331D9F7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433AB5AE-4088-F346-4A42-93DBA972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7" y="145945"/>
            <a:ext cx="11774280" cy="65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4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AA9CE-B9FA-2ED1-1B3D-C7A719E5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91E79-F120-56DC-9A3A-B9C0B1EB4F98}"/>
              </a:ext>
            </a:extLst>
          </p:cNvPr>
          <p:cNvSpPr/>
          <p:nvPr/>
        </p:nvSpPr>
        <p:spPr>
          <a:xfrm>
            <a:off x="0" y="2522863"/>
            <a:ext cx="12192000" cy="4335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black and white sticker with text and graphics&#10;&#10;AI-generated content may be incorrect.">
            <a:extLst>
              <a:ext uri="{FF2B5EF4-FFF2-40B4-BE49-F238E27FC236}">
                <a16:creationId xmlns:a16="http://schemas.microsoft.com/office/drawing/2014/main" id="{E907CACF-51F0-FDF5-4240-B126C9711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42" y="2841553"/>
            <a:ext cx="3945660" cy="374641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3d person holding a magnifying glass&#10;&#10;AI-generated content may be incorrect.">
            <a:extLst>
              <a:ext uri="{FF2B5EF4-FFF2-40B4-BE49-F238E27FC236}">
                <a16:creationId xmlns:a16="http://schemas.microsoft.com/office/drawing/2014/main" id="{EE53744C-9528-F80B-7800-B59162E08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4"/>
          <a:stretch/>
        </p:blipFill>
        <p:spPr>
          <a:xfrm>
            <a:off x="7910111" y="2912416"/>
            <a:ext cx="3836603" cy="3785626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 descr="A black and white quote&#10;&#10;AI-generated content may be incorrect.">
            <a:extLst>
              <a:ext uri="{FF2B5EF4-FFF2-40B4-BE49-F238E27FC236}">
                <a16:creationId xmlns:a16="http://schemas.microsoft.com/office/drawing/2014/main" id="{86C7852F-16FA-6CE7-4790-276A76B14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0" t="12260" b="49843"/>
          <a:stretch/>
        </p:blipFill>
        <p:spPr>
          <a:xfrm>
            <a:off x="3573137" y="572877"/>
            <a:ext cx="5045725" cy="144321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964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2E3FE-4F2B-6D83-72AE-0C58A117A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A308F1D5-416E-0C39-82F1-00F9D86F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1EBA87-FD42-E929-A582-D0859EE3B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58" y="150935"/>
            <a:ext cx="9918246" cy="65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97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5F97-9106-4D1F-D0FE-166F5F3B1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E3788AC8-9884-673D-4DA0-F9D634531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6CD9FA2C-325E-9983-8EA9-D8D41AD9A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71" y="130629"/>
            <a:ext cx="11872685" cy="650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910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A7E3-4FDC-6866-74D2-AE1F7F07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903154CB-8C68-A596-9EBC-BBB74F16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0A8B41-86C2-1428-1E72-FD3C207D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38369"/>
              </p:ext>
            </p:extLst>
          </p:nvPr>
        </p:nvGraphicFramePr>
        <p:xfrm>
          <a:off x="1215570" y="1146629"/>
          <a:ext cx="9292772" cy="52894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/>
                  </a:outerShdw>
                </a:effectLst>
                <a:tableStyleId>{C4B1156A-380E-4F78-BDF5-A606A8083BF9}</a:tableStyleId>
              </a:tblPr>
              <a:tblGrid>
                <a:gridCol w="4646386">
                  <a:extLst>
                    <a:ext uri="{9D8B030D-6E8A-4147-A177-3AD203B41FA5}">
                      <a16:colId xmlns:a16="http://schemas.microsoft.com/office/drawing/2014/main" val="1762654422"/>
                    </a:ext>
                  </a:extLst>
                </a:gridCol>
                <a:gridCol w="4646386">
                  <a:extLst>
                    <a:ext uri="{9D8B030D-6E8A-4147-A177-3AD203B41FA5}">
                      <a16:colId xmlns:a16="http://schemas.microsoft.com/office/drawing/2014/main" val="1117240138"/>
                    </a:ext>
                  </a:extLst>
                </a:gridCol>
              </a:tblGrid>
              <a:tr h="9692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dirty="0">
                          <a:effectLst/>
                        </a:rPr>
                        <a:t>Category</a:t>
                      </a:r>
                      <a:endParaRPr lang="en-GB" sz="28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dirty="0">
                          <a:effectLst/>
                        </a:rPr>
                        <a:t>Count</a:t>
                      </a:r>
                      <a:endParaRPr lang="en-GB" sz="280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240397"/>
                  </a:ext>
                </a:extLst>
              </a:tr>
              <a:tr h="96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Flight Delay/Cancellation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11604"/>
                  </a:ext>
                </a:extLst>
              </a:tr>
              <a:tr h="96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Customer Service Issue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827553"/>
                  </a:ext>
                </a:extLst>
              </a:tr>
              <a:tr h="7062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Booking Problem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69205"/>
                  </a:ext>
                </a:extLst>
              </a:tr>
              <a:tr h="70627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Baggage Issue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solidFill>
                      <a:schemeClr val="accent4">
                        <a:tint val="2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74990"/>
                  </a:ext>
                </a:extLst>
              </a:tr>
              <a:tr h="96921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400" b="1" dirty="0">
                          <a:solidFill>
                            <a:schemeClr val="accent2"/>
                          </a:solidFill>
                          <a:effectLst/>
                        </a:rPr>
                        <a:t>Other/Uncategorized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600" b="1" dirty="0">
                          <a:solidFill>
                            <a:schemeClr val="accent2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tint val="40000"/>
                        <a:alpha val="8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47386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C9BB6C8-DEC5-8150-4A23-CC545E62CA78}"/>
              </a:ext>
            </a:extLst>
          </p:cNvPr>
          <p:cNvSpPr txBox="1">
            <a:spLocks/>
          </p:cNvSpPr>
          <p:nvPr/>
        </p:nvSpPr>
        <p:spPr>
          <a:xfrm>
            <a:off x="195011" y="-433229"/>
            <a:ext cx="1123768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Categorizing the Problems</a:t>
            </a:r>
            <a:endParaRPr lang="en-GB" sz="5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0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22DB1-89BF-2CE8-1EC3-61751BB3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FA07D48C-2520-AA51-3D5F-5E1B3BB8E5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346CF-4241-9E33-1995-2B085C68785B}"/>
              </a:ext>
            </a:extLst>
          </p:cNvPr>
          <p:cNvSpPr txBox="1">
            <a:spLocks/>
          </p:cNvSpPr>
          <p:nvPr/>
        </p:nvSpPr>
        <p:spPr>
          <a:xfrm>
            <a:off x="192604" y="177996"/>
            <a:ext cx="118037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GB" sz="5000" b="1" dirty="0">
                <a:solidFill>
                  <a:schemeClr val="bg1"/>
                </a:solidFill>
              </a:rPr>
              <a:t>Underlying Reasons for Negative Reviews</a:t>
            </a:r>
            <a:endParaRPr lang="en-US" sz="5000" b="1" dirty="0">
              <a:solidFill>
                <a:schemeClr val="bg1"/>
              </a:solidFill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BFD8-824A-1410-4461-CDED071ACBF2}"/>
              </a:ext>
            </a:extLst>
          </p:cNvPr>
          <p:cNvSpPr txBox="1">
            <a:spLocks/>
          </p:cNvSpPr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Flight delays and cancellation.</a:t>
            </a:r>
          </a:p>
          <a:p>
            <a:pPr marL="85725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Bad Customer Service.</a:t>
            </a:r>
          </a:p>
          <a:p>
            <a:pPr marL="857250" indent="-5715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bg1"/>
                </a:solidFill>
              </a:rPr>
              <a:t>Booking  Issues.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9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DA86C-AC65-9085-68CB-B202CF085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4411243A-FBD4-5801-5EC3-81BD51FF7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1027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06AF8-6381-9FEA-47BF-E0AA64C3F4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</a:rPr>
              <a:t>Recommendations for Gulf Air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60E1A-46B0-74AD-E5BA-5E2E3755F616}"/>
              </a:ext>
            </a:extLst>
          </p:cNvPr>
          <p:cNvSpPr txBox="1"/>
          <p:nvPr/>
        </p:nvSpPr>
        <p:spPr>
          <a:xfrm>
            <a:off x="-3047" y="2009251"/>
            <a:ext cx="12188952" cy="44815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8572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</a:rPr>
              <a:t>Be on time </a:t>
            </a:r>
            <a:r>
              <a:rPr lang="en-US" sz="2800" dirty="0">
                <a:solidFill>
                  <a:schemeClr val="bg1"/>
                </a:solidFill>
              </a:rPr>
              <a:t>: People don’t like to wait to reach their destinations.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</a:rPr>
              <a:t>Focus on treatment </a:t>
            </a:r>
            <a:r>
              <a:rPr lang="en-US" sz="2800" dirty="0">
                <a:solidFill>
                  <a:schemeClr val="bg1"/>
                </a:solidFill>
              </a:rPr>
              <a:t>: People don’t really remember how they are fed, rather how they are treated. Be kind, respectful, and fair.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</a:rPr>
              <a:t>Improve customer service </a:t>
            </a:r>
            <a:r>
              <a:rPr lang="en-US" sz="2800" dirty="0">
                <a:solidFill>
                  <a:schemeClr val="bg1"/>
                </a:solidFill>
              </a:rPr>
              <a:t>: Train staff to be more patient and friendly.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</a:rPr>
              <a:t>Fix website issues </a:t>
            </a:r>
            <a:r>
              <a:rPr lang="en-US" sz="2800" dirty="0">
                <a:solidFill>
                  <a:schemeClr val="bg1"/>
                </a:solidFill>
              </a:rPr>
              <a:t>: Make sure the booking system works smoothly.</a:t>
            </a:r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bg1"/>
              </a:solidFill>
            </a:endParaRPr>
          </a:p>
          <a:p>
            <a:pPr marL="85725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FFFF00"/>
                </a:solidFill>
              </a:rPr>
              <a:t>Ask for feedback </a:t>
            </a:r>
            <a:r>
              <a:rPr lang="en-US" sz="2800" dirty="0">
                <a:solidFill>
                  <a:schemeClr val="bg1"/>
                </a:solidFill>
              </a:rPr>
              <a:t>: Encourage passengers to fill out satisfaction surveys</a:t>
            </a:r>
          </a:p>
        </p:txBody>
      </p:sp>
    </p:spTree>
    <p:extLst>
      <p:ext uri="{BB962C8B-B14F-4D97-AF65-F5344CB8AC3E}">
        <p14:creationId xmlns:p14="http://schemas.microsoft.com/office/powerpoint/2010/main" val="1758484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27D775-6532-428C-F0B4-B4B190A0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7D3B788F-71FB-AECB-0D57-B4EAF625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23E06-0B4C-FF2A-F504-6B0C53A666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800" b="1" dirty="0">
                <a:solidFill>
                  <a:schemeClr val="bg1"/>
                </a:solidFill>
              </a:rPr>
              <a:t>Future Works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9207-9C35-A7FB-DB3E-19390B1DE843}"/>
              </a:ext>
            </a:extLst>
          </p:cNvPr>
          <p:cNvSpPr txBox="1">
            <a:spLocks/>
          </p:cNvSpPr>
          <p:nvPr/>
        </p:nvSpPr>
        <p:spPr>
          <a:xfrm>
            <a:off x="220337" y="2004446"/>
            <a:ext cx="11133463" cy="4176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bg1"/>
                </a:solidFill>
              </a:rPr>
              <a:t>Utilize recent and up-to-date data.</a:t>
            </a:r>
          </a:p>
          <a:p>
            <a:pPr marL="97155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bg1"/>
                </a:solidFill>
              </a:rPr>
              <a:t>More data for more comprehensive analysis.</a:t>
            </a:r>
          </a:p>
          <a:p>
            <a:pPr marL="97155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bg1"/>
                </a:solidFill>
              </a:rPr>
              <a:t>Comparative analysis ( Gulf Air vs Qatar Airways). </a:t>
            </a:r>
          </a:p>
        </p:txBody>
      </p:sp>
    </p:spTree>
    <p:extLst>
      <p:ext uri="{BB962C8B-B14F-4D97-AF65-F5344CB8AC3E}">
        <p14:creationId xmlns:p14="http://schemas.microsoft.com/office/powerpoint/2010/main" val="61267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5EB55-C9A1-B567-FEF3-6B07A4995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8B1946A6-076B-04C6-25CF-4A691C9E62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2F5544-C1FC-ECA8-0CDA-81522FC895B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ACKNOWLEDGEMENTS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71FBC-7875-AA04-F410-CCAE543C30EA}"/>
              </a:ext>
            </a:extLst>
          </p:cNvPr>
          <p:cNvSpPr txBox="1">
            <a:spLocks/>
          </p:cNvSpPr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bg1"/>
                </a:solidFill>
              </a:rPr>
              <a:t> I would like to thank all my instructors.</a:t>
            </a:r>
          </a:p>
          <a:p>
            <a:pPr marL="97155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bg1"/>
                </a:solidFill>
              </a:rPr>
              <a:t> A huge thank you to my friends.</a:t>
            </a:r>
          </a:p>
          <a:p>
            <a:pPr marL="97155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chemeClr val="bg1"/>
                </a:solidFill>
              </a:rPr>
              <a:t> I would honestly like to thank CHATGPT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131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BA19B-CED8-6339-B9FA-4C0623A66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E8A2C2BE-A9BC-3663-E072-5E5BE94A47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4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DE0BD-E5D7-1557-0970-CB991B7DE098}"/>
              </a:ext>
            </a:extLst>
          </p:cNvPr>
          <p:cNvSpPr txBox="1"/>
          <p:nvPr/>
        </p:nvSpPr>
        <p:spPr>
          <a:xfrm>
            <a:off x="674914" y="1357086"/>
            <a:ext cx="10261600" cy="35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97661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8447-503A-CFFE-A8BC-06F6383F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012B9CE3-1C0D-9706-45B8-19C145D7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07376-BB45-736D-2DD9-1BA98909ED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>
                <a:solidFill>
                  <a:schemeClr val="tx2"/>
                </a:solidFill>
              </a:rPr>
              <a:t>About the data</a:t>
            </a:r>
            <a:endParaRPr lang="en-GB" sz="88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4489-11E3-3762-E3F7-DE97002333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2">
              <a:lumMod val="10000"/>
              <a:lumOff val="90000"/>
              <a:alpha val="29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Number of reviews = </a:t>
            </a:r>
            <a:r>
              <a:rPr lang="en-US" sz="4400" b="1" dirty="0">
                <a:solidFill>
                  <a:srgbClr val="0070C0"/>
                </a:solidFill>
              </a:rPr>
              <a:t>23k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Number of Airlines = </a:t>
            </a:r>
            <a:r>
              <a:rPr lang="en-US" sz="4400" b="1" dirty="0">
                <a:solidFill>
                  <a:srgbClr val="0070C0"/>
                </a:solidFill>
              </a:rPr>
              <a:t>497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Maximum Number of Reviews/Airline= </a:t>
            </a:r>
            <a:r>
              <a:rPr lang="en-US" sz="4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100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Minimum Number of Reviews =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Number of GCC Airlines =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6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4400" dirty="0"/>
              <a:t>Data collection period = </a:t>
            </a:r>
            <a:r>
              <a:rPr lang="en-US" sz="4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2004-2024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60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6E80B-7545-6A32-B5FF-7DCA0703F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C24B1509-8931-3FCD-6DA0-EDD7D3FDB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24DD1735-77D7-B6FF-2B39-63BC4A00588A}"/>
              </a:ext>
            </a:extLst>
          </p:cNvPr>
          <p:cNvSpPr/>
          <p:nvPr/>
        </p:nvSpPr>
        <p:spPr>
          <a:xfrm>
            <a:off x="727113" y="223092"/>
            <a:ext cx="4759286" cy="3205908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Analysis of Airlines Reviews from All Over the World</a:t>
            </a:r>
            <a:endParaRPr lang="en-GB" sz="3200" b="1" dirty="0"/>
          </a:p>
        </p:txBody>
      </p:sp>
      <p:sp>
        <p:nvSpPr>
          <p:cNvPr id="3" name="Callout: Right Arrow 2">
            <a:extLst>
              <a:ext uri="{FF2B5EF4-FFF2-40B4-BE49-F238E27FC236}">
                <a16:creationId xmlns:a16="http://schemas.microsoft.com/office/drawing/2014/main" id="{53C6F30E-82E1-2CA2-9C17-BD853326E337}"/>
              </a:ext>
            </a:extLst>
          </p:cNvPr>
          <p:cNvSpPr/>
          <p:nvPr/>
        </p:nvSpPr>
        <p:spPr>
          <a:xfrm>
            <a:off x="815248" y="3645206"/>
            <a:ext cx="5927075" cy="2996588"/>
          </a:xfrm>
          <a:prstGeom prst="right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Brief Analysis on GCC Airlines Reviews</a:t>
            </a:r>
            <a:endParaRPr lang="en-GB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4868D0-F690-89E6-E8F5-FB52B1CF6304}"/>
              </a:ext>
            </a:extLst>
          </p:cNvPr>
          <p:cNvSpPr/>
          <p:nvPr/>
        </p:nvSpPr>
        <p:spPr>
          <a:xfrm>
            <a:off x="7182998" y="3645206"/>
            <a:ext cx="4748269" cy="2876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Gulf Air Reviews Analysis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274932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C8B45-8B89-564F-D83F-5599CA2C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4D025A8A-A640-2CC8-4E90-371ECE27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30FEE4-E329-ED6C-DF02-DF43AFF118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r="279" b="646"/>
          <a:stretch/>
        </p:blipFill>
        <p:spPr>
          <a:xfrm>
            <a:off x="143219" y="120466"/>
            <a:ext cx="11799065" cy="65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FE9B-AEA3-5108-5DC6-0FF89DB84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CBDD7A30-9682-84F6-4BD0-5BA166D041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r="1" b="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C6FACF-84E7-F5D5-F3C6-849AA2D2FD76}"/>
              </a:ext>
            </a:extLst>
          </p:cNvPr>
          <p:cNvSpPr txBox="1">
            <a:spLocks/>
          </p:cNvSpPr>
          <p:nvPr/>
        </p:nvSpPr>
        <p:spPr>
          <a:xfrm>
            <a:off x="1527048" y="1124712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8000" b="1" dirty="0">
                <a:solidFill>
                  <a:schemeClr val="bg1"/>
                </a:solidFill>
              </a:rPr>
              <a:t>Overall Rating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728BF-0195-8309-8054-1273C02DB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C556F7EB-FA96-C053-614C-6537CCF0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CDED0D-1084-A6E2-BDAF-64361D4B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94090" y="107840"/>
            <a:ext cx="11803820" cy="66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C8C0-17B2-4A3A-8560-7B163749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background with a plane flying&#10;&#10;AI-generated content may be incorrect.">
            <a:extLst>
              <a:ext uri="{FF2B5EF4-FFF2-40B4-BE49-F238E27FC236}">
                <a16:creationId xmlns:a16="http://schemas.microsoft.com/office/drawing/2014/main" id="{EDE9F758-090A-FA45-5D17-26BEE21BB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27" r="1" b="1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4A6C393-174D-F4C1-E6BB-12F5461BE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1" y="176795"/>
            <a:ext cx="11611778" cy="650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95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10947</TotalTime>
  <Words>370</Words>
  <Application>Microsoft Office PowerPoint</Application>
  <PresentationFormat>Widescreen</PresentationFormat>
  <Paragraphs>101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Office Theme</vt:lpstr>
      <vt:lpstr>Flying Into the Mind of Travellers A Data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Aayan Shoaib Ahmed Khan</dc:creator>
  <cp:lastModifiedBy>Aayan Shoaib Ahmed Khan</cp:lastModifiedBy>
  <cp:revision>10</cp:revision>
  <dcterms:created xsi:type="dcterms:W3CDTF">2025-04-14T08:12:22Z</dcterms:created>
  <dcterms:modified xsi:type="dcterms:W3CDTF">2025-04-24T06:41:39Z</dcterms:modified>
</cp:coreProperties>
</file>