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3" r:id="rId6"/>
    <p:sldId id="264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6042-60EB-4305-BD16-E23494CE6A11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3FFC-3ACD-4BAC-BB64-1D0BC0E8E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6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3FFC-3ACD-4BAC-BB64-1D0BC0E8EF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140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926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442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913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92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7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7242667" y="947567"/>
            <a:ext cx="3850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7151400" y="3632833"/>
            <a:ext cx="3942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82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9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3518" y="512115"/>
            <a:ext cx="12192000" cy="281221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82951" y="4399472"/>
            <a:ext cx="3786996" cy="2053086"/>
          </a:xfrm>
        </p:spPr>
        <p:txBody>
          <a:bodyPr>
            <a:normAutofit fontScale="90000"/>
          </a:bodyPr>
          <a:lstStyle/>
          <a:p>
            <a:r>
              <a:rPr lang="en-GB" sz="16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TO: </a:t>
            </a:r>
            <a:br>
              <a:rPr lang="en-GB" sz="1600" b="1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Dr.</a:t>
            </a:r>
            <a:r>
              <a:rPr lang="en-GB" sz="16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Muhammad Abdullah Arafat</a:t>
            </a:r>
            <a:br>
              <a:rPr lang="en-GB" sz="1600" b="1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Rasheed Kibria</a:t>
            </a:r>
            <a:br>
              <a:rPr lang="en-GB" sz="1600" b="1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ON: 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>21/12/2020</a:t>
            </a: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COURSE: </a:t>
            </a:r>
            <a:r>
              <a:rPr lang="en-US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> EEE 208: Electronics Circuits II Laboratory</a:t>
            </a:r>
            <a:br>
              <a:rPr lang="en-GB" dirty="0"/>
            </a:b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8697" y="995194"/>
            <a:ext cx="6609122" cy="4002657"/>
          </a:xfrm>
        </p:spPr>
        <p:txBody>
          <a:bodyPr/>
          <a:lstStyle/>
          <a:p>
            <a:pPr marL="0" indent="0" algn="ctr">
              <a:buNone/>
            </a:pPr>
            <a:r>
              <a:rPr lang="en-GB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ELECTRONIC ANALOG</a:t>
            </a:r>
          </a:p>
          <a:p>
            <a:pPr marL="0" indent="0" algn="ctr">
              <a:buNone/>
            </a:pPr>
            <a:r>
              <a:rPr lang="en-GB" sz="4800" dirty="0">
                <a:latin typeface="Adobe Hebrew" panose="02040503050201020203" pitchFamily="18" charset="-79"/>
                <a:cs typeface="Adobe Hebrew" panose="02040503050201020203" pitchFamily="18" charset="-79"/>
              </a:rPr>
              <a:t>COMPUTER</a:t>
            </a:r>
            <a:endParaRPr lang="en-GB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7" y="4690074"/>
            <a:ext cx="5932600" cy="15554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45" y="370936"/>
            <a:ext cx="2905663" cy="30623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2281" y="4690074"/>
            <a:ext cx="17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BY:</a:t>
            </a:r>
            <a:endParaRPr lang="en-GB" sz="1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0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9000" y="-159484"/>
            <a:ext cx="1410000" cy="413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About the Project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947140" y="3120883"/>
                <a:ext cx="5244860" cy="3495578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Electrically solves any second order differential equation using uA741 op-amps.</a:t>
                </a:r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r>
                  <a:rPr lang="en-GB" sz="16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>
                    <a:latin typeface="Adobe Arabic" panose="02040503050201020203" pitchFamily="18" charset="-78"/>
                  </a:rPr>
                  <a:t>=</a:t>
                </a:r>
                <a:r>
                  <a:rPr lang="en-GB" sz="2400" dirty="0">
                    <a:latin typeface="Adobe Arabic" panose="02040503050201020203" pitchFamily="18" charset="-78"/>
                  </a:rPr>
                  <a:t>0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Includes initial conditions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8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and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 (0)</m:t>
                    </m:r>
                  </m:oMath>
                </a14:m>
                <a:r>
                  <a:rPr lang="en-GB" sz="18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</a:t>
                </a:r>
              </a:p>
              <a:p>
                <a:pPr marL="457200" indent="-4572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Ensures maximum stability of output (solution).</a:t>
                </a:r>
                <a:endParaRPr sz="2400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</p:txBody>
          </p:sp>
        </mc:Choice>
        <mc:Fallback xmlns="">
          <p:sp>
            <p:nvSpPr>
              <p:cNvPr id="206" name="Google Shape;20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947140" y="3120883"/>
                <a:ext cx="5244860" cy="3495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7" y="465826"/>
            <a:ext cx="6438182" cy="5719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48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8998" y="-314845"/>
            <a:ext cx="1410000" cy="44495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User Guide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Google Shape;206;p30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947140" y="2917340"/>
                <a:ext cx="5000445" cy="291385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In parameter box, k1=1k/K</a:t>
                </a:r>
                <a:r>
                  <a:rPr lang="en-GB" sz="2400" baseline="-250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1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and k2=1k/K</a:t>
                </a:r>
                <a:r>
                  <a:rPr lang="en-GB" sz="2400" baseline="-250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2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. In case of K</a:t>
                </a:r>
                <a:r>
                  <a:rPr lang="en-GB" sz="2400" baseline="-250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1 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and/or K</a:t>
                </a:r>
                <a:r>
                  <a:rPr lang="en-GB" sz="2400" baseline="-250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2</a:t>
                </a: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equals zero, any arbitrary value.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Adjust initial conditions of capacitors with IC of C1=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 and IC of C2=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GB" sz="18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. </a:t>
                </a:r>
              </a:p>
              <a:p>
                <a:pPr marL="342900" indent="-342900" algn="l">
                  <a:buFont typeface="Wingdings" panose="05000000000000000000" pitchFamily="2" charset="2"/>
                  <a:buChar char="q"/>
                </a:pPr>
                <a:r>
                  <a:rPr lang="en-GB" sz="2400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User adjusts the switch settings as required as shown in the table.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sz="2400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</p:txBody>
          </p:sp>
        </mc:Choice>
        <mc:Fallback xmlns="">
          <p:sp>
            <p:nvSpPr>
              <p:cNvPr id="206" name="Google Shape;20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947140" y="2917340"/>
                <a:ext cx="5000445" cy="2913850"/>
              </a:xfrm>
              <a:prstGeom prst="rect">
                <a:avLst/>
              </a:prstGeom>
              <a:blipFill rotWithShape="0">
                <a:blip r:embed="rId3"/>
                <a:stretch>
                  <a:fillRect r="-2317" b="-4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12" y="902491"/>
            <a:ext cx="6350528" cy="410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9780" y="14664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207;p30"/>
          <p:cNvSpPr/>
          <p:nvPr/>
        </p:nvSpPr>
        <p:spPr>
          <a:xfrm rot="-5400000">
            <a:off x="10773200" y="1161609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2240922" y="-233751"/>
            <a:ext cx="1410000" cy="4218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402157" y="168702"/>
            <a:ext cx="4019741" cy="20034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Procedure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724" y="362824"/>
            <a:ext cx="6624248" cy="61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Simulation results</a:t>
            </a:r>
            <a:br>
              <a:rPr lang="es" sz="3600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02" y="1925082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=positive, 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=positive,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(0)=1, y(0)=2</a:t>
            </a:r>
          </a:p>
          <a:p>
            <a:endParaRPr lang="en-GB" sz="2500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5</a:t>
            </a:fld>
            <a:endParaRPr lang="en-GB"/>
          </a:p>
        </p:txBody>
      </p:sp>
      <p:sp>
        <p:nvSpPr>
          <p:cNvPr id="8" name="Google Shape;243;p38"/>
          <p:cNvSpPr txBox="1">
            <a:spLocks/>
          </p:cNvSpPr>
          <p:nvPr/>
        </p:nvSpPr>
        <p:spPr>
          <a:xfrm>
            <a:off x="2948627" y="917634"/>
            <a:ext cx="78360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999999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Here, we simulate results for various forms of the second order differential equation</a:t>
            </a:r>
          </a:p>
          <a:p>
            <a:endParaRPr lang="en-GB" dirty="0">
              <a:solidFill>
                <a:srgbClr val="9999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82" y="3067567"/>
            <a:ext cx="5292441" cy="3132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/>
          <p:cNvCxnSpPr/>
          <p:nvPr/>
        </p:nvCxnSpPr>
        <p:spPr>
          <a:xfrm>
            <a:off x="6034177" y="1526875"/>
            <a:ext cx="0" cy="50550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274345" y="1904273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=positive, 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=negative,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(0)=0, y(0)=0</a:t>
            </a:r>
          </a:p>
          <a:p>
            <a:endParaRPr lang="en-GB" sz="2500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069" y="3067567"/>
            <a:ext cx="5560603" cy="3180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91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Simulation results</a:t>
            </a:r>
            <a:br>
              <a:rPr lang="es" sz="3600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02" y="1925082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=0, 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=0,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(0)=0, y(0)=0</a:t>
            </a:r>
          </a:p>
          <a:p>
            <a:endParaRPr lang="en-GB" sz="2500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+−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7366" y="2337038"/>
                <a:ext cx="2565621" cy="4761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6</a:t>
            </a:fld>
            <a:endParaRPr lang="en-GB"/>
          </a:p>
        </p:txBody>
      </p:sp>
      <p:sp>
        <p:nvSpPr>
          <p:cNvPr id="8" name="Google Shape;243;p38"/>
          <p:cNvSpPr txBox="1">
            <a:spLocks/>
          </p:cNvSpPr>
          <p:nvPr/>
        </p:nvSpPr>
        <p:spPr>
          <a:xfrm>
            <a:off x="2948627" y="917634"/>
            <a:ext cx="78360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9999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177" y="1526875"/>
            <a:ext cx="0" cy="50550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274345" y="1904273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GB" sz="2000" u="sng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34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Case </a:t>
            </a:r>
            <a:r>
              <a:rPr lang="en-GB" sz="4200" u="sng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4</a:t>
            </a:r>
            <a:endParaRPr lang="en-GB" sz="4200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=negative, K</a:t>
            </a:r>
            <a:r>
              <a:rPr lang="en-GB" sz="25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=negative, </a:t>
            </a:r>
            <a:r>
              <a:rPr lang="en-GB" sz="25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Dy</a:t>
            </a:r>
            <a:r>
              <a:rPr lang="en-GB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(0)=0, y(0)=0</a:t>
            </a:r>
          </a:p>
          <a:p>
            <a:endParaRPr lang="en-GB" sz="2500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43932" y="2334206"/>
                <a:ext cx="2565621" cy="47610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2" y="3077528"/>
            <a:ext cx="5270741" cy="308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115" y="3076253"/>
            <a:ext cx="5484293" cy="3200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85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6165" y="14664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0" y="539639"/>
            <a:ext cx="4611679" cy="10993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3200" b="1" i="1" dirty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543" y="492053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Limitations: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996" y="1014669"/>
            <a:ext cx="1157667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7543" y="1263070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35132" y="1228693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4904" y="1123706"/>
            <a:ext cx="5451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Saturation voltage</a:t>
            </a:r>
          </a:p>
          <a:p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If the output voltage is such that it increases with time, it will get clipped off at the saturation voltages too.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6165" y="2067876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22622" y="2037889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0307" y="1955643"/>
            <a:ext cx="461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Slew rate </a:t>
            </a:r>
          </a:p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uA741 op-amps have a maximum slew rate of 0.5V/us. Unity gain amplifiers have the slowest slew rate in our project.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6079" y="2901466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35132" y="2879811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0306" y="2916582"/>
            <a:ext cx="5020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Time constant of Capacitors</a:t>
            </a:r>
          </a:p>
          <a:p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 order to avoid distortion of output waveform due to transient response of capacitors, time period of input is kept was kept as bigger as possible.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8439" y="3213766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Conclusion: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82878" y="3724821"/>
            <a:ext cx="1157667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492867" y="3787891"/>
            <a:ext cx="576244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Employs integrators instead of differentiators </a:t>
            </a:r>
            <a:endParaRPr lang="en-GB" dirty="0"/>
          </a:p>
          <a:p>
            <a:pPr algn="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gain of integrators decrease with frequency; less sensitive; helps stabilize response</a:t>
            </a:r>
          </a:p>
          <a:p>
            <a:pPr algn="r"/>
            <a:r>
              <a:rPr lang="en-GB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Voltage controlled switches</a:t>
            </a:r>
          </a:p>
          <a:p>
            <a:pPr algn="r"/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 circuit model is specific for a specific differential equation, so no transient switch used</a:t>
            </a:r>
          </a:p>
          <a:p>
            <a:pPr algn="r"/>
            <a:r>
              <a:rPr lang="en-GB" sz="2400" b="1" dirty="0">
                <a:latin typeface="Adobe Arabic" panose="02040503050201020203" pitchFamily="18" charset="-78"/>
                <a:cs typeface="Adobe Arabic" panose="02040503050201020203" pitchFamily="18" charset="-78"/>
              </a:rPr>
              <a:t>Useful in observing mathematical solutions in oscilloscope</a:t>
            </a:r>
          </a:p>
          <a:p>
            <a:pPr algn="r"/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provide an accurate solution for real life input signals, observed in indicators like cathode-ray tube ,recorder or, for qualitative analysis with slowly varying quantities, a high-impedance voltmeter, etc.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350629" y="3884640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1354494" y="4642197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341991" y="5399754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1456076" y="3881733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98994" y="4634242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55845" y="5366200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539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5" name="Google Shape;915;p61"/>
          <p:cNvSpPr/>
          <p:nvPr/>
        </p:nvSpPr>
        <p:spPr>
          <a:xfrm>
            <a:off x="901732" y="428267"/>
            <a:ext cx="10485135" cy="59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6" name="Google Shape;916;p61"/>
          <p:cNvSpPr/>
          <p:nvPr/>
        </p:nvSpPr>
        <p:spPr>
          <a:xfrm>
            <a:off x="901733" y="428267"/>
            <a:ext cx="2705600" cy="59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s"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pPr algn="l"/>
              <a:t>8</a:t>
            </a:fld>
            <a:endParaRPr sz="16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4073574" y="2659088"/>
            <a:ext cx="3941200" cy="11380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THANK YOU!</a:t>
            </a:r>
            <a:endParaRPr i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154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6a4e701-711d-4335-bd7f-2da921864f22}" enabled="1" method="Privileged" siteId="{255b709d-ce46-478e-b485-e237f988c92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472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Arabic</vt:lpstr>
      <vt:lpstr>Adobe Hebrew</vt:lpstr>
      <vt:lpstr>Arial</vt:lpstr>
      <vt:lpstr>Arvo</vt:lpstr>
      <vt:lpstr>Calibri</vt:lpstr>
      <vt:lpstr>Calibri Light</vt:lpstr>
      <vt:lpstr>Cambria Math</vt:lpstr>
      <vt:lpstr>Roboto</vt:lpstr>
      <vt:lpstr>Wingdings</vt:lpstr>
      <vt:lpstr>Office Theme</vt:lpstr>
      <vt:lpstr>PRESENTED TO:  Dr. Muhammad Abdullah Arafat Rasheed Kibria  PRESENTED ON: 21/12/2020  COURSE:  EEE 208: Electronics Circuits II Laboratory </vt:lpstr>
      <vt:lpstr>About the Project</vt:lpstr>
      <vt:lpstr>User Guide</vt:lpstr>
      <vt:lpstr>Procedure</vt:lpstr>
      <vt:lpstr>Simulation results </vt:lpstr>
      <vt:lpstr>Simulation results </vt:lpstr>
      <vt:lpstr>Co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Mashtura</dc:creator>
  <cp:lastModifiedBy>Afrose/Tech/Sadia Afrose (Email: sadia.afrose@robi.com.bd)</cp:lastModifiedBy>
  <cp:revision>41</cp:revision>
  <dcterms:created xsi:type="dcterms:W3CDTF">2020-12-18T07:22:11Z</dcterms:created>
  <dcterms:modified xsi:type="dcterms:W3CDTF">2024-08-31T15:56:47Z</dcterms:modified>
</cp:coreProperties>
</file>