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74" r:id="rId5"/>
    <p:sldId id="259" r:id="rId6"/>
    <p:sldId id="261" r:id="rId7"/>
    <p:sldId id="262" r:id="rId8"/>
    <p:sldId id="267" r:id="rId9"/>
    <p:sldId id="268" r:id="rId10"/>
    <p:sldId id="269" r:id="rId11"/>
    <p:sldId id="270" r:id="rId12"/>
    <p:sldId id="271" r:id="rId13"/>
    <p:sldId id="272" r:id="rId14"/>
    <p:sldId id="275" r:id="rId15"/>
    <p:sldId id="273" r:id="rId16"/>
  </p:sldIdLst>
  <p:sldSz cx="9144000" cy="5143500" type="screen16x9"/>
  <p:notesSz cx="6858000" cy="9144000"/>
  <p:embeddedFontLst>
    <p:embeddedFont>
      <p:font typeface="Economica" panose="020B0604020202020204" charset="0"/>
      <p:regular r:id="rId18"/>
      <p:bold r:id="rId19"/>
      <p:italic r:id="rId20"/>
      <p:boldItalic r:id="rId21"/>
    </p:embeddedFont>
    <p:embeddedFont>
      <p:font typeface="Merriweather" panose="00000500000000000000" pitchFamily="2"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
      <p:font typeface="Source Code Pro ExtraBold" panose="020B0604020202020204" charset="0"/>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6E02C6-F2D4-4E3D-B30F-6F814C7C6261}">
  <a:tblStyle styleId="{496E02C6-F2D4-4E3D-B30F-6F814C7C62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954b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954b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0a9f4c5ce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0a9f4c5c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aa580c669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aa580c66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a9f4c5ce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a9f4c5ce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0a9f4c5ce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0a9f4c5ce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ab92e843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ab92e843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083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0a9f4c5ce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0a9f4c5ce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ab92e84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ab92e84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aa580c66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aa580c66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aa580c66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aa580c66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5698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aa580c66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aa580c66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aa580c66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aa580c66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ab92e843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ab92e843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6f8954bc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6f8954bc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aa580c669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aa580c66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p:nvPr/>
        </p:nvSpPr>
        <p:spPr>
          <a:xfrm>
            <a:off x="50" y="-3100"/>
            <a:ext cx="9144000" cy="1913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Google Shape;63;p13"/>
          <p:cNvPicPr preferRelativeResize="0"/>
          <p:nvPr/>
        </p:nvPicPr>
        <p:blipFill rotWithShape="1">
          <a:blip r:embed="rId3">
            <a:alphaModFix/>
          </a:blip>
          <a:srcRect t="60663"/>
          <a:stretch/>
        </p:blipFill>
        <p:spPr>
          <a:xfrm>
            <a:off x="50" y="1932115"/>
            <a:ext cx="9143999" cy="3230351"/>
          </a:xfrm>
          <a:prstGeom prst="rect">
            <a:avLst/>
          </a:prstGeom>
          <a:noFill/>
          <a:ln>
            <a:noFill/>
          </a:ln>
        </p:spPr>
      </p:pic>
      <p:sp>
        <p:nvSpPr>
          <p:cNvPr id="64" name="Google Shape;64;p13"/>
          <p:cNvSpPr txBox="1"/>
          <p:nvPr/>
        </p:nvSpPr>
        <p:spPr>
          <a:xfrm>
            <a:off x="120200" y="155850"/>
            <a:ext cx="8894708" cy="223135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3300" dirty="0">
                <a:solidFill>
                  <a:schemeClr val="lt1"/>
                </a:solidFill>
                <a:latin typeface="Merriweather"/>
                <a:ea typeface="Merriweather"/>
                <a:cs typeface="Merriweather"/>
                <a:sym typeface="Merriweather"/>
              </a:rPr>
              <a:t>Career Prediction based on Academic Performance and Skills using Machine Learning (CPS)</a:t>
            </a:r>
            <a:endParaRPr sz="3300" dirty="0">
              <a:solidFill>
                <a:schemeClr val="lt1"/>
              </a:solidFill>
              <a:latin typeface="Merriweather"/>
              <a:ea typeface="Merriweather"/>
              <a:cs typeface="Merriweather"/>
              <a:sym typeface="Merriweather"/>
            </a:endParaRPr>
          </a:p>
          <a:p>
            <a:pPr marL="0" lvl="0" indent="0" algn="l" rtl="0">
              <a:spcBef>
                <a:spcPts val="0"/>
              </a:spcBef>
              <a:spcAft>
                <a:spcPts val="0"/>
              </a:spcAft>
              <a:buNone/>
            </a:pPr>
            <a:endParaRPr sz="3400" dirty="0">
              <a:solidFill>
                <a:schemeClr val="lt1"/>
              </a:solidFill>
              <a:latin typeface="Merriweather"/>
              <a:ea typeface="Merriweather"/>
              <a:cs typeface="Merriweather"/>
              <a:sym typeface="Merriweather"/>
            </a:endParaRPr>
          </a:p>
        </p:txBody>
      </p:sp>
      <p:sp>
        <p:nvSpPr>
          <p:cNvPr id="65" name="Google Shape;65;p13"/>
          <p:cNvSpPr txBox="1"/>
          <p:nvPr/>
        </p:nvSpPr>
        <p:spPr>
          <a:xfrm>
            <a:off x="0" y="2171550"/>
            <a:ext cx="9144000" cy="4002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 dirty="0">
                <a:latin typeface="Source Code Pro ExtraBold"/>
                <a:ea typeface="Source Code Pro ExtraBold"/>
                <a:cs typeface="Source Code Pro ExtraBold"/>
                <a:sym typeface="Source Code Pro ExtraBold"/>
              </a:rPr>
              <a:t>			       Presented By</a:t>
            </a:r>
            <a:endParaRPr dirty="0">
              <a:latin typeface="Source Code Pro ExtraBold"/>
              <a:ea typeface="Source Code Pro ExtraBold"/>
              <a:cs typeface="Source Code Pro ExtraBold"/>
              <a:sym typeface="Source Code Pro ExtraBold"/>
            </a:endParaRPr>
          </a:p>
        </p:txBody>
      </p:sp>
      <p:sp>
        <p:nvSpPr>
          <p:cNvPr id="66" name="Google Shape;66;p13"/>
          <p:cNvSpPr txBox="1"/>
          <p:nvPr/>
        </p:nvSpPr>
        <p:spPr>
          <a:xfrm>
            <a:off x="0" y="4008525"/>
            <a:ext cx="91440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Department of Computer Science and Engineering,</a:t>
            </a:r>
            <a:endParaRPr sz="1200">
              <a:latin typeface="Roboto"/>
              <a:ea typeface="Roboto"/>
              <a:cs typeface="Roboto"/>
              <a:sym typeface="Roboto"/>
            </a:endParaRPr>
          </a:p>
          <a:p>
            <a:pPr marL="0" lvl="0" indent="0" algn="ctr" rtl="0">
              <a:spcBef>
                <a:spcPts val="0"/>
              </a:spcBef>
              <a:spcAft>
                <a:spcPts val="0"/>
              </a:spcAft>
              <a:buNone/>
            </a:pPr>
            <a:r>
              <a:rPr lang="en" sz="1200">
                <a:latin typeface="Roboto"/>
                <a:ea typeface="Roboto"/>
                <a:cs typeface="Roboto"/>
                <a:sym typeface="Roboto"/>
              </a:rPr>
              <a:t>State University of Bangladesh(SUB), </a:t>
            </a:r>
            <a:endParaRPr sz="1200">
              <a:latin typeface="Roboto"/>
              <a:ea typeface="Roboto"/>
              <a:cs typeface="Roboto"/>
              <a:sym typeface="Roboto"/>
            </a:endParaRPr>
          </a:p>
          <a:p>
            <a:pPr marL="0" lvl="0" indent="0" algn="ctr" rtl="0">
              <a:spcBef>
                <a:spcPts val="0"/>
              </a:spcBef>
              <a:spcAft>
                <a:spcPts val="0"/>
              </a:spcAft>
              <a:buNone/>
            </a:pPr>
            <a:r>
              <a:rPr lang="en" sz="1200">
                <a:latin typeface="Roboto"/>
                <a:ea typeface="Roboto"/>
                <a:cs typeface="Roboto"/>
                <a:sym typeface="Roboto"/>
              </a:rPr>
              <a:t>Dhaka, Bangladesh</a:t>
            </a:r>
            <a:endParaRPr sz="1200">
              <a:latin typeface="Roboto"/>
              <a:ea typeface="Roboto"/>
              <a:cs typeface="Roboto"/>
              <a:sym typeface="Roboto"/>
            </a:endParaRPr>
          </a:p>
        </p:txBody>
      </p:sp>
      <p:graphicFrame>
        <p:nvGraphicFramePr>
          <p:cNvPr id="67" name="Google Shape;67;p13"/>
          <p:cNvGraphicFramePr/>
          <p:nvPr>
            <p:extLst>
              <p:ext uri="{D42A27DB-BD31-4B8C-83A1-F6EECF244321}">
                <p14:modId xmlns:p14="http://schemas.microsoft.com/office/powerpoint/2010/main" val="2813377465"/>
              </p:ext>
            </p:extLst>
          </p:nvPr>
        </p:nvGraphicFramePr>
        <p:xfrm>
          <a:off x="-268942" y="2745875"/>
          <a:ext cx="10316584" cy="869124"/>
        </p:xfrm>
        <a:graphic>
          <a:graphicData uri="http://schemas.openxmlformats.org/drawingml/2006/table">
            <a:tbl>
              <a:tblPr>
                <a:noFill/>
                <a:tableStyleId>{496E02C6-F2D4-4E3D-B30F-6F814C7C6261}</a:tableStyleId>
              </a:tblPr>
              <a:tblGrid>
                <a:gridCol w="2710089">
                  <a:extLst>
                    <a:ext uri="{9D8B030D-6E8A-4147-A177-3AD203B41FA5}">
                      <a16:colId xmlns:a16="http://schemas.microsoft.com/office/drawing/2014/main" val="20000"/>
                    </a:ext>
                  </a:extLst>
                </a:gridCol>
                <a:gridCol w="3460620">
                  <a:extLst>
                    <a:ext uri="{9D8B030D-6E8A-4147-A177-3AD203B41FA5}">
                      <a16:colId xmlns:a16="http://schemas.microsoft.com/office/drawing/2014/main" val="20001"/>
                    </a:ext>
                  </a:extLst>
                </a:gridCol>
                <a:gridCol w="4145875">
                  <a:extLst>
                    <a:ext uri="{9D8B030D-6E8A-4147-A177-3AD203B41FA5}">
                      <a16:colId xmlns:a16="http://schemas.microsoft.com/office/drawing/2014/main" val="20002"/>
                    </a:ext>
                  </a:extLst>
                </a:gridCol>
              </a:tblGrid>
              <a:tr h="869124">
                <a:tc>
                  <a:txBody>
                    <a:bodyPr/>
                    <a:lstStyle/>
                    <a:p>
                      <a:pPr marL="0" lvl="0" indent="0" algn="ctr" rtl="0">
                        <a:spcBef>
                          <a:spcPts val="0"/>
                        </a:spcBef>
                        <a:spcAft>
                          <a:spcPts val="0"/>
                        </a:spcAft>
                        <a:buNone/>
                      </a:pPr>
                      <a:r>
                        <a:rPr lang="en-US" dirty="0">
                          <a:solidFill>
                            <a:schemeClr val="dk1"/>
                          </a:solidFill>
                          <a:latin typeface="Roboto"/>
                          <a:ea typeface="Roboto"/>
                          <a:cs typeface="Roboto"/>
                          <a:sym typeface="Roboto"/>
                        </a:rPr>
                        <a:t>Anujit Deb</a:t>
                      </a:r>
                      <a:endParaRPr dirty="0">
                        <a:solidFill>
                          <a:schemeClr val="dk1"/>
                        </a:solidFill>
                        <a:latin typeface="Roboto"/>
                        <a:ea typeface="Roboto"/>
                        <a:cs typeface="Roboto"/>
                        <a:sym typeface="Roboto"/>
                      </a:endParaRPr>
                    </a:p>
                    <a:p>
                      <a:pPr marL="0" lvl="0" indent="0" algn="ctr" rtl="0">
                        <a:spcBef>
                          <a:spcPts val="0"/>
                        </a:spcBef>
                        <a:spcAft>
                          <a:spcPts val="0"/>
                        </a:spcAft>
                        <a:buNone/>
                      </a:pPr>
                      <a:r>
                        <a:rPr lang="en" dirty="0">
                          <a:solidFill>
                            <a:schemeClr val="dk1"/>
                          </a:solidFill>
                          <a:latin typeface="Roboto"/>
                          <a:ea typeface="Roboto"/>
                          <a:cs typeface="Roboto"/>
                          <a:sym typeface="Roboto"/>
                        </a:rPr>
                        <a:t>ID: UG02-49-18-012</a:t>
                      </a:r>
                      <a:endParaRPr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lgn="ctr">
                      <a:solidFill>
                        <a:srgbClr val="9E9E9E">
                          <a:alpha val="0"/>
                        </a:srgbClr>
                      </a:solidFill>
                      <a:prstDash val="dot"/>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Roboto"/>
                          <a:ea typeface="Roboto"/>
                          <a:cs typeface="Roboto"/>
                          <a:sym typeface="Roboto"/>
                        </a:rPr>
                        <a:t>Sadia </a:t>
                      </a:r>
                      <a:r>
                        <a:rPr lang="en-US" dirty="0" err="1">
                          <a:solidFill>
                            <a:schemeClr val="dk1"/>
                          </a:solidFill>
                          <a:latin typeface="Roboto"/>
                          <a:ea typeface="Roboto"/>
                          <a:cs typeface="Roboto"/>
                          <a:sym typeface="Roboto"/>
                        </a:rPr>
                        <a:t>Anha</a:t>
                      </a:r>
                      <a:r>
                        <a:rPr lang="en-US" dirty="0">
                          <a:solidFill>
                            <a:schemeClr val="dk1"/>
                          </a:solidFill>
                          <a:latin typeface="Roboto"/>
                          <a:ea typeface="Roboto"/>
                          <a:cs typeface="Roboto"/>
                          <a:sym typeface="Roboto"/>
                        </a:rPr>
                        <a:t> </a:t>
                      </a:r>
                      <a:r>
                        <a:rPr lang="en-US" dirty="0" err="1">
                          <a:solidFill>
                            <a:schemeClr val="dk1"/>
                          </a:solidFill>
                          <a:latin typeface="Roboto"/>
                          <a:ea typeface="Roboto"/>
                          <a:cs typeface="Roboto"/>
                          <a:sym typeface="Roboto"/>
                        </a:rPr>
                        <a:t>Tonni</a:t>
                      </a:r>
                      <a:endParaRPr lang="en-US" dirty="0">
                        <a:solidFill>
                          <a:schemeClr val="dk1"/>
                        </a:solidFill>
                        <a:latin typeface="Roboto"/>
                        <a:ea typeface="Roboto"/>
                        <a:cs typeface="Roboto"/>
                        <a:sym typeface="Roboto"/>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dk1"/>
                          </a:solidFill>
                          <a:latin typeface="Roboto"/>
                          <a:ea typeface="Roboto"/>
                          <a:cs typeface="Roboto"/>
                          <a:sym typeface="Roboto"/>
                        </a:rPr>
                        <a:t>ID: UG02-49-18-004</a:t>
                      </a:r>
                    </a:p>
                    <a:p>
                      <a:pPr marL="0" lvl="0" indent="0" algn="ctr" rtl="0">
                        <a:spcBef>
                          <a:spcPts val="0"/>
                        </a:spcBef>
                        <a:spcAft>
                          <a:spcPts val="0"/>
                        </a:spcAft>
                        <a:buNone/>
                      </a:pPr>
                      <a:endParaRPr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lgn="ctr">
                      <a:solidFill>
                        <a:srgbClr val="9E9E9E">
                          <a:alpha val="0"/>
                        </a:srgbClr>
                      </a:solidFill>
                      <a:prstDash val="dot"/>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US" dirty="0">
                          <a:solidFill>
                            <a:schemeClr val="dk1"/>
                          </a:solidFill>
                          <a:latin typeface="Roboto"/>
                          <a:ea typeface="Roboto"/>
                          <a:cs typeface="Roboto"/>
                          <a:sym typeface="Roboto"/>
                        </a:rPr>
                        <a:t>Niaz Ahamed </a:t>
                      </a:r>
                      <a:r>
                        <a:rPr lang="en-US" dirty="0" err="1">
                          <a:solidFill>
                            <a:schemeClr val="dk1"/>
                          </a:solidFill>
                          <a:latin typeface="Roboto"/>
                          <a:ea typeface="Roboto"/>
                          <a:cs typeface="Roboto"/>
                          <a:sym typeface="Roboto"/>
                        </a:rPr>
                        <a:t>Naem</a:t>
                      </a:r>
                      <a:endParaRPr dirty="0">
                        <a:solidFill>
                          <a:schemeClr val="dk1"/>
                        </a:solidFill>
                        <a:latin typeface="Roboto"/>
                        <a:ea typeface="Roboto"/>
                        <a:cs typeface="Roboto"/>
                        <a:sym typeface="Roboto"/>
                      </a:endParaRPr>
                    </a:p>
                    <a:p>
                      <a:pPr marL="0" lvl="0" indent="0" algn="ctr" rtl="0">
                        <a:spcBef>
                          <a:spcPts val="0"/>
                        </a:spcBef>
                        <a:spcAft>
                          <a:spcPts val="0"/>
                        </a:spcAft>
                        <a:buNone/>
                      </a:pPr>
                      <a:r>
                        <a:rPr lang="en" dirty="0">
                          <a:solidFill>
                            <a:schemeClr val="dk1"/>
                          </a:solidFill>
                          <a:latin typeface="Roboto"/>
                          <a:ea typeface="Roboto"/>
                          <a:cs typeface="Roboto"/>
                          <a:sym typeface="Roboto"/>
                        </a:rPr>
                        <a:t>ID: UG02-49-18-003    </a:t>
                      </a:r>
                      <a:endParaRPr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lgn="ctr">
                      <a:solidFill>
                        <a:srgbClr val="9E9E9E">
                          <a:alpha val="0"/>
                        </a:srgbClr>
                      </a:solidFill>
                      <a:prstDash val="dot"/>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91"/>
        <p:cNvGrpSpPr/>
        <p:nvPr/>
      </p:nvGrpSpPr>
      <p:grpSpPr>
        <a:xfrm>
          <a:off x="0" y="0"/>
          <a:ext cx="0" cy="0"/>
          <a:chOff x="0" y="0"/>
          <a:chExt cx="0" cy="0"/>
        </a:xfrm>
      </p:grpSpPr>
      <p:sp>
        <p:nvSpPr>
          <p:cNvPr id="192" name="Google Shape;192;p26"/>
          <p:cNvSpPr/>
          <p:nvPr/>
        </p:nvSpPr>
        <p:spPr>
          <a:xfrm>
            <a:off x="4711175" y="4800"/>
            <a:ext cx="4647300" cy="5133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3" name="Google Shape;193;p26"/>
          <p:cNvSpPr txBox="1"/>
          <p:nvPr/>
        </p:nvSpPr>
        <p:spPr>
          <a:xfrm>
            <a:off x="660625" y="2069575"/>
            <a:ext cx="33888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Merriweather"/>
                <a:ea typeface="Merriweather"/>
                <a:cs typeface="Merriweather"/>
                <a:sym typeface="Merriweather"/>
              </a:rPr>
              <a:t>Advantages</a:t>
            </a:r>
            <a:endParaRPr sz="2400">
              <a:solidFill>
                <a:schemeClr val="lt1"/>
              </a:solidFill>
              <a:latin typeface="Merriweather"/>
              <a:ea typeface="Merriweather"/>
              <a:cs typeface="Merriweather"/>
              <a:sym typeface="Merriweather"/>
            </a:endParaRPr>
          </a:p>
        </p:txBody>
      </p:sp>
      <p:cxnSp>
        <p:nvCxnSpPr>
          <p:cNvPr id="194" name="Google Shape;194;p26"/>
          <p:cNvCxnSpPr/>
          <p:nvPr/>
        </p:nvCxnSpPr>
        <p:spPr>
          <a:xfrm>
            <a:off x="660625" y="4631800"/>
            <a:ext cx="629400" cy="0"/>
          </a:xfrm>
          <a:prstGeom prst="straightConnector1">
            <a:avLst/>
          </a:prstGeom>
          <a:noFill/>
          <a:ln w="28575" cap="flat" cmpd="sng">
            <a:solidFill>
              <a:schemeClr val="lt1"/>
            </a:solidFill>
            <a:prstDash val="solid"/>
            <a:round/>
            <a:headEnd type="none" w="med" len="med"/>
            <a:tailEnd type="none" w="med" len="med"/>
          </a:ln>
        </p:spPr>
      </p:cxnSp>
      <p:sp>
        <p:nvSpPr>
          <p:cNvPr id="195" name="Google Shape;195;p26"/>
          <p:cNvSpPr txBox="1"/>
          <p:nvPr/>
        </p:nvSpPr>
        <p:spPr>
          <a:xfrm>
            <a:off x="4830875" y="276858"/>
            <a:ext cx="4407900" cy="2069767"/>
          </a:xfrm>
          <a:prstGeom prst="rect">
            <a:avLst/>
          </a:prstGeom>
          <a:noFill/>
          <a:ln>
            <a:noFill/>
          </a:ln>
        </p:spPr>
        <p:txBody>
          <a:bodyPr spcFirstLastPara="1" wrap="square" lIns="91425" tIns="91425" rIns="91425" bIns="91425" anchor="t" anchorCtr="0">
            <a:spAutoFit/>
          </a:bodyPr>
          <a:lstStyle/>
          <a:p>
            <a:pPr marL="457200" lvl="0" indent="-295275" algn="l" rtl="0">
              <a:spcBef>
                <a:spcPts val="0"/>
              </a:spcBef>
              <a:spcAft>
                <a:spcPts val="0"/>
              </a:spcAft>
              <a:buClr>
                <a:srgbClr val="2E2E2E"/>
              </a:buClr>
              <a:buSzPts val="1050"/>
              <a:buFont typeface="Open Sans"/>
              <a:buChar char="●"/>
            </a:pPr>
            <a:r>
              <a:rPr lang="en-US" dirty="0">
                <a:solidFill>
                  <a:srgbClr val="2E2E2E"/>
                </a:solidFill>
                <a:latin typeface="Open Sans"/>
                <a:ea typeface="Open Sans"/>
                <a:cs typeface="Open Sans"/>
                <a:sym typeface="Open Sans"/>
              </a:rPr>
              <a:t>Help the student by choosing their career.</a:t>
            </a:r>
            <a:endParaRPr dirty="0">
              <a:solidFill>
                <a:srgbClr val="2E2E2E"/>
              </a:solidFill>
              <a:latin typeface="Open Sans"/>
              <a:ea typeface="Open Sans"/>
              <a:cs typeface="Open Sans"/>
              <a:sym typeface="Open Sans"/>
            </a:endParaRPr>
          </a:p>
          <a:p>
            <a:pPr marL="0" lvl="0" indent="0" algn="l" rtl="0">
              <a:spcBef>
                <a:spcPts val="0"/>
              </a:spcBef>
              <a:spcAft>
                <a:spcPts val="0"/>
              </a:spcAft>
              <a:buNone/>
            </a:pPr>
            <a:endParaRPr dirty="0">
              <a:solidFill>
                <a:srgbClr val="2E2E2E"/>
              </a:solidFill>
              <a:latin typeface="Open Sans"/>
              <a:ea typeface="Open Sans"/>
              <a:cs typeface="Open Sans"/>
              <a:sym typeface="Open Sans"/>
            </a:endParaRPr>
          </a:p>
          <a:p>
            <a:pPr marL="457200" lvl="0" indent="-295275" algn="l" rtl="0">
              <a:spcBef>
                <a:spcPts val="0"/>
              </a:spcBef>
              <a:spcAft>
                <a:spcPts val="0"/>
              </a:spcAft>
              <a:buClr>
                <a:srgbClr val="2E2E2E"/>
              </a:buClr>
              <a:buSzPts val="1050"/>
              <a:buFont typeface="Open Sans"/>
              <a:buChar char="●"/>
            </a:pPr>
            <a:r>
              <a:rPr lang="en-US" dirty="0">
                <a:solidFill>
                  <a:srgbClr val="2E2E2E"/>
                </a:solidFill>
                <a:latin typeface="Open Sans"/>
                <a:ea typeface="Open Sans"/>
                <a:cs typeface="Open Sans"/>
                <a:sym typeface="Open Sans"/>
              </a:rPr>
              <a:t>It can be add on their CV.</a:t>
            </a:r>
            <a:endParaRPr dirty="0">
              <a:solidFill>
                <a:srgbClr val="2E2E2E"/>
              </a:solidFill>
              <a:latin typeface="Open Sans"/>
              <a:ea typeface="Open Sans"/>
              <a:cs typeface="Open Sans"/>
              <a:sym typeface="Open Sans"/>
            </a:endParaRPr>
          </a:p>
          <a:p>
            <a:pPr marL="457200" lvl="0" indent="0" algn="l" rtl="0">
              <a:spcBef>
                <a:spcPts val="0"/>
              </a:spcBef>
              <a:spcAft>
                <a:spcPts val="0"/>
              </a:spcAft>
              <a:buNone/>
            </a:pPr>
            <a:endParaRPr dirty="0">
              <a:solidFill>
                <a:srgbClr val="2E2E2E"/>
              </a:solidFill>
              <a:latin typeface="Open Sans"/>
              <a:ea typeface="Open Sans"/>
              <a:cs typeface="Open Sans"/>
              <a:sym typeface="Open Sans"/>
            </a:endParaRPr>
          </a:p>
          <a:p>
            <a:pPr marL="457200" lvl="0" indent="-295275" algn="l" rtl="0">
              <a:spcBef>
                <a:spcPts val="0"/>
              </a:spcBef>
              <a:spcAft>
                <a:spcPts val="0"/>
              </a:spcAft>
              <a:buClr>
                <a:srgbClr val="2E2E2E"/>
              </a:buClr>
              <a:buSzPts val="1050"/>
              <a:buFont typeface="Open Sans"/>
              <a:buChar char="●"/>
            </a:pPr>
            <a:r>
              <a:rPr lang="en-US" dirty="0">
                <a:solidFill>
                  <a:srgbClr val="2E2E2E"/>
                </a:solidFill>
                <a:latin typeface="Open Sans"/>
                <a:ea typeface="Open Sans"/>
                <a:cs typeface="Open Sans"/>
                <a:sym typeface="Open Sans"/>
              </a:rPr>
              <a:t>Help the student in terms of choosing in which department he/she should study next.</a:t>
            </a:r>
            <a:endParaRPr dirty="0">
              <a:solidFill>
                <a:srgbClr val="2E2E2E"/>
              </a:solidFill>
              <a:latin typeface="Open Sans"/>
              <a:ea typeface="Open Sans"/>
              <a:cs typeface="Open Sans"/>
              <a:sym typeface="Open Sans"/>
            </a:endParaRPr>
          </a:p>
          <a:p>
            <a:pPr marL="457200" lvl="0" indent="0" algn="l" rtl="0">
              <a:spcBef>
                <a:spcPts val="0"/>
              </a:spcBef>
              <a:spcAft>
                <a:spcPts val="0"/>
              </a:spcAft>
              <a:buNone/>
            </a:pPr>
            <a:endParaRPr dirty="0">
              <a:solidFill>
                <a:srgbClr val="2E2E2E"/>
              </a:solidFill>
              <a:latin typeface="Open Sans"/>
              <a:ea typeface="Open Sans"/>
              <a:cs typeface="Open Sans"/>
              <a:sym typeface="Open Sans"/>
            </a:endParaRPr>
          </a:p>
          <a:p>
            <a:pPr marL="457200" lvl="0" indent="-295275" algn="l" rtl="0">
              <a:spcBef>
                <a:spcPts val="0"/>
              </a:spcBef>
              <a:spcAft>
                <a:spcPts val="0"/>
              </a:spcAft>
              <a:buClr>
                <a:srgbClr val="2E2E2E"/>
              </a:buClr>
              <a:buSzPts val="1050"/>
              <a:buFont typeface="Open Sans"/>
              <a:buChar char="●"/>
            </a:pPr>
            <a:r>
              <a:rPr lang="en-US" dirty="0">
                <a:solidFill>
                  <a:srgbClr val="2E2E2E"/>
                </a:solidFill>
                <a:latin typeface="Open Sans"/>
                <a:ea typeface="Open Sans"/>
                <a:cs typeface="Open Sans"/>
                <a:sym typeface="Open Sans"/>
              </a:rPr>
              <a:t>Build Confidence for their job life.</a:t>
            </a:r>
            <a:endParaRPr sz="1050" dirty="0">
              <a:solidFill>
                <a:srgbClr val="2E2E2E"/>
              </a:solidFill>
              <a:latin typeface="Open Sans"/>
              <a:ea typeface="Open Sans"/>
              <a:cs typeface="Open Sans"/>
              <a:sym typeface="Open Sans"/>
            </a:endParaRPr>
          </a:p>
          <a:p>
            <a:pPr marL="0" lvl="0" indent="0" algn="l" rtl="0">
              <a:spcBef>
                <a:spcPts val="0"/>
              </a:spcBef>
              <a:spcAft>
                <a:spcPts val="0"/>
              </a:spcAft>
              <a:buNone/>
            </a:pPr>
            <a:endParaRPr sz="1050" dirty="0">
              <a:solidFill>
                <a:srgbClr val="2E2E2E"/>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926CD749-A469-955D-B306-E4917A4ABEB7}"/>
              </a:ext>
            </a:extLst>
          </p:cNvPr>
          <p:cNvPicPr>
            <a:picLocks noChangeAspect="1"/>
          </p:cNvPicPr>
          <p:nvPr/>
        </p:nvPicPr>
        <p:blipFill>
          <a:blip r:embed="rId3"/>
          <a:stretch>
            <a:fillRect/>
          </a:stretch>
        </p:blipFill>
        <p:spPr>
          <a:xfrm>
            <a:off x="5000576" y="2401086"/>
            <a:ext cx="4143423" cy="24655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367500" y="219270"/>
            <a:ext cx="4045200" cy="2674537"/>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2E2E2E"/>
              </a:buClr>
              <a:buSzPts val="1400"/>
              <a:buFont typeface="Merriweather"/>
              <a:buChar char="●"/>
            </a:pPr>
            <a:r>
              <a:rPr lang="en-US" sz="1400" dirty="0">
                <a:solidFill>
                  <a:srgbClr val="202124"/>
                </a:solidFill>
                <a:latin typeface="Merriweather"/>
                <a:ea typeface="Merriweather"/>
                <a:cs typeface="Merriweather"/>
                <a:sym typeface="Merriweather"/>
              </a:rPr>
              <a:t>Can predict wrong outcome</a:t>
            </a:r>
            <a:endParaRPr sz="1400" dirty="0">
              <a:solidFill>
                <a:srgbClr val="202124"/>
              </a:solidFill>
              <a:latin typeface="Merriweather"/>
              <a:ea typeface="Merriweather"/>
              <a:cs typeface="Merriweather"/>
              <a:sym typeface="Merriweather"/>
            </a:endParaRPr>
          </a:p>
          <a:p>
            <a:pPr marL="0" lvl="0" indent="0" algn="l" rtl="0">
              <a:spcBef>
                <a:spcPts val="0"/>
              </a:spcBef>
              <a:spcAft>
                <a:spcPts val="0"/>
              </a:spcAft>
              <a:buNone/>
            </a:pPr>
            <a:endParaRPr sz="1400" dirty="0">
              <a:solidFill>
                <a:srgbClr val="202124"/>
              </a:solidFill>
              <a:latin typeface="Merriweather"/>
              <a:ea typeface="Merriweather"/>
              <a:cs typeface="Merriweather"/>
              <a:sym typeface="Merriweather"/>
            </a:endParaRPr>
          </a:p>
          <a:p>
            <a:pPr marL="457200" lvl="0" indent="-317500" algn="l" rtl="0">
              <a:spcBef>
                <a:spcPts val="0"/>
              </a:spcBef>
              <a:spcAft>
                <a:spcPts val="0"/>
              </a:spcAft>
              <a:buClr>
                <a:srgbClr val="202124"/>
              </a:buClr>
              <a:buSzPts val="1400"/>
              <a:buFont typeface="Merriweather"/>
              <a:buChar char="●"/>
            </a:pPr>
            <a:r>
              <a:rPr lang="en-US" sz="1400" dirty="0">
                <a:solidFill>
                  <a:srgbClr val="202124"/>
                </a:solidFill>
                <a:latin typeface="Merriweather"/>
                <a:ea typeface="Merriweather"/>
                <a:cs typeface="Merriweather"/>
                <a:sym typeface="Merriweather"/>
              </a:rPr>
              <a:t>Can manipulate students in wrong direction</a:t>
            </a:r>
            <a:endParaRPr sz="1400" dirty="0">
              <a:solidFill>
                <a:srgbClr val="202124"/>
              </a:solidFill>
              <a:latin typeface="Merriweather"/>
              <a:ea typeface="Merriweather"/>
              <a:cs typeface="Merriweather"/>
              <a:sym typeface="Merriweather"/>
            </a:endParaRPr>
          </a:p>
          <a:p>
            <a:pPr marL="0" lvl="0" indent="0" algn="l" rtl="0">
              <a:spcBef>
                <a:spcPts val="0"/>
              </a:spcBef>
              <a:spcAft>
                <a:spcPts val="0"/>
              </a:spcAft>
              <a:buNone/>
            </a:pPr>
            <a:endParaRPr sz="1400" dirty="0">
              <a:solidFill>
                <a:srgbClr val="202124"/>
              </a:solidFill>
              <a:latin typeface="Merriweather"/>
              <a:ea typeface="Merriweather"/>
              <a:cs typeface="Merriweather"/>
              <a:sym typeface="Merriweather"/>
            </a:endParaRPr>
          </a:p>
          <a:p>
            <a:pPr marL="457200" lvl="0" indent="-317500" algn="l" rtl="0">
              <a:spcBef>
                <a:spcPts val="0"/>
              </a:spcBef>
              <a:spcAft>
                <a:spcPts val="0"/>
              </a:spcAft>
              <a:buClr>
                <a:srgbClr val="202124"/>
              </a:buClr>
              <a:buSzPts val="1400"/>
              <a:buFont typeface="Merriweather"/>
              <a:buChar char="●"/>
            </a:pPr>
            <a:r>
              <a:rPr lang="en" sz="1400" dirty="0">
                <a:solidFill>
                  <a:srgbClr val="202124"/>
                </a:solidFill>
                <a:latin typeface="Merriweather"/>
                <a:ea typeface="Merriweather"/>
                <a:cs typeface="Merriweather"/>
                <a:sym typeface="Merriweather"/>
              </a:rPr>
              <a:t>The used algorithm can be more batter</a:t>
            </a:r>
            <a:endParaRPr sz="1400" dirty="0">
              <a:solidFill>
                <a:srgbClr val="202124"/>
              </a:solidFill>
              <a:latin typeface="Merriweather"/>
              <a:ea typeface="Merriweather"/>
              <a:cs typeface="Merriweather"/>
              <a:sym typeface="Merriweather"/>
            </a:endParaRPr>
          </a:p>
          <a:p>
            <a:pPr marL="0" lvl="0" indent="0" algn="l" rtl="0">
              <a:spcBef>
                <a:spcPts val="0"/>
              </a:spcBef>
              <a:spcAft>
                <a:spcPts val="0"/>
              </a:spcAft>
              <a:buNone/>
            </a:pPr>
            <a:endParaRPr sz="1400" dirty="0">
              <a:solidFill>
                <a:srgbClr val="202124"/>
              </a:solidFill>
              <a:latin typeface="Merriweather"/>
              <a:ea typeface="Merriweather"/>
              <a:cs typeface="Merriweather"/>
              <a:sym typeface="Merriweather"/>
            </a:endParaRPr>
          </a:p>
          <a:p>
            <a:pPr marL="457200" lvl="0" indent="-317500" algn="l" rtl="0">
              <a:spcBef>
                <a:spcPts val="0"/>
              </a:spcBef>
              <a:spcAft>
                <a:spcPts val="0"/>
              </a:spcAft>
              <a:buClr>
                <a:srgbClr val="202124"/>
              </a:buClr>
              <a:buSzPts val="1400"/>
              <a:buFont typeface="Merriweather"/>
              <a:buChar char="●"/>
            </a:pPr>
            <a:r>
              <a:rPr lang="en-US" sz="1400" dirty="0">
                <a:solidFill>
                  <a:srgbClr val="202124"/>
                </a:solidFill>
                <a:latin typeface="Merriweather"/>
                <a:ea typeface="Merriweather"/>
                <a:cs typeface="Merriweather"/>
                <a:sym typeface="Merriweather"/>
              </a:rPr>
              <a:t>For exceptional case it can’t work</a:t>
            </a:r>
            <a:endParaRPr sz="1400" dirty="0">
              <a:solidFill>
                <a:srgbClr val="202124"/>
              </a:solidFill>
              <a:latin typeface="Merriweather"/>
              <a:ea typeface="Merriweather"/>
              <a:cs typeface="Merriweather"/>
              <a:sym typeface="Merriweather"/>
            </a:endParaRPr>
          </a:p>
          <a:p>
            <a:pPr marL="457200" lvl="0" indent="0" algn="l" rtl="0">
              <a:spcBef>
                <a:spcPts val="0"/>
              </a:spcBef>
              <a:spcAft>
                <a:spcPts val="0"/>
              </a:spcAft>
              <a:buNone/>
            </a:pPr>
            <a:endParaRPr sz="1400" dirty="0">
              <a:solidFill>
                <a:srgbClr val="202124"/>
              </a:solidFill>
              <a:latin typeface="Merriweather"/>
              <a:ea typeface="Merriweather"/>
              <a:cs typeface="Merriweather"/>
              <a:sym typeface="Merriweather"/>
            </a:endParaRPr>
          </a:p>
          <a:p>
            <a:pPr marL="457200" lvl="0" indent="-317500" algn="l" rtl="0">
              <a:spcBef>
                <a:spcPts val="0"/>
              </a:spcBef>
              <a:spcAft>
                <a:spcPts val="0"/>
              </a:spcAft>
              <a:buClr>
                <a:srgbClr val="202124"/>
              </a:buClr>
              <a:buSzPts val="1400"/>
              <a:buFont typeface="Merriweather"/>
              <a:buChar char="●"/>
            </a:pPr>
            <a:r>
              <a:rPr lang="en" sz="1400" dirty="0">
                <a:solidFill>
                  <a:srgbClr val="202124"/>
                </a:solidFill>
                <a:latin typeface="Merriweather"/>
                <a:ea typeface="Merriweather"/>
                <a:cs typeface="Merriweather"/>
                <a:sym typeface="Merriweather"/>
              </a:rPr>
              <a:t>Also high percentage outcome can be wrong in real life</a:t>
            </a:r>
            <a:endParaRPr sz="1400" dirty="0">
              <a:solidFill>
                <a:srgbClr val="202124"/>
              </a:solidFill>
              <a:latin typeface="Merriweather"/>
              <a:ea typeface="Merriweather"/>
              <a:cs typeface="Merriweather"/>
              <a:sym typeface="Merriweather"/>
            </a:endParaRPr>
          </a:p>
        </p:txBody>
      </p:sp>
      <p:sp>
        <p:nvSpPr>
          <p:cNvPr id="201" name="Google Shape;201;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2400">
                <a:latin typeface="Merriweather"/>
                <a:ea typeface="Merriweather"/>
                <a:cs typeface="Merriweather"/>
                <a:sym typeface="Merriweather"/>
              </a:rPr>
              <a:t>Disadvantages</a:t>
            </a:r>
            <a:endParaRPr/>
          </a:p>
        </p:txBody>
      </p:sp>
      <p:pic>
        <p:nvPicPr>
          <p:cNvPr id="3" name="Picture 2">
            <a:extLst>
              <a:ext uri="{FF2B5EF4-FFF2-40B4-BE49-F238E27FC236}">
                <a16:creationId xmlns:a16="http://schemas.microsoft.com/office/drawing/2014/main" id="{42377DFF-2E70-3443-6205-24EE88AA29F8}"/>
              </a:ext>
            </a:extLst>
          </p:cNvPr>
          <p:cNvPicPr>
            <a:picLocks noChangeAspect="1"/>
          </p:cNvPicPr>
          <p:nvPr/>
        </p:nvPicPr>
        <p:blipFill>
          <a:blip r:embed="rId3"/>
          <a:stretch>
            <a:fillRect/>
          </a:stretch>
        </p:blipFill>
        <p:spPr>
          <a:xfrm>
            <a:off x="535193" y="2893806"/>
            <a:ext cx="3669308" cy="20304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5"/>
        <p:cNvGrpSpPr/>
        <p:nvPr/>
      </p:nvGrpSpPr>
      <p:grpSpPr>
        <a:xfrm>
          <a:off x="0" y="0"/>
          <a:ext cx="0" cy="0"/>
          <a:chOff x="0" y="0"/>
          <a:chExt cx="0" cy="0"/>
        </a:xfrm>
      </p:grpSpPr>
      <p:sp>
        <p:nvSpPr>
          <p:cNvPr id="206" name="Google Shape;206;p28"/>
          <p:cNvSpPr/>
          <p:nvPr/>
        </p:nvSpPr>
        <p:spPr>
          <a:xfrm>
            <a:off x="4755400" y="4800"/>
            <a:ext cx="4647300" cy="5133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07" name="Google Shape;207;p28"/>
          <p:cNvSpPr txBox="1"/>
          <p:nvPr/>
        </p:nvSpPr>
        <p:spPr>
          <a:xfrm>
            <a:off x="660625" y="2069575"/>
            <a:ext cx="33888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lt1"/>
                </a:solidFill>
                <a:latin typeface="Merriweather"/>
                <a:ea typeface="Merriweather"/>
                <a:cs typeface="Merriweather"/>
                <a:sym typeface="Merriweather"/>
              </a:rPr>
              <a:t>Future Of CPS</a:t>
            </a:r>
            <a:endParaRPr sz="2400" dirty="0">
              <a:solidFill>
                <a:schemeClr val="lt1"/>
              </a:solidFill>
              <a:latin typeface="Merriweather"/>
              <a:ea typeface="Merriweather"/>
              <a:cs typeface="Merriweather"/>
              <a:sym typeface="Merriweather"/>
            </a:endParaRPr>
          </a:p>
        </p:txBody>
      </p:sp>
      <p:cxnSp>
        <p:nvCxnSpPr>
          <p:cNvPr id="208" name="Google Shape;208;p28"/>
          <p:cNvCxnSpPr/>
          <p:nvPr/>
        </p:nvCxnSpPr>
        <p:spPr>
          <a:xfrm>
            <a:off x="660625" y="4631800"/>
            <a:ext cx="629400" cy="0"/>
          </a:xfrm>
          <a:prstGeom prst="straightConnector1">
            <a:avLst/>
          </a:prstGeom>
          <a:noFill/>
          <a:ln w="28575" cap="flat" cmpd="sng">
            <a:solidFill>
              <a:schemeClr val="lt1"/>
            </a:solidFill>
            <a:prstDash val="solid"/>
            <a:round/>
            <a:headEnd type="none" w="med" len="med"/>
            <a:tailEnd type="none" w="med" len="med"/>
          </a:ln>
        </p:spPr>
      </p:cxnSp>
      <p:sp>
        <p:nvSpPr>
          <p:cNvPr id="209" name="Google Shape;209;p28"/>
          <p:cNvSpPr txBox="1"/>
          <p:nvPr/>
        </p:nvSpPr>
        <p:spPr>
          <a:xfrm>
            <a:off x="4830875" y="1071350"/>
            <a:ext cx="4407900" cy="3231624"/>
          </a:xfrm>
          <a:prstGeom prst="rect">
            <a:avLst/>
          </a:prstGeom>
          <a:noFill/>
          <a:ln>
            <a:noFill/>
          </a:ln>
        </p:spPr>
        <p:txBody>
          <a:bodyPr spcFirstLastPara="1" wrap="square" lIns="91425" tIns="91425" rIns="91425" bIns="91425" anchor="t" anchorCtr="0">
            <a:spAutoFit/>
          </a:bodyPr>
          <a:lstStyle/>
          <a:p>
            <a:pPr marL="171450" lvl="0" indent="-171450" algn="l" rtl="0">
              <a:spcBef>
                <a:spcPts val="0"/>
              </a:spcBef>
              <a:spcAft>
                <a:spcPts val="0"/>
              </a:spcAft>
              <a:buFont typeface="Wingdings" panose="05000000000000000000" pitchFamily="2" charset="2"/>
              <a:buChar char="q"/>
            </a:pPr>
            <a:r>
              <a:rPr lang="en-US" sz="1800" dirty="0">
                <a:solidFill>
                  <a:srgbClr val="2E2E2E"/>
                </a:solidFill>
                <a:latin typeface="Open Sans"/>
                <a:ea typeface="Open Sans"/>
                <a:cs typeface="Open Sans"/>
                <a:sym typeface="Open Sans"/>
              </a:rPr>
              <a:t> If we can build the program in a way that the prediction will be very near 100% then we can build a very big business with it. </a:t>
            </a:r>
          </a:p>
          <a:p>
            <a:pPr marL="0" lvl="0" indent="0" algn="l" rtl="0">
              <a:spcBef>
                <a:spcPts val="0"/>
              </a:spcBef>
              <a:spcAft>
                <a:spcPts val="0"/>
              </a:spcAft>
              <a:buNone/>
            </a:pPr>
            <a:endParaRPr lang="en-US" sz="1800" dirty="0">
              <a:solidFill>
                <a:srgbClr val="2E2E2E"/>
              </a:solidFill>
              <a:latin typeface="Open Sans"/>
              <a:ea typeface="Open Sans"/>
              <a:cs typeface="Open Sans"/>
              <a:sym typeface="Open Sans"/>
            </a:endParaRPr>
          </a:p>
          <a:p>
            <a:pPr marL="171450" lvl="0" indent="-171450" algn="l" rtl="0">
              <a:spcBef>
                <a:spcPts val="0"/>
              </a:spcBef>
              <a:spcAft>
                <a:spcPts val="0"/>
              </a:spcAft>
              <a:buFont typeface="Wingdings" panose="05000000000000000000" pitchFamily="2" charset="2"/>
              <a:buChar char="q"/>
            </a:pPr>
            <a:r>
              <a:rPr lang="en-US" sz="1800" dirty="0">
                <a:solidFill>
                  <a:srgbClr val="2E2E2E"/>
                </a:solidFill>
                <a:latin typeface="Open Sans"/>
                <a:ea typeface="Open Sans"/>
                <a:cs typeface="Open Sans"/>
                <a:sym typeface="Open Sans"/>
              </a:rPr>
              <a:t> On the other hand people can easily judge them self and can easily choose their right career.</a:t>
            </a:r>
            <a:endParaRPr sz="1800" dirty="0">
              <a:solidFill>
                <a:srgbClr val="2E2E2E"/>
              </a:solidFill>
              <a:latin typeface="Open Sans"/>
              <a:ea typeface="Open Sans"/>
              <a:cs typeface="Open Sans"/>
              <a:sym typeface="Open Sans"/>
            </a:endParaRPr>
          </a:p>
          <a:p>
            <a:pPr marL="0" lvl="0" indent="0" algn="l" rtl="0">
              <a:spcBef>
                <a:spcPts val="0"/>
              </a:spcBef>
              <a:spcAft>
                <a:spcPts val="0"/>
              </a:spcAft>
              <a:buNone/>
            </a:pPr>
            <a:endParaRPr sz="1800" dirty="0">
              <a:solidFill>
                <a:srgbClr val="2E2E2E"/>
              </a:solidFill>
              <a:latin typeface="Open Sans"/>
              <a:ea typeface="Open Sans"/>
              <a:cs typeface="Open Sans"/>
              <a:sym typeface="Open Sans"/>
            </a:endParaRPr>
          </a:p>
          <a:p>
            <a:pPr marL="0" lvl="0" indent="0" algn="l" rtl="0">
              <a:spcBef>
                <a:spcPts val="0"/>
              </a:spcBef>
              <a:spcAft>
                <a:spcPts val="0"/>
              </a:spcAft>
              <a:buNone/>
            </a:pPr>
            <a:r>
              <a:rPr lang="en" sz="1800" dirty="0">
                <a:solidFill>
                  <a:srgbClr val="2E2E2E"/>
                </a:solidFill>
                <a:latin typeface="Open Sans"/>
                <a:ea typeface="Open Sans"/>
                <a:cs typeface="Open Sans"/>
                <a:sym typeface="Open Sans"/>
              </a:rPr>
              <a:t>   </a:t>
            </a:r>
            <a:endParaRPr sz="1800" dirty="0">
              <a:solidFill>
                <a:srgbClr val="2E2E2E"/>
              </a:solidFill>
              <a:latin typeface="Open Sans"/>
              <a:ea typeface="Open Sans"/>
              <a:cs typeface="Open Sans"/>
              <a:sym typeface="Open Sans"/>
            </a:endParaRPr>
          </a:p>
          <a:p>
            <a:pPr marL="0" lvl="0" indent="0" algn="l" rtl="0">
              <a:spcBef>
                <a:spcPts val="0"/>
              </a:spcBef>
              <a:spcAft>
                <a:spcPts val="0"/>
              </a:spcAft>
              <a:buNone/>
            </a:pPr>
            <a:endParaRPr sz="1800" dirty="0">
              <a:solidFill>
                <a:srgbClr val="2E2E2E"/>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title"/>
          </p:nvPr>
        </p:nvSpPr>
        <p:spPr>
          <a:xfrm>
            <a:off x="181180" y="316089"/>
            <a:ext cx="4045200" cy="1501953"/>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2E2E2E"/>
              </a:buClr>
              <a:buSzPts val="1300"/>
              <a:buFont typeface="Merriweather"/>
              <a:buChar char="●"/>
            </a:pPr>
            <a:r>
              <a:rPr lang="en" sz="2000" dirty="0">
                <a:solidFill>
                  <a:srgbClr val="2E2E2E"/>
                </a:solidFill>
                <a:latin typeface="Merriweather"/>
                <a:ea typeface="Merriweather"/>
                <a:cs typeface="Merriweather"/>
                <a:sym typeface="Merriweather"/>
              </a:rPr>
              <a:t>CPS can be Future.</a:t>
            </a:r>
            <a:br>
              <a:rPr lang="en" sz="2000" dirty="0">
                <a:solidFill>
                  <a:srgbClr val="2E2E2E"/>
                </a:solidFill>
                <a:latin typeface="Merriweather"/>
                <a:ea typeface="Merriweather"/>
                <a:cs typeface="Merriweather"/>
                <a:sym typeface="Merriweather"/>
              </a:rPr>
            </a:br>
            <a:endParaRPr sz="2000" dirty="0">
              <a:solidFill>
                <a:srgbClr val="2E2E2E"/>
              </a:solidFill>
              <a:latin typeface="Merriweather"/>
              <a:ea typeface="Merriweather"/>
              <a:cs typeface="Merriweather"/>
              <a:sym typeface="Merriweather"/>
            </a:endParaRPr>
          </a:p>
          <a:p>
            <a:pPr marL="457200" lvl="0" indent="-311150" algn="l" rtl="0">
              <a:spcBef>
                <a:spcPts val="0"/>
              </a:spcBef>
              <a:spcAft>
                <a:spcPts val="0"/>
              </a:spcAft>
              <a:buClr>
                <a:srgbClr val="2E2E2E"/>
              </a:buClr>
              <a:buSzPts val="1300"/>
              <a:buFont typeface="Merriweather"/>
              <a:buChar char="●"/>
            </a:pPr>
            <a:r>
              <a:rPr lang="en" sz="2000" dirty="0">
                <a:solidFill>
                  <a:srgbClr val="2E2E2E"/>
                </a:solidFill>
                <a:latin typeface="Merriweather"/>
                <a:ea typeface="Merriweather"/>
                <a:cs typeface="Merriweather"/>
                <a:sym typeface="Merriweather"/>
              </a:rPr>
              <a:t>CPS can be widely  applicable over the world.</a:t>
            </a:r>
            <a:endParaRPr sz="2000" dirty="0">
              <a:solidFill>
                <a:srgbClr val="2E2E2E"/>
              </a:solidFill>
              <a:latin typeface="Merriweather"/>
              <a:ea typeface="Merriweather"/>
              <a:cs typeface="Merriweather"/>
              <a:sym typeface="Merriweather"/>
            </a:endParaRPr>
          </a:p>
        </p:txBody>
      </p:sp>
      <p:sp>
        <p:nvSpPr>
          <p:cNvPr id="215" name="Google Shape;215;p2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400">
                <a:latin typeface="Merriweather"/>
                <a:ea typeface="Merriweather"/>
                <a:cs typeface="Merriweather"/>
                <a:sym typeface="Merriweather"/>
              </a:rPr>
              <a:t>Conclusion</a:t>
            </a:r>
            <a:endParaRPr/>
          </a:p>
        </p:txBody>
      </p:sp>
      <p:pic>
        <p:nvPicPr>
          <p:cNvPr id="3" name="Picture 2">
            <a:extLst>
              <a:ext uri="{FF2B5EF4-FFF2-40B4-BE49-F238E27FC236}">
                <a16:creationId xmlns:a16="http://schemas.microsoft.com/office/drawing/2014/main" id="{E8B4AF68-4C0B-E82B-3388-33F3566380BB}"/>
              </a:ext>
            </a:extLst>
          </p:cNvPr>
          <p:cNvPicPr>
            <a:picLocks noChangeAspect="1"/>
          </p:cNvPicPr>
          <p:nvPr/>
        </p:nvPicPr>
        <p:blipFill>
          <a:blip r:embed="rId3"/>
          <a:stretch>
            <a:fillRect/>
          </a:stretch>
        </p:blipFill>
        <p:spPr>
          <a:xfrm>
            <a:off x="181180" y="1896295"/>
            <a:ext cx="4095510" cy="29311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9"/>
        <p:cNvGrpSpPr/>
        <p:nvPr/>
      </p:nvGrpSpPr>
      <p:grpSpPr>
        <a:xfrm>
          <a:off x="0" y="0"/>
          <a:ext cx="0" cy="0"/>
          <a:chOff x="0" y="0"/>
          <a:chExt cx="0" cy="0"/>
        </a:xfrm>
      </p:grpSpPr>
      <p:sp>
        <p:nvSpPr>
          <p:cNvPr id="110" name="Google Shape;110;p19"/>
          <p:cNvSpPr/>
          <p:nvPr/>
        </p:nvSpPr>
        <p:spPr>
          <a:xfrm>
            <a:off x="3674250" y="4800"/>
            <a:ext cx="5626500" cy="5133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 name="Google Shape;111;p19"/>
          <p:cNvSpPr txBox="1"/>
          <p:nvPr/>
        </p:nvSpPr>
        <p:spPr>
          <a:xfrm>
            <a:off x="129093" y="2043957"/>
            <a:ext cx="3388408" cy="6811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bg1"/>
                </a:solidFill>
                <a:latin typeface="Open Sans"/>
                <a:ea typeface="Open Sans"/>
                <a:cs typeface="Open Sans"/>
                <a:sym typeface="Open Sans"/>
              </a:rPr>
              <a:t>Literature Review</a:t>
            </a:r>
            <a:endParaRPr sz="2400" b="1" dirty="0">
              <a:solidFill>
                <a:schemeClr val="bg1"/>
              </a:solidFill>
              <a:latin typeface="Merriweather"/>
              <a:ea typeface="Merriweather"/>
              <a:cs typeface="Merriweather"/>
              <a:sym typeface="Merriweather"/>
            </a:endParaRPr>
          </a:p>
        </p:txBody>
      </p:sp>
      <p:cxnSp>
        <p:nvCxnSpPr>
          <p:cNvPr id="112" name="Google Shape;112;p19"/>
          <p:cNvCxnSpPr/>
          <p:nvPr/>
        </p:nvCxnSpPr>
        <p:spPr>
          <a:xfrm>
            <a:off x="660625" y="4631800"/>
            <a:ext cx="629400" cy="0"/>
          </a:xfrm>
          <a:prstGeom prst="straightConnector1">
            <a:avLst/>
          </a:prstGeom>
          <a:noFill/>
          <a:ln w="28575" cap="flat" cmpd="sng">
            <a:solidFill>
              <a:schemeClr val="lt1"/>
            </a:solidFill>
            <a:prstDash val="solid"/>
            <a:round/>
            <a:headEnd type="none" w="med" len="med"/>
            <a:tailEnd type="none" w="med" len="med"/>
          </a:ln>
        </p:spPr>
      </p:cxnSp>
      <p:sp>
        <p:nvSpPr>
          <p:cNvPr id="2" name="TextBox 1">
            <a:extLst>
              <a:ext uri="{FF2B5EF4-FFF2-40B4-BE49-F238E27FC236}">
                <a16:creationId xmlns:a16="http://schemas.microsoft.com/office/drawing/2014/main" id="{6EE2B6E5-4EE9-AB5A-5A85-548998A9E9D8}"/>
              </a:ext>
            </a:extLst>
          </p:cNvPr>
          <p:cNvSpPr txBox="1"/>
          <p:nvPr/>
        </p:nvSpPr>
        <p:spPr>
          <a:xfrm>
            <a:off x="3674250" y="247425"/>
            <a:ext cx="5469750" cy="440120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latin typeface="Arial" panose="020B0604020202020204" pitchFamily="34" charset="0"/>
              </a:rPr>
              <a:t>Roy, K. </a:t>
            </a:r>
            <a:r>
              <a:rPr lang="en-US" b="0" i="0" dirty="0" err="1">
                <a:solidFill>
                  <a:srgbClr val="222222"/>
                </a:solidFill>
                <a:effectLst/>
                <a:latin typeface="Arial" panose="020B0604020202020204" pitchFamily="34" charset="0"/>
              </a:rPr>
              <a:t>Sripath</a:t>
            </a:r>
            <a:r>
              <a:rPr lang="en-US" b="0" i="0" dirty="0">
                <a:solidFill>
                  <a:srgbClr val="222222"/>
                </a:solidFill>
                <a:effectLst/>
                <a:latin typeface="Arial" panose="020B0604020202020204" pitchFamily="34" charset="0"/>
              </a:rPr>
              <a:t>, K. </a:t>
            </a:r>
            <a:r>
              <a:rPr lang="en-US" b="0" i="0" dirty="0" err="1">
                <a:solidFill>
                  <a:srgbClr val="222222"/>
                </a:solidFill>
                <a:effectLst/>
                <a:latin typeface="Arial" panose="020B0604020202020204" pitchFamily="34" charset="0"/>
              </a:rPr>
              <a:t>Roopkanth</a:t>
            </a:r>
            <a:r>
              <a:rPr lang="en-US" b="0" i="0" dirty="0">
                <a:solidFill>
                  <a:srgbClr val="222222"/>
                </a:solidFill>
                <a:effectLst/>
                <a:latin typeface="Arial" panose="020B0604020202020204" pitchFamily="34" charset="0"/>
              </a:rPr>
              <a:t>, V. Uday Teja, V. Bhavana, and J. Priyanka. "Student career prediction using advanced machine learning techniques." </a:t>
            </a:r>
            <a:r>
              <a:rPr lang="en-US" b="0" i="1" dirty="0">
                <a:solidFill>
                  <a:srgbClr val="222222"/>
                </a:solidFill>
                <a:effectLst/>
                <a:latin typeface="Arial" panose="020B0604020202020204" pitchFamily="34" charset="0"/>
              </a:rPr>
              <a:t>International journal of engineering and technology</a:t>
            </a:r>
            <a:r>
              <a:rPr lang="en-US" b="0" i="0" dirty="0">
                <a:solidFill>
                  <a:srgbClr val="222222"/>
                </a:solidFill>
                <a:effectLst/>
                <a:latin typeface="Arial" panose="020B0604020202020204" pitchFamily="34" charset="0"/>
              </a:rPr>
              <a:t> 7, no. 2.20 (2018).</a:t>
            </a:r>
          </a:p>
          <a:p>
            <a:pPr marL="285750" indent="-285750">
              <a:buFont typeface="Arial" panose="020B0604020202020204" pitchFamily="34" charset="0"/>
              <a:buChar char="•"/>
            </a:pPr>
            <a:endParaRPr lang="en-US" b="0" i="0" dirty="0">
              <a:solidFill>
                <a:srgbClr val="222222"/>
              </a:solidFill>
              <a:effectLst/>
              <a:latin typeface="Arial" panose="020B0604020202020204" pitchFamily="34" charset="0"/>
            </a:endParaRPr>
          </a:p>
          <a:p>
            <a:pPr marL="285750" indent="-285750">
              <a:buFont typeface="Arial" panose="020B0604020202020204" pitchFamily="34" charset="0"/>
              <a:buChar char="•"/>
            </a:pPr>
            <a:r>
              <a:rPr lang="en-US" b="0" i="0" dirty="0" err="1">
                <a:solidFill>
                  <a:srgbClr val="222222"/>
                </a:solidFill>
                <a:effectLst/>
                <a:latin typeface="Arial" panose="020B0604020202020204" pitchFamily="34" charset="0"/>
              </a:rPr>
              <a:t>Casuat</a:t>
            </a:r>
            <a:r>
              <a:rPr lang="en-US" b="0" i="0" dirty="0">
                <a:solidFill>
                  <a:srgbClr val="222222"/>
                </a:solidFill>
                <a:effectLst/>
                <a:latin typeface="Arial" panose="020B0604020202020204" pitchFamily="34" charset="0"/>
              </a:rPr>
              <a:t>, Cherry D., and Enrique D. </a:t>
            </a:r>
            <a:r>
              <a:rPr lang="en-US" b="0" i="0" dirty="0" err="1">
                <a:solidFill>
                  <a:srgbClr val="222222"/>
                </a:solidFill>
                <a:effectLst/>
                <a:latin typeface="Arial" panose="020B0604020202020204" pitchFamily="34" charset="0"/>
              </a:rPr>
              <a:t>Festijo</a:t>
            </a:r>
            <a:r>
              <a:rPr lang="en-US" b="0" i="0" dirty="0">
                <a:solidFill>
                  <a:srgbClr val="222222"/>
                </a:solidFill>
                <a:effectLst/>
                <a:latin typeface="Arial" panose="020B0604020202020204" pitchFamily="34" charset="0"/>
              </a:rPr>
              <a:t>. "Predicting students' employability using machine learning approach." In </a:t>
            </a:r>
            <a:r>
              <a:rPr lang="en-US" b="0" i="1" dirty="0">
                <a:solidFill>
                  <a:srgbClr val="222222"/>
                </a:solidFill>
                <a:effectLst/>
                <a:latin typeface="Arial" panose="020B0604020202020204" pitchFamily="34" charset="0"/>
              </a:rPr>
              <a:t>2019 IEEE 6th International Conference on Engineering Technologies and Applied Sciences (ICETAS)</a:t>
            </a:r>
            <a:r>
              <a:rPr lang="en-US" b="0" i="0" dirty="0">
                <a:solidFill>
                  <a:srgbClr val="222222"/>
                </a:solidFill>
                <a:effectLst/>
                <a:latin typeface="Arial" panose="020B0604020202020204" pitchFamily="34" charset="0"/>
              </a:rPr>
              <a:t>, pp. 1-5. IEEE, 2019.</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b="0" i="0" dirty="0" err="1">
                <a:solidFill>
                  <a:srgbClr val="222222"/>
                </a:solidFill>
                <a:effectLst/>
                <a:latin typeface="Arial" panose="020B0604020202020204" pitchFamily="34" charset="0"/>
              </a:rPr>
              <a:t>Baashar</a:t>
            </a:r>
            <a:r>
              <a:rPr lang="en-US" b="0" i="0" dirty="0">
                <a:solidFill>
                  <a:srgbClr val="222222"/>
                </a:solidFill>
                <a:effectLst/>
                <a:latin typeface="Arial" panose="020B0604020202020204" pitchFamily="34" charset="0"/>
              </a:rPr>
              <a:t>, Y., </a:t>
            </a:r>
            <a:r>
              <a:rPr lang="en-US" b="0" i="0" dirty="0" err="1">
                <a:solidFill>
                  <a:srgbClr val="222222"/>
                </a:solidFill>
                <a:effectLst/>
                <a:latin typeface="Arial" panose="020B0604020202020204" pitchFamily="34" charset="0"/>
              </a:rPr>
              <a:t>Alkawsi</a:t>
            </a:r>
            <a:r>
              <a:rPr lang="en-US" b="0" i="0" dirty="0">
                <a:solidFill>
                  <a:srgbClr val="222222"/>
                </a:solidFill>
                <a:effectLst/>
                <a:latin typeface="Arial" panose="020B0604020202020204" pitchFamily="34" charset="0"/>
              </a:rPr>
              <a:t>, G., Ali, N.A., </a:t>
            </a:r>
            <a:r>
              <a:rPr lang="en-US" b="0" i="0" dirty="0" err="1">
                <a:solidFill>
                  <a:srgbClr val="222222"/>
                </a:solidFill>
                <a:effectLst/>
                <a:latin typeface="Arial" panose="020B0604020202020204" pitchFamily="34" charset="0"/>
              </a:rPr>
              <a:t>Alhussian</a:t>
            </a:r>
            <a:r>
              <a:rPr lang="en-US" b="0" i="0" dirty="0">
                <a:solidFill>
                  <a:srgbClr val="222222"/>
                </a:solidFill>
                <a:effectLst/>
                <a:latin typeface="Arial" panose="020B0604020202020204" pitchFamily="34" charset="0"/>
              </a:rPr>
              <a:t>, H. and </a:t>
            </a:r>
            <a:r>
              <a:rPr lang="en-US" b="0" i="0" dirty="0" err="1">
                <a:solidFill>
                  <a:srgbClr val="222222"/>
                </a:solidFill>
                <a:effectLst/>
                <a:latin typeface="Arial" panose="020B0604020202020204" pitchFamily="34" charset="0"/>
              </a:rPr>
              <a:t>Bahbouh</a:t>
            </a:r>
            <a:r>
              <a:rPr lang="en-US" b="0" i="0" dirty="0">
                <a:solidFill>
                  <a:srgbClr val="222222"/>
                </a:solidFill>
                <a:effectLst/>
                <a:latin typeface="Arial" panose="020B0604020202020204" pitchFamily="34" charset="0"/>
              </a:rPr>
              <a:t>, H.T., 2021, July. Predicting student’s performance using machine learning methods: A systematic literature review. In </a:t>
            </a:r>
            <a:r>
              <a:rPr lang="en-US" b="0" i="1" dirty="0">
                <a:solidFill>
                  <a:srgbClr val="222222"/>
                </a:solidFill>
                <a:effectLst/>
                <a:latin typeface="Arial" panose="020B0604020202020204" pitchFamily="34" charset="0"/>
              </a:rPr>
              <a:t>2021 International Conference on Computer &amp; Information Sciences (ICCOINS)</a:t>
            </a:r>
            <a:r>
              <a:rPr lang="en-US" b="0" i="0" dirty="0">
                <a:solidFill>
                  <a:srgbClr val="222222"/>
                </a:solidFill>
                <a:effectLst/>
                <a:latin typeface="Arial" panose="020B0604020202020204" pitchFamily="34" charset="0"/>
              </a:rPr>
              <a:t> (pp. 357-362). IEEE.</a:t>
            </a:r>
          </a:p>
          <a:p>
            <a:pPr marL="285750" indent="-285750">
              <a:buFont typeface="Arial" panose="020B0604020202020204" pitchFamily="34" charset="0"/>
              <a:buChar char="•"/>
            </a:pPr>
            <a:endParaRPr lang="en-US" dirty="0">
              <a:solidFill>
                <a:srgbClr val="222222"/>
              </a:solidFill>
              <a:latin typeface="Arial" panose="020B0604020202020204" pitchFamily="34" charset="0"/>
            </a:endParaRPr>
          </a:p>
          <a:p>
            <a:pPr marL="285750" indent="-285750">
              <a:buFont typeface="Arial" panose="020B0604020202020204" pitchFamily="34" charset="0"/>
              <a:buChar char="•"/>
            </a:pPr>
            <a:r>
              <a:rPr lang="en-US" b="0" i="0" dirty="0">
                <a:solidFill>
                  <a:srgbClr val="222222"/>
                </a:solidFill>
                <a:effectLst/>
                <a:latin typeface="Arial" panose="020B0604020202020204" pitchFamily="34" charset="0"/>
              </a:rPr>
              <a:t>Dubey, Aarushi, and </a:t>
            </a:r>
            <a:r>
              <a:rPr lang="en-US" b="0" i="0" dirty="0" err="1">
                <a:solidFill>
                  <a:srgbClr val="222222"/>
                </a:solidFill>
                <a:effectLst/>
                <a:latin typeface="Arial" panose="020B0604020202020204" pitchFamily="34" charset="0"/>
              </a:rPr>
              <a:t>Muthukumara</a:t>
            </a:r>
            <a:r>
              <a:rPr lang="en-US" b="0" i="0" dirty="0">
                <a:solidFill>
                  <a:srgbClr val="222222"/>
                </a:solidFill>
                <a:effectLst/>
                <a:latin typeface="Arial" panose="020B0604020202020204" pitchFamily="34" charset="0"/>
              </a:rPr>
              <a:t> Mani. "Using Machine Learning to Predict High School Student Employability–A Case Study." </a:t>
            </a:r>
            <a:r>
              <a:rPr lang="en-US" b="0" i="1" dirty="0">
                <a:solidFill>
                  <a:srgbClr val="222222"/>
                </a:solidFill>
                <a:effectLst/>
                <a:latin typeface="Arial" panose="020B0604020202020204" pitchFamily="34" charset="0"/>
              </a:rPr>
              <a:t>2019 IEEE International Conference on Data Science and Advanced Analytics (DSAA)</a:t>
            </a:r>
            <a:r>
              <a:rPr lang="en-US" b="0" i="0" dirty="0">
                <a:solidFill>
                  <a:srgbClr val="222222"/>
                </a:solidFill>
                <a:effectLst/>
                <a:latin typeface="Arial" panose="020B0604020202020204" pitchFamily="34" charset="0"/>
              </a:rPr>
              <a:t>. IEEE, 2019.</a:t>
            </a:r>
            <a:endParaRPr lang="en-US" dirty="0"/>
          </a:p>
        </p:txBody>
      </p:sp>
    </p:spTree>
    <p:extLst>
      <p:ext uri="{BB962C8B-B14F-4D97-AF65-F5344CB8AC3E}">
        <p14:creationId xmlns:p14="http://schemas.microsoft.com/office/powerpoint/2010/main" val="4133127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p:nvPr/>
        </p:nvSpPr>
        <p:spPr>
          <a:xfrm>
            <a:off x="0" y="5057700"/>
            <a:ext cx="9144000" cy="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 name="Google Shape;221;p30"/>
          <p:cNvCxnSpPr/>
          <p:nvPr/>
        </p:nvCxnSpPr>
        <p:spPr>
          <a:xfrm>
            <a:off x="4126875" y="2856075"/>
            <a:ext cx="414900" cy="0"/>
          </a:xfrm>
          <a:prstGeom prst="straightConnector1">
            <a:avLst/>
          </a:prstGeom>
          <a:noFill/>
          <a:ln w="28575" cap="flat" cmpd="sng">
            <a:solidFill>
              <a:schemeClr val="lt2"/>
            </a:solidFill>
            <a:prstDash val="solid"/>
            <a:round/>
            <a:headEnd type="none" w="sm" len="sm"/>
            <a:tailEnd type="none" w="sm" len="sm"/>
          </a:ln>
        </p:spPr>
      </p:cxnSp>
      <p:sp>
        <p:nvSpPr>
          <p:cNvPr id="222" name="Google Shape;222;p30"/>
          <p:cNvSpPr txBox="1"/>
          <p:nvPr/>
        </p:nvSpPr>
        <p:spPr>
          <a:xfrm>
            <a:off x="1241261" y="1771561"/>
            <a:ext cx="6601027"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dirty="0">
                <a:latin typeface="Merriweather"/>
                <a:ea typeface="Merriweather"/>
                <a:cs typeface="Merriweather"/>
                <a:sym typeface="Merriweather"/>
              </a:rPr>
              <a:t>               Thank You</a:t>
            </a:r>
            <a:endParaRPr sz="4000" dirty="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p:nvPr/>
        </p:nvSpPr>
        <p:spPr>
          <a:xfrm>
            <a:off x="-6950" y="9625"/>
            <a:ext cx="9144000" cy="67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txBox="1"/>
          <p:nvPr/>
        </p:nvSpPr>
        <p:spPr>
          <a:xfrm>
            <a:off x="5257350" y="1764400"/>
            <a:ext cx="3662100" cy="400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74" name="Google Shape;74;p14"/>
          <p:cNvSpPr txBox="1"/>
          <p:nvPr/>
        </p:nvSpPr>
        <p:spPr>
          <a:xfrm>
            <a:off x="1296425" y="47750"/>
            <a:ext cx="58875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200">
                <a:solidFill>
                  <a:schemeClr val="lt1"/>
                </a:solidFill>
                <a:latin typeface="Merriweather"/>
                <a:ea typeface="Merriweather"/>
                <a:cs typeface="Merriweather"/>
                <a:sym typeface="Merriweather"/>
              </a:rPr>
              <a:t>Table Of Contents</a:t>
            </a:r>
            <a:endParaRPr sz="3200">
              <a:solidFill>
                <a:schemeClr val="lt1"/>
              </a:solidFill>
              <a:latin typeface="Merriweather"/>
              <a:ea typeface="Merriweather"/>
              <a:cs typeface="Merriweather"/>
              <a:sym typeface="Merriweather"/>
            </a:endParaRPr>
          </a:p>
        </p:txBody>
      </p:sp>
      <p:sp>
        <p:nvSpPr>
          <p:cNvPr id="75" name="Google Shape;75;p14"/>
          <p:cNvSpPr txBox="1"/>
          <p:nvPr/>
        </p:nvSpPr>
        <p:spPr>
          <a:xfrm>
            <a:off x="1080225" y="1179475"/>
            <a:ext cx="7305300" cy="32008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accent1"/>
                </a:solidFill>
                <a:latin typeface="Open Sans"/>
                <a:ea typeface="Open Sans"/>
                <a:cs typeface="Open Sans"/>
                <a:sym typeface="Open Sans"/>
              </a:rPr>
              <a:t>01.</a:t>
            </a:r>
            <a:r>
              <a:rPr lang="en" dirty="0">
                <a:latin typeface="Open Sans"/>
                <a:ea typeface="Open Sans"/>
                <a:cs typeface="Open Sans"/>
                <a:sym typeface="Open Sans"/>
              </a:rPr>
              <a:t> Objective                                                         </a:t>
            </a:r>
            <a:r>
              <a:rPr lang="en" dirty="0">
                <a:solidFill>
                  <a:schemeClr val="tx1"/>
                </a:solidFill>
                <a:latin typeface="Open Sans"/>
                <a:ea typeface="Open Sans"/>
                <a:cs typeface="Open Sans"/>
                <a:sym typeface="Open Sans"/>
              </a:rPr>
              <a:t>07</a:t>
            </a:r>
            <a:r>
              <a:rPr lang="en" dirty="0">
                <a:solidFill>
                  <a:schemeClr val="lt2"/>
                </a:solidFill>
                <a:latin typeface="Open Sans"/>
                <a:ea typeface="Open Sans"/>
                <a:cs typeface="Open Sans"/>
                <a:sym typeface="Open Sans"/>
              </a:rPr>
              <a:t>.</a:t>
            </a:r>
            <a:r>
              <a:rPr lang="en" dirty="0">
                <a:solidFill>
                  <a:schemeClr val="dk1"/>
                </a:solidFill>
                <a:latin typeface="Open Sans"/>
                <a:ea typeface="Open Sans"/>
                <a:cs typeface="Open Sans"/>
                <a:sym typeface="Open Sans"/>
              </a:rPr>
              <a:t>  Advantages &amp; Disadvantages</a:t>
            </a:r>
            <a:r>
              <a:rPr lang="en" dirty="0">
                <a:latin typeface="Open Sans"/>
                <a:ea typeface="Open Sans"/>
                <a:cs typeface="Open Sans"/>
                <a:sym typeface="Open Sans"/>
              </a:rPr>
              <a:t>                                         </a:t>
            </a:r>
            <a:endParaRPr dirty="0">
              <a:latin typeface="Open Sans"/>
              <a:ea typeface="Open Sans"/>
              <a:cs typeface="Open Sans"/>
              <a:sym typeface="Open Sans"/>
            </a:endParaRPr>
          </a:p>
          <a:p>
            <a:pPr marL="0" lvl="0" indent="0" algn="l" rtl="0">
              <a:spcBef>
                <a:spcPts val="0"/>
              </a:spcBef>
              <a:spcAft>
                <a:spcPts val="0"/>
              </a:spcAft>
              <a:buNone/>
            </a:pPr>
            <a:r>
              <a:rPr lang="en" dirty="0">
                <a:latin typeface="Open Sans"/>
                <a:ea typeface="Open Sans"/>
                <a:cs typeface="Open Sans"/>
                <a:sym typeface="Open Sans"/>
              </a:rPr>
              <a:t>                                                     </a:t>
            </a:r>
            <a:endParaRPr dirty="0">
              <a:latin typeface="Open Sans"/>
              <a:ea typeface="Open Sans"/>
              <a:cs typeface="Open Sans"/>
              <a:sym typeface="Open Sans"/>
            </a:endParaRPr>
          </a:p>
          <a:p>
            <a:pPr marL="0" lvl="0" indent="0" algn="l" rtl="0">
              <a:spcBef>
                <a:spcPts val="0"/>
              </a:spcBef>
              <a:spcAft>
                <a:spcPts val="0"/>
              </a:spcAft>
              <a:buNone/>
            </a:pPr>
            <a:r>
              <a:rPr lang="en" dirty="0">
                <a:solidFill>
                  <a:schemeClr val="tx2">
                    <a:lumMod val="75000"/>
                  </a:schemeClr>
                </a:solidFill>
                <a:latin typeface="Open Sans"/>
                <a:ea typeface="Open Sans"/>
                <a:cs typeface="Open Sans"/>
                <a:sym typeface="Open Sans"/>
              </a:rPr>
              <a:t>02</a:t>
            </a:r>
            <a:r>
              <a:rPr lang="en" dirty="0">
                <a:solidFill>
                  <a:schemeClr val="lt2"/>
                </a:solidFill>
                <a:latin typeface="Open Sans"/>
                <a:ea typeface="Open Sans"/>
                <a:cs typeface="Open Sans"/>
                <a:sym typeface="Open Sans"/>
              </a:rPr>
              <a:t>.</a:t>
            </a:r>
            <a:r>
              <a:rPr lang="en" dirty="0">
                <a:latin typeface="Open Sans"/>
                <a:ea typeface="Open Sans"/>
                <a:cs typeface="Open Sans"/>
                <a:sym typeface="Open Sans"/>
              </a:rPr>
              <a:t>  Introduction                                                 </a:t>
            </a:r>
            <a:r>
              <a:rPr lang="en" dirty="0">
                <a:solidFill>
                  <a:schemeClr val="accent1"/>
                </a:solidFill>
                <a:latin typeface="Open Sans"/>
                <a:ea typeface="Open Sans"/>
                <a:cs typeface="Open Sans"/>
                <a:sym typeface="Open Sans"/>
              </a:rPr>
              <a:t> </a:t>
            </a:r>
            <a:r>
              <a:rPr lang="en" dirty="0">
                <a:solidFill>
                  <a:schemeClr val="tx2">
                    <a:lumMod val="75000"/>
                  </a:schemeClr>
                </a:solidFill>
                <a:latin typeface="Open Sans"/>
                <a:ea typeface="Open Sans"/>
                <a:cs typeface="Open Sans"/>
                <a:sym typeface="Open Sans"/>
              </a:rPr>
              <a:t>08</a:t>
            </a:r>
            <a:r>
              <a:rPr lang="en" dirty="0">
                <a:solidFill>
                  <a:schemeClr val="accent1"/>
                </a:solidFill>
                <a:latin typeface="Open Sans"/>
                <a:ea typeface="Open Sans"/>
                <a:cs typeface="Open Sans"/>
                <a:sym typeface="Open Sans"/>
              </a:rPr>
              <a:t>.</a:t>
            </a:r>
            <a:r>
              <a:rPr lang="en" dirty="0">
                <a:latin typeface="Open Sans"/>
                <a:ea typeface="Open Sans"/>
                <a:cs typeface="Open Sans"/>
                <a:sym typeface="Open Sans"/>
              </a:rPr>
              <a:t> Literature Overview </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r>
              <a:rPr lang="en" dirty="0">
                <a:solidFill>
                  <a:schemeClr val="accent1"/>
                </a:solidFill>
                <a:latin typeface="Open Sans"/>
                <a:ea typeface="Open Sans"/>
                <a:cs typeface="Open Sans"/>
                <a:sym typeface="Open Sans"/>
              </a:rPr>
              <a:t>03.</a:t>
            </a:r>
            <a:r>
              <a:rPr lang="en" dirty="0">
                <a:latin typeface="Open Sans"/>
                <a:ea typeface="Open Sans"/>
                <a:cs typeface="Open Sans"/>
                <a:sym typeface="Open Sans"/>
              </a:rPr>
              <a:t>  Literature Overview                                     </a:t>
            </a:r>
            <a:r>
              <a:rPr lang="en" dirty="0">
                <a:solidFill>
                  <a:schemeClr val="tx1"/>
                </a:solidFill>
                <a:latin typeface="Open Sans"/>
                <a:ea typeface="Open Sans"/>
                <a:cs typeface="Open Sans"/>
                <a:sym typeface="Open Sans"/>
              </a:rPr>
              <a:t>09</a:t>
            </a:r>
            <a:r>
              <a:rPr lang="en" dirty="0">
                <a:solidFill>
                  <a:schemeClr val="lt2"/>
                </a:solidFill>
                <a:latin typeface="Open Sans"/>
                <a:ea typeface="Open Sans"/>
                <a:cs typeface="Open Sans"/>
                <a:sym typeface="Open Sans"/>
              </a:rPr>
              <a:t>.</a:t>
            </a:r>
            <a:r>
              <a:rPr lang="en" dirty="0">
                <a:latin typeface="Open Sans"/>
                <a:ea typeface="Open Sans"/>
                <a:cs typeface="Open Sans"/>
                <a:sym typeface="Open Sans"/>
              </a:rPr>
              <a:t>   Conclusion</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r>
              <a:rPr lang="en" dirty="0">
                <a:solidFill>
                  <a:schemeClr val="tx2">
                    <a:lumMod val="75000"/>
                  </a:schemeClr>
                </a:solidFill>
                <a:latin typeface="Open Sans"/>
                <a:ea typeface="Open Sans"/>
                <a:cs typeface="Open Sans"/>
                <a:sym typeface="Open Sans"/>
              </a:rPr>
              <a:t>04</a:t>
            </a:r>
            <a:r>
              <a:rPr lang="en" dirty="0">
                <a:solidFill>
                  <a:schemeClr val="lt2"/>
                </a:solidFill>
                <a:latin typeface="Open Sans"/>
                <a:ea typeface="Open Sans"/>
                <a:cs typeface="Open Sans"/>
                <a:sym typeface="Open Sans"/>
              </a:rPr>
              <a:t>.</a:t>
            </a:r>
            <a:r>
              <a:rPr lang="en" dirty="0">
                <a:latin typeface="Open Sans"/>
                <a:ea typeface="Open Sans"/>
                <a:cs typeface="Open Sans"/>
                <a:sym typeface="Open Sans"/>
              </a:rPr>
              <a:t>  Architecture</a:t>
            </a:r>
            <a:endParaRPr dirty="0">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r>
              <a:rPr lang="en" dirty="0">
                <a:solidFill>
                  <a:schemeClr val="tx1"/>
                </a:solidFill>
                <a:latin typeface="Open Sans"/>
                <a:ea typeface="Open Sans"/>
                <a:cs typeface="Open Sans"/>
                <a:sym typeface="Open Sans"/>
              </a:rPr>
              <a:t>05</a:t>
            </a:r>
            <a:r>
              <a:rPr lang="en" dirty="0">
                <a:solidFill>
                  <a:schemeClr val="lt2"/>
                </a:solidFill>
                <a:latin typeface="Open Sans"/>
                <a:ea typeface="Open Sans"/>
                <a:cs typeface="Open Sans"/>
                <a:sym typeface="Open Sans"/>
              </a:rPr>
              <a:t>.</a:t>
            </a:r>
            <a:r>
              <a:rPr lang="en" dirty="0">
                <a:latin typeface="Open Sans"/>
                <a:ea typeface="Open Sans"/>
                <a:cs typeface="Open Sans"/>
                <a:sym typeface="Open Sans"/>
              </a:rPr>
              <a:t>  Application</a:t>
            </a:r>
            <a:endParaRPr dirty="0">
              <a:latin typeface="Open Sans"/>
              <a:ea typeface="Open Sans"/>
              <a:cs typeface="Open Sans"/>
              <a:sym typeface="Open Sans"/>
            </a:endParaRPr>
          </a:p>
          <a:p>
            <a:pPr marL="0" lvl="0" indent="0" algn="l" rtl="0">
              <a:spcBef>
                <a:spcPts val="0"/>
              </a:spcBef>
              <a:spcAft>
                <a:spcPts val="0"/>
              </a:spcAft>
              <a:buNone/>
            </a:pPr>
            <a:endParaRPr lang="en-US" dirty="0">
              <a:latin typeface="Open Sans"/>
              <a:ea typeface="Open Sans"/>
              <a:cs typeface="Open Sans"/>
              <a:sym typeface="Open Sans"/>
            </a:endParaRPr>
          </a:p>
          <a:p>
            <a:pPr marL="0" lvl="0" indent="0" algn="l" rtl="0">
              <a:spcBef>
                <a:spcPts val="0"/>
              </a:spcBef>
              <a:spcAft>
                <a:spcPts val="0"/>
              </a:spcAft>
              <a:buNone/>
            </a:pPr>
            <a:r>
              <a:rPr lang="en-US" dirty="0">
                <a:solidFill>
                  <a:schemeClr val="tx2">
                    <a:lumMod val="75000"/>
                  </a:schemeClr>
                </a:solidFill>
                <a:latin typeface="Open Sans"/>
                <a:ea typeface="Open Sans"/>
                <a:cs typeface="Open Sans"/>
                <a:sym typeface="Open Sans"/>
              </a:rPr>
              <a:t>06</a:t>
            </a:r>
            <a:r>
              <a:rPr lang="en-US" dirty="0">
                <a:solidFill>
                  <a:schemeClr val="accent1"/>
                </a:solidFill>
                <a:latin typeface="Open Sans"/>
                <a:ea typeface="Open Sans"/>
                <a:cs typeface="Open Sans"/>
                <a:sym typeface="Open Sans"/>
              </a:rPr>
              <a:t>.</a:t>
            </a:r>
            <a:r>
              <a:rPr lang="en-US" dirty="0">
                <a:latin typeface="Open Sans"/>
                <a:ea typeface="Open Sans"/>
                <a:cs typeface="Open Sans"/>
                <a:sym typeface="Open Sans"/>
              </a:rPr>
              <a:t>  Challenges</a:t>
            </a:r>
          </a:p>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endParaRPr dirty="0">
              <a:solidFill>
                <a:schemeClr val="dk1"/>
              </a:solidFill>
              <a:latin typeface="Open Sans"/>
              <a:ea typeface="Open Sans"/>
              <a:cs typeface="Open Sans"/>
              <a:sym typeface="Open Sans"/>
            </a:endParaRPr>
          </a:p>
          <a:p>
            <a:pPr marL="0" lvl="0" indent="0" algn="l" rtl="0">
              <a:spcBef>
                <a:spcPts val="0"/>
              </a:spcBef>
              <a:spcAft>
                <a:spcPts val="0"/>
              </a:spcAft>
              <a:buNone/>
            </a:pPr>
            <a:endParaRPr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2400" dirty="0">
                <a:latin typeface="Merriweather"/>
                <a:ea typeface="Merriweather"/>
                <a:cs typeface="Merriweather"/>
                <a:sym typeface="Merriweather"/>
              </a:rPr>
              <a:t>Why CPS?</a:t>
            </a:r>
            <a:endParaRPr sz="2400" dirty="0">
              <a:latin typeface="Merriweather"/>
              <a:ea typeface="Merriweather"/>
              <a:cs typeface="Merriweather"/>
              <a:sym typeface="Merriweather"/>
            </a:endParaRPr>
          </a:p>
        </p:txBody>
      </p:sp>
      <p:pic>
        <p:nvPicPr>
          <p:cNvPr id="5" name="Picture 4">
            <a:extLst>
              <a:ext uri="{FF2B5EF4-FFF2-40B4-BE49-F238E27FC236}">
                <a16:creationId xmlns:a16="http://schemas.microsoft.com/office/drawing/2014/main" id="{7A2D2577-540E-1CF3-7A0F-FFCC672F85BF}"/>
              </a:ext>
            </a:extLst>
          </p:cNvPr>
          <p:cNvPicPr>
            <a:picLocks noChangeAspect="1"/>
          </p:cNvPicPr>
          <p:nvPr/>
        </p:nvPicPr>
        <p:blipFill>
          <a:blip r:embed="rId3"/>
          <a:stretch>
            <a:fillRect/>
          </a:stretch>
        </p:blipFill>
        <p:spPr>
          <a:xfrm>
            <a:off x="259923" y="1170491"/>
            <a:ext cx="4096924" cy="3248809"/>
          </a:xfrm>
          <a:prstGeom prst="rect">
            <a:avLst/>
          </a:prstGeom>
        </p:spPr>
      </p:pic>
      <p:sp>
        <p:nvSpPr>
          <p:cNvPr id="6" name="TextBox 5">
            <a:extLst>
              <a:ext uri="{FF2B5EF4-FFF2-40B4-BE49-F238E27FC236}">
                <a16:creationId xmlns:a16="http://schemas.microsoft.com/office/drawing/2014/main" id="{CE676C75-9C27-2001-03EC-51C8B5AC0C37}"/>
              </a:ext>
            </a:extLst>
          </p:cNvPr>
          <p:cNvSpPr txBox="1"/>
          <p:nvPr/>
        </p:nvSpPr>
        <p:spPr>
          <a:xfrm>
            <a:off x="-47106" y="485673"/>
            <a:ext cx="4710982" cy="477054"/>
          </a:xfrm>
          <a:prstGeom prst="rect">
            <a:avLst/>
          </a:prstGeom>
          <a:noFill/>
        </p:spPr>
        <p:txBody>
          <a:bodyPr wrap="square" rtlCol="0">
            <a:spAutoFit/>
          </a:bodyPr>
          <a:lstStyle/>
          <a:p>
            <a:r>
              <a:rPr lang="en-US" sz="2500" b="1" u="sng" dirty="0"/>
              <a:t>Remove Student  Frustration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5"/>
          <p:cNvSpPr txBox="1">
            <a:spLocks noGrp="1"/>
          </p:cNvSpPr>
          <p:nvPr>
            <p:ph type="body" idx="2"/>
          </p:nvPr>
        </p:nvSpPr>
        <p:spPr>
          <a:xfrm>
            <a:off x="4894729" y="745716"/>
            <a:ext cx="3881771" cy="36951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2400" dirty="0">
                <a:latin typeface="Merriweather"/>
                <a:ea typeface="Merriweather"/>
                <a:cs typeface="Merriweather"/>
                <a:sym typeface="Merriweather"/>
              </a:rPr>
              <a:t>Why CPS?</a:t>
            </a:r>
            <a:endParaRPr sz="2400" dirty="0">
              <a:latin typeface="Merriweather"/>
              <a:ea typeface="Merriweather"/>
              <a:cs typeface="Merriweather"/>
              <a:sym typeface="Merriweather"/>
            </a:endParaRPr>
          </a:p>
        </p:txBody>
      </p:sp>
      <p:pic>
        <p:nvPicPr>
          <p:cNvPr id="5" name="Picture 4">
            <a:extLst>
              <a:ext uri="{FF2B5EF4-FFF2-40B4-BE49-F238E27FC236}">
                <a16:creationId xmlns:a16="http://schemas.microsoft.com/office/drawing/2014/main" id="{7A2D2577-540E-1CF3-7A0F-FFCC672F85BF}"/>
              </a:ext>
            </a:extLst>
          </p:cNvPr>
          <p:cNvPicPr>
            <a:picLocks noChangeAspect="1"/>
          </p:cNvPicPr>
          <p:nvPr/>
        </p:nvPicPr>
        <p:blipFill>
          <a:blip r:embed="rId3"/>
          <a:stretch>
            <a:fillRect/>
          </a:stretch>
        </p:blipFill>
        <p:spPr>
          <a:xfrm>
            <a:off x="259923" y="1170491"/>
            <a:ext cx="4096924" cy="3248809"/>
          </a:xfrm>
          <a:prstGeom prst="rect">
            <a:avLst/>
          </a:prstGeom>
        </p:spPr>
      </p:pic>
      <p:sp>
        <p:nvSpPr>
          <p:cNvPr id="6" name="TextBox 5">
            <a:extLst>
              <a:ext uri="{FF2B5EF4-FFF2-40B4-BE49-F238E27FC236}">
                <a16:creationId xmlns:a16="http://schemas.microsoft.com/office/drawing/2014/main" id="{CE676C75-9C27-2001-03EC-51C8B5AC0C37}"/>
              </a:ext>
            </a:extLst>
          </p:cNvPr>
          <p:cNvSpPr txBox="1"/>
          <p:nvPr/>
        </p:nvSpPr>
        <p:spPr>
          <a:xfrm>
            <a:off x="-36782" y="493367"/>
            <a:ext cx="4690334" cy="461665"/>
          </a:xfrm>
          <a:prstGeom prst="rect">
            <a:avLst/>
          </a:prstGeom>
          <a:noFill/>
        </p:spPr>
        <p:txBody>
          <a:bodyPr wrap="square" rtlCol="0">
            <a:spAutoFit/>
          </a:bodyPr>
          <a:lstStyle/>
          <a:p>
            <a:r>
              <a:rPr lang="en-US" sz="2400" b="1" u="sng" dirty="0"/>
              <a:t>Solution for Confused Student</a:t>
            </a:r>
          </a:p>
        </p:txBody>
      </p:sp>
    </p:spTree>
    <p:extLst>
      <p:ext uri="{BB962C8B-B14F-4D97-AF65-F5344CB8AC3E}">
        <p14:creationId xmlns:p14="http://schemas.microsoft.com/office/powerpoint/2010/main" val="176449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5"/>
        <p:cNvGrpSpPr/>
        <p:nvPr/>
      </p:nvGrpSpPr>
      <p:grpSpPr>
        <a:xfrm>
          <a:off x="0" y="0"/>
          <a:ext cx="0" cy="0"/>
          <a:chOff x="0" y="0"/>
          <a:chExt cx="0" cy="0"/>
        </a:xfrm>
      </p:grpSpPr>
      <p:sp>
        <p:nvSpPr>
          <p:cNvPr id="86" name="Google Shape;86;p16"/>
          <p:cNvSpPr/>
          <p:nvPr/>
        </p:nvSpPr>
        <p:spPr>
          <a:xfrm>
            <a:off x="4653350" y="4800"/>
            <a:ext cx="4647300" cy="5133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7" name="Google Shape;87;p16"/>
          <p:cNvSpPr txBox="1"/>
          <p:nvPr/>
        </p:nvSpPr>
        <p:spPr>
          <a:xfrm>
            <a:off x="660625" y="2069575"/>
            <a:ext cx="33888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Merriweather"/>
                <a:ea typeface="Merriweather"/>
                <a:cs typeface="Merriweather"/>
                <a:sym typeface="Merriweather"/>
              </a:rPr>
              <a:t>Introduction</a:t>
            </a:r>
            <a:endParaRPr sz="2400">
              <a:solidFill>
                <a:schemeClr val="lt1"/>
              </a:solidFill>
              <a:latin typeface="Merriweather"/>
              <a:ea typeface="Merriweather"/>
              <a:cs typeface="Merriweather"/>
              <a:sym typeface="Merriweather"/>
            </a:endParaRPr>
          </a:p>
        </p:txBody>
      </p:sp>
      <p:cxnSp>
        <p:nvCxnSpPr>
          <p:cNvPr id="88" name="Google Shape;88;p16"/>
          <p:cNvCxnSpPr/>
          <p:nvPr/>
        </p:nvCxnSpPr>
        <p:spPr>
          <a:xfrm>
            <a:off x="660625" y="4631800"/>
            <a:ext cx="629400" cy="0"/>
          </a:xfrm>
          <a:prstGeom prst="straightConnector1">
            <a:avLst/>
          </a:prstGeom>
          <a:noFill/>
          <a:ln w="28575" cap="flat" cmpd="sng">
            <a:solidFill>
              <a:schemeClr val="lt1"/>
            </a:solidFill>
            <a:prstDash val="solid"/>
            <a:round/>
            <a:headEnd type="none" w="med" len="med"/>
            <a:tailEnd type="none" w="med" len="med"/>
          </a:ln>
        </p:spPr>
      </p:cxnSp>
      <p:sp>
        <p:nvSpPr>
          <p:cNvPr id="89" name="Google Shape;89;p16"/>
          <p:cNvSpPr txBox="1"/>
          <p:nvPr/>
        </p:nvSpPr>
        <p:spPr>
          <a:xfrm>
            <a:off x="4736100" y="35050"/>
            <a:ext cx="4407900" cy="3254707"/>
          </a:xfrm>
          <a:prstGeom prst="rect">
            <a:avLst/>
          </a:prstGeom>
          <a:noFill/>
          <a:ln>
            <a:noFill/>
          </a:ln>
        </p:spPr>
        <p:txBody>
          <a:bodyPr spcFirstLastPara="1" wrap="square" lIns="91425" tIns="91425" rIns="91425" bIns="91425" anchor="t" anchorCtr="0">
            <a:spAutoFit/>
          </a:bodyPr>
          <a:lstStyle/>
          <a:p>
            <a:pPr marL="457200" lvl="0" indent="-295275" algn="l" rtl="0">
              <a:spcBef>
                <a:spcPts val="0"/>
              </a:spcBef>
              <a:spcAft>
                <a:spcPts val="0"/>
              </a:spcAft>
              <a:buClr>
                <a:srgbClr val="2E2E2E"/>
              </a:buClr>
              <a:buSzPts val="1050"/>
              <a:buFont typeface="Open Sans"/>
              <a:buChar char="●"/>
            </a:pPr>
            <a:r>
              <a:rPr lang="en-US" sz="1050" dirty="0">
                <a:solidFill>
                  <a:srgbClr val="2E2E2E"/>
                </a:solidFill>
                <a:latin typeface="Open Sans"/>
                <a:ea typeface="Open Sans"/>
                <a:cs typeface="Open Sans"/>
                <a:sym typeface="Open Sans"/>
              </a:rPr>
              <a:t>This is an unique project witch will help the students by predicting their career</a:t>
            </a:r>
            <a:endParaRPr sz="1050" dirty="0">
              <a:solidFill>
                <a:srgbClr val="2E2E2E"/>
              </a:solidFill>
              <a:latin typeface="Open Sans"/>
              <a:ea typeface="Open Sans"/>
              <a:cs typeface="Open Sans"/>
              <a:sym typeface="Open Sans"/>
            </a:endParaRPr>
          </a:p>
          <a:p>
            <a:pPr marL="0" lvl="0" indent="0" algn="l" rtl="0">
              <a:spcBef>
                <a:spcPts val="0"/>
              </a:spcBef>
              <a:spcAft>
                <a:spcPts val="0"/>
              </a:spcAft>
              <a:buNone/>
            </a:pPr>
            <a:endParaRPr sz="1050" dirty="0">
              <a:solidFill>
                <a:srgbClr val="2E2E2E"/>
              </a:solidFill>
              <a:latin typeface="Open Sans"/>
              <a:ea typeface="Open Sans"/>
              <a:cs typeface="Open Sans"/>
              <a:sym typeface="Open Sans"/>
            </a:endParaRPr>
          </a:p>
          <a:p>
            <a:pPr marL="457200" lvl="0" indent="-295275" algn="l" rtl="0">
              <a:spcBef>
                <a:spcPts val="0"/>
              </a:spcBef>
              <a:spcAft>
                <a:spcPts val="0"/>
              </a:spcAft>
              <a:buClr>
                <a:srgbClr val="2E2E2E"/>
              </a:buClr>
              <a:buSzPts val="1050"/>
              <a:buFont typeface="Open Sans"/>
              <a:buChar char="●"/>
            </a:pPr>
            <a:r>
              <a:rPr lang="en" sz="1050" dirty="0">
                <a:solidFill>
                  <a:srgbClr val="2E2E2E"/>
                </a:solidFill>
                <a:latin typeface="Open Sans"/>
                <a:ea typeface="Open Sans"/>
                <a:cs typeface="Open Sans"/>
                <a:sym typeface="Open Sans"/>
              </a:rPr>
              <a:t>It will analysis all the past data of a student and then it will predict the outcome.</a:t>
            </a:r>
            <a:endParaRPr sz="1050" dirty="0">
              <a:solidFill>
                <a:srgbClr val="2E2E2E"/>
              </a:solidFill>
              <a:latin typeface="Open Sans"/>
              <a:ea typeface="Open Sans"/>
              <a:cs typeface="Open Sans"/>
              <a:sym typeface="Open Sans"/>
            </a:endParaRPr>
          </a:p>
          <a:p>
            <a:pPr marL="0" lvl="0" indent="0" algn="l" rtl="0">
              <a:spcBef>
                <a:spcPts val="0"/>
              </a:spcBef>
              <a:spcAft>
                <a:spcPts val="0"/>
              </a:spcAft>
              <a:buNone/>
            </a:pPr>
            <a:endParaRPr sz="1050" dirty="0">
              <a:solidFill>
                <a:srgbClr val="2E2E2E"/>
              </a:solidFill>
              <a:latin typeface="Open Sans"/>
              <a:ea typeface="Open Sans"/>
              <a:cs typeface="Open Sans"/>
              <a:sym typeface="Open Sans"/>
            </a:endParaRPr>
          </a:p>
          <a:p>
            <a:pPr marL="457200" lvl="0" indent="-295275" algn="l" rtl="0">
              <a:spcBef>
                <a:spcPts val="0"/>
              </a:spcBef>
              <a:spcAft>
                <a:spcPts val="0"/>
              </a:spcAft>
              <a:buClr>
                <a:srgbClr val="2E2E2E"/>
              </a:buClr>
              <a:buSzPts val="1050"/>
              <a:buFont typeface="Open Sans"/>
              <a:buChar char="●"/>
            </a:pPr>
            <a:r>
              <a:rPr lang="en" sz="1050" dirty="0">
                <a:solidFill>
                  <a:srgbClr val="2E2E2E"/>
                </a:solidFill>
                <a:latin typeface="Open Sans"/>
                <a:ea typeface="Open Sans"/>
                <a:cs typeface="Open Sans"/>
                <a:sym typeface="Open Sans"/>
              </a:rPr>
              <a:t>It will also show the persentage of it’s prediction so that any one can judge the result given by the algorithm.</a:t>
            </a:r>
            <a:endParaRPr sz="1050" dirty="0">
              <a:solidFill>
                <a:srgbClr val="2E2E2E"/>
              </a:solidFill>
              <a:latin typeface="Open Sans"/>
              <a:ea typeface="Open Sans"/>
              <a:cs typeface="Open Sans"/>
              <a:sym typeface="Open Sans"/>
            </a:endParaRPr>
          </a:p>
          <a:p>
            <a:pPr marL="0" lvl="0" indent="0" algn="l" rtl="0">
              <a:spcBef>
                <a:spcPts val="0"/>
              </a:spcBef>
              <a:spcAft>
                <a:spcPts val="0"/>
              </a:spcAft>
              <a:buNone/>
            </a:pPr>
            <a:endParaRPr sz="1050" dirty="0">
              <a:solidFill>
                <a:srgbClr val="2E2E2E"/>
              </a:solidFill>
              <a:latin typeface="Open Sans"/>
              <a:ea typeface="Open Sans"/>
              <a:cs typeface="Open Sans"/>
              <a:sym typeface="Open Sans"/>
            </a:endParaRPr>
          </a:p>
          <a:p>
            <a:pPr marL="457200" lvl="0" indent="-295275" algn="l" rtl="0">
              <a:spcBef>
                <a:spcPts val="0"/>
              </a:spcBef>
              <a:spcAft>
                <a:spcPts val="0"/>
              </a:spcAft>
              <a:buClr>
                <a:srgbClr val="2E2E2E"/>
              </a:buClr>
              <a:buSzPts val="1050"/>
              <a:buFont typeface="Open Sans"/>
              <a:buChar char="●"/>
            </a:pPr>
            <a:r>
              <a:rPr lang="en-US" sz="1050" dirty="0">
                <a:solidFill>
                  <a:srgbClr val="2E2E2E"/>
                </a:solidFill>
                <a:latin typeface="Open Sans"/>
                <a:ea typeface="Open Sans"/>
                <a:cs typeface="Open Sans"/>
                <a:sym typeface="Open Sans"/>
              </a:rPr>
              <a:t>We will use python programming language and use some algorithm for the prediction.</a:t>
            </a:r>
            <a:endParaRPr sz="1050" dirty="0">
              <a:solidFill>
                <a:srgbClr val="2E2E2E"/>
              </a:solidFill>
              <a:latin typeface="Open Sans"/>
              <a:ea typeface="Open Sans"/>
              <a:cs typeface="Open Sans"/>
              <a:sym typeface="Open Sans"/>
            </a:endParaRPr>
          </a:p>
          <a:p>
            <a:pPr marL="0" lvl="0" indent="0" algn="l" rtl="0">
              <a:spcBef>
                <a:spcPts val="0"/>
              </a:spcBef>
              <a:spcAft>
                <a:spcPts val="0"/>
              </a:spcAft>
              <a:buNone/>
            </a:pPr>
            <a:endParaRPr sz="1050" dirty="0">
              <a:solidFill>
                <a:srgbClr val="2E2E2E"/>
              </a:solidFill>
              <a:latin typeface="Open Sans"/>
              <a:ea typeface="Open Sans"/>
              <a:cs typeface="Open Sans"/>
              <a:sym typeface="Open Sans"/>
            </a:endParaRPr>
          </a:p>
          <a:p>
            <a:pPr marL="457200" lvl="0" indent="-295275" algn="l" rtl="0">
              <a:spcBef>
                <a:spcPts val="0"/>
              </a:spcBef>
              <a:spcAft>
                <a:spcPts val="0"/>
              </a:spcAft>
              <a:buClr>
                <a:srgbClr val="2E2E2E"/>
              </a:buClr>
              <a:buSzPts val="1050"/>
              <a:buFont typeface="Open Sans"/>
              <a:buChar char="●"/>
            </a:pPr>
            <a:r>
              <a:rPr lang="en-US" sz="1050" dirty="0">
                <a:solidFill>
                  <a:srgbClr val="2E2E2E"/>
                </a:solidFill>
                <a:latin typeface="Open Sans"/>
                <a:ea typeface="Open Sans"/>
                <a:cs typeface="Open Sans"/>
                <a:sym typeface="Open Sans"/>
              </a:rPr>
              <a:t>We will train out algorithm as much we can so that it can perform well.</a:t>
            </a:r>
            <a:endParaRPr sz="1050" dirty="0">
              <a:solidFill>
                <a:srgbClr val="2E2E2E"/>
              </a:solidFill>
              <a:latin typeface="Open Sans"/>
              <a:ea typeface="Open Sans"/>
              <a:cs typeface="Open Sans"/>
              <a:sym typeface="Open Sans"/>
            </a:endParaRPr>
          </a:p>
          <a:p>
            <a:pPr marL="0" lvl="0" indent="0" algn="l" rtl="0">
              <a:spcBef>
                <a:spcPts val="0"/>
              </a:spcBef>
              <a:spcAft>
                <a:spcPts val="0"/>
              </a:spcAft>
              <a:buNone/>
            </a:pPr>
            <a:endParaRPr sz="1050" dirty="0">
              <a:solidFill>
                <a:srgbClr val="2E2E2E"/>
              </a:solidFill>
              <a:latin typeface="Open Sans"/>
              <a:ea typeface="Open Sans"/>
              <a:cs typeface="Open Sans"/>
              <a:sym typeface="Open Sans"/>
            </a:endParaRPr>
          </a:p>
          <a:p>
            <a:pPr marL="0" lvl="0" indent="0" algn="l" rtl="0">
              <a:spcBef>
                <a:spcPts val="0"/>
              </a:spcBef>
              <a:spcAft>
                <a:spcPts val="0"/>
              </a:spcAft>
              <a:buNone/>
            </a:pPr>
            <a:endParaRPr sz="1050" dirty="0">
              <a:solidFill>
                <a:srgbClr val="2E2E2E"/>
              </a:solidFill>
              <a:latin typeface="Open Sans"/>
              <a:ea typeface="Open Sans"/>
              <a:cs typeface="Open Sans"/>
              <a:sym typeface="Open Sans"/>
            </a:endParaRPr>
          </a:p>
          <a:p>
            <a:pPr marL="0" lvl="0" indent="0" algn="l" rtl="0">
              <a:spcBef>
                <a:spcPts val="0"/>
              </a:spcBef>
              <a:spcAft>
                <a:spcPts val="0"/>
              </a:spcAft>
              <a:buNone/>
            </a:pPr>
            <a:endParaRPr sz="1050" dirty="0">
              <a:solidFill>
                <a:srgbClr val="2E2E2E"/>
              </a:solidFill>
              <a:latin typeface="Open Sans"/>
              <a:ea typeface="Open Sans"/>
              <a:cs typeface="Open Sans"/>
              <a:sym typeface="Open Sans"/>
            </a:endParaRPr>
          </a:p>
          <a:p>
            <a:pPr marL="0" lvl="0" indent="0" algn="l" rtl="0">
              <a:spcBef>
                <a:spcPts val="0"/>
              </a:spcBef>
              <a:spcAft>
                <a:spcPts val="0"/>
              </a:spcAft>
              <a:buNone/>
            </a:pPr>
            <a:r>
              <a:rPr lang="en" sz="1050" dirty="0">
                <a:solidFill>
                  <a:srgbClr val="2E2E2E"/>
                </a:solidFill>
                <a:latin typeface="Open Sans"/>
                <a:ea typeface="Open Sans"/>
                <a:cs typeface="Open Sans"/>
                <a:sym typeface="Open Sans"/>
              </a:rPr>
              <a:t>   </a:t>
            </a:r>
            <a:endParaRPr sz="1050" dirty="0">
              <a:solidFill>
                <a:srgbClr val="2E2E2E"/>
              </a:solidFill>
              <a:latin typeface="Open Sans"/>
              <a:ea typeface="Open Sans"/>
              <a:cs typeface="Open Sans"/>
              <a:sym typeface="Open Sans"/>
            </a:endParaRPr>
          </a:p>
          <a:p>
            <a:pPr marL="0" lvl="0" indent="0" algn="l" rtl="0">
              <a:spcBef>
                <a:spcPts val="0"/>
              </a:spcBef>
              <a:spcAft>
                <a:spcPts val="0"/>
              </a:spcAft>
              <a:buNone/>
            </a:pPr>
            <a:endParaRPr sz="1050" dirty="0">
              <a:solidFill>
                <a:srgbClr val="2E2E2E"/>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848FCC20-7BD7-1D59-374E-BC53A57F59CF}"/>
              </a:ext>
            </a:extLst>
          </p:cNvPr>
          <p:cNvPicPr>
            <a:picLocks noChangeAspect="1"/>
          </p:cNvPicPr>
          <p:nvPr/>
        </p:nvPicPr>
        <p:blipFill>
          <a:blip r:embed="rId3"/>
          <a:stretch>
            <a:fillRect/>
          </a:stretch>
        </p:blipFill>
        <p:spPr>
          <a:xfrm>
            <a:off x="4982029" y="2623675"/>
            <a:ext cx="4043637" cy="23240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00" y="217325"/>
            <a:ext cx="8520600" cy="68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Merriweather"/>
                <a:ea typeface="Merriweather"/>
                <a:cs typeface="Merriweather"/>
                <a:sym typeface="Merriweather"/>
              </a:rPr>
              <a:t>Component Presents CPS</a:t>
            </a:r>
            <a:endParaRPr sz="3200" dirty="0">
              <a:latin typeface="Merriweather"/>
              <a:ea typeface="Merriweather"/>
              <a:cs typeface="Merriweather"/>
              <a:sym typeface="Merriweather"/>
            </a:endParaRPr>
          </a:p>
        </p:txBody>
      </p:sp>
      <p:sp>
        <p:nvSpPr>
          <p:cNvPr id="104" name="Google Shape;104;p18"/>
          <p:cNvSpPr/>
          <p:nvPr/>
        </p:nvSpPr>
        <p:spPr>
          <a:xfrm>
            <a:off x="0" y="5057700"/>
            <a:ext cx="9144000" cy="8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txBox="1"/>
          <p:nvPr/>
        </p:nvSpPr>
        <p:spPr>
          <a:xfrm>
            <a:off x="558875" y="1656275"/>
            <a:ext cx="3819487" cy="2129784"/>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Open Sans"/>
              <a:buChar char="❏"/>
            </a:pPr>
            <a:r>
              <a:rPr lang="en-US" sz="1600" b="1" dirty="0">
                <a:latin typeface="+mj-lt"/>
                <a:ea typeface="Open Sans"/>
                <a:cs typeface="Open Sans"/>
                <a:sym typeface="Open Sans"/>
              </a:rPr>
              <a:t>Python Programming language</a:t>
            </a:r>
            <a:endParaRPr sz="1600" b="1" dirty="0">
              <a:solidFill>
                <a:schemeClr val="dk1"/>
              </a:solidFill>
              <a:highlight>
                <a:srgbClr val="FFFFFF"/>
              </a:highlight>
              <a:latin typeface="+mj-lt"/>
            </a:endParaRPr>
          </a:p>
          <a:p>
            <a:pPr marL="457200" lvl="0" indent="0" algn="l" rtl="0">
              <a:lnSpc>
                <a:spcPct val="115000"/>
              </a:lnSpc>
              <a:spcBef>
                <a:spcPts val="0"/>
              </a:spcBef>
              <a:spcAft>
                <a:spcPts val="0"/>
              </a:spcAft>
              <a:buNone/>
            </a:pPr>
            <a:endParaRPr sz="1600" b="1" dirty="0">
              <a:solidFill>
                <a:schemeClr val="dk1"/>
              </a:solidFill>
              <a:highlight>
                <a:srgbClr val="FFFFFF"/>
              </a:highlight>
              <a:latin typeface="+mj-lt"/>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US" sz="1600" b="1" dirty="0">
                <a:solidFill>
                  <a:srgbClr val="202124"/>
                </a:solidFill>
                <a:highlight>
                  <a:srgbClr val="FFFFFF"/>
                </a:highlight>
                <a:latin typeface="+mj-lt"/>
                <a:ea typeface="Merriweather"/>
                <a:cs typeface="Merriweather"/>
                <a:sym typeface="Merriweather"/>
              </a:rPr>
              <a:t>Some algorithm</a:t>
            </a:r>
            <a:endParaRPr sz="1600" b="1" dirty="0">
              <a:solidFill>
                <a:srgbClr val="202124"/>
              </a:solidFill>
              <a:highlight>
                <a:srgbClr val="FFFFFF"/>
              </a:highlight>
              <a:latin typeface="+mj-lt"/>
              <a:ea typeface="Merriweather"/>
              <a:cs typeface="Merriweather"/>
              <a:sym typeface="Merriweather"/>
            </a:endParaRPr>
          </a:p>
          <a:p>
            <a:pPr marL="0" lvl="0" indent="0" algn="l" rtl="0">
              <a:lnSpc>
                <a:spcPct val="115000"/>
              </a:lnSpc>
              <a:spcBef>
                <a:spcPts val="0"/>
              </a:spcBef>
              <a:spcAft>
                <a:spcPts val="0"/>
              </a:spcAft>
              <a:buNone/>
            </a:pPr>
            <a:endParaRPr sz="1600" b="1" dirty="0">
              <a:solidFill>
                <a:srgbClr val="202124"/>
              </a:solidFill>
              <a:highlight>
                <a:srgbClr val="FFFFFF"/>
              </a:highlight>
              <a:latin typeface="+mj-lt"/>
              <a:ea typeface="Merriweather"/>
              <a:cs typeface="Merriweather"/>
              <a:sym typeface="Merriweather"/>
            </a:endParaRPr>
          </a:p>
          <a:p>
            <a:pPr marL="457200" indent="-311150">
              <a:lnSpc>
                <a:spcPct val="115000"/>
              </a:lnSpc>
              <a:buSzPts val="1300"/>
              <a:buFont typeface="Merriweather"/>
              <a:buChar char="❏"/>
            </a:pPr>
            <a:r>
              <a:rPr lang="en-US" sz="1600" b="1" dirty="0">
                <a:solidFill>
                  <a:srgbClr val="202124"/>
                </a:solidFill>
                <a:highlight>
                  <a:srgbClr val="FFFFFF"/>
                </a:highlight>
                <a:latin typeface="+mj-lt"/>
                <a:ea typeface="Merriweather"/>
                <a:cs typeface="Merriweather"/>
                <a:sym typeface="Merriweather"/>
              </a:rPr>
              <a:t>Data set</a:t>
            </a:r>
            <a:endParaRPr lang="en-US" sz="1600" b="1" dirty="0">
              <a:latin typeface="+mj-lt"/>
              <a:ea typeface="Merriweather"/>
              <a:cs typeface="Merriweather"/>
              <a:sym typeface="Merriweather"/>
            </a:endParaRPr>
          </a:p>
          <a:p>
            <a:pPr marL="457200" lvl="0" indent="0" algn="l" rtl="0">
              <a:lnSpc>
                <a:spcPct val="115000"/>
              </a:lnSpc>
              <a:spcBef>
                <a:spcPts val="0"/>
              </a:spcBef>
              <a:spcAft>
                <a:spcPts val="0"/>
              </a:spcAft>
              <a:buNone/>
            </a:pPr>
            <a:r>
              <a:rPr lang="en" sz="1600" b="1" dirty="0">
                <a:solidFill>
                  <a:srgbClr val="202124"/>
                </a:solidFill>
                <a:highlight>
                  <a:srgbClr val="FFFFFF"/>
                </a:highlight>
                <a:latin typeface="+mj-lt"/>
                <a:ea typeface="Merriweather"/>
                <a:cs typeface="Merriweather"/>
                <a:sym typeface="Merriweather"/>
              </a:rPr>
              <a:t> </a:t>
            </a:r>
            <a:endParaRPr sz="1600" b="1" dirty="0">
              <a:solidFill>
                <a:srgbClr val="202124"/>
              </a:solidFill>
              <a:highlight>
                <a:srgbClr val="FFFFFF"/>
              </a:highlight>
              <a:latin typeface="+mj-lt"/>
              <a:ea typeface="Merriweather"/>
              <a:cs typeface="Merriweather"/>
              <a:sym typeface="Merriweather"/>
            </a:endParaRPr>
          </a:p>
          <a:p>
            <a:pPr marL="457200" lvl="0" indent="-311150" algn="l" rtl="0">
              <a:lnSpc>
                <a:spcPct val="115000"/>
              </a:lnSpc>
              <a:spcBef>
                <a:spcPts val="0"/>
              </a:spcBef>
              <a:spcAft>
                <a:spcPts val="0"/>
              </a:spcAft>
              <a:buSzPts val="1300"/>
              <a:buFont typeface="Merriweather"/>
              <a:buChar char="❏"/>
            </a:pPr>
            <a:r>
              <a:rPr lang="en-US" sz="1600" b="1" dirty="0">
                <a:solidFill>
                  <a:srgbClr val="202124"/>
                </a:solidFill>
                <a:highlight>
                  <a:srgbClr val="FFFFFF"/>
                </a:highlight>
                <a:latin typeface="+mj-lt"/>
                <a:ea typeface="Merriweather"/>
                <a:cs typeface="Merriweather"/>
                <a:sym typeface="Merriweather"/>
              </a:rPr>
              <a:t>Experts for train the program</a:t>
            </a:r>
          </a:p>
        </p:txBody>
      </p:sp>
      <p:pic>
        <p:nvPicPr>
          <p:cNvPr id="3" name="Picture 2">
            <a:extLst>
              <a:ext uri="{FF2B5EF4-FFF2-40B4-BE49-F238E27FC236}">
                <a16:creationId xmlns:a16="http://schemas.microsoft.com/office/drawing/2014/main" id="{CA3EAFA3-97F0-DB27-530E-1D0FC5BB22C2}"/>
              </a:ext>
            </a:extLst>
          </p:cNvPr>
          <p:cNvPicPr>
            <a:picLocks noChangeAspect="1"/>
          </p:cNvPicPr>
          <p:nvPr/>
        </p:nvPicPr>
        <p:blipFill>
          <a:blip r:embed="rId3"/>
          <a:stretch>
            <a:fillRect/>
          </a:stretch>
        </p:blipFill>
        <p:spPr>
          <a:xfrm>
            <a:off x="4572000" y="1287459"/>
            <a:ext cx="4260300" cy="33045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9"/>
        <p:cNvGrpSpPr/>
        <p:nvPr/>
      </p:nvGrpSpPr>
      <p:grpSpPr>
        <a:xfrm>
          <a:off x="0" y="0"/>
          <a:ext cx="0" cy="0"/>
          <a:chOff x="0" y="0"/>
          <a:chExt cx="0" cy="0"/>
        </a:xfrm>
      </p:grpSpPr>
      <p:sp>
        <p:nvSpPr>
          <p:cNvPr id="110" name="Google Shape;110;p19"/>
          <p:cNvSpPr/>
          <p:nvPr/>
        </p:nvSpPr>
        <p:spPr>
          <a:xfrm>
            <a:off x="3674250" y="4800"/>
            <a:ext cx="5626500" cy="5133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11" name="Google Shape;111;p19"/>
          <p:cNvSpPr txBox="1"/>
          <p:nvPr/>
        </p:nvSpPr>
        <p:spPr>
          <a:xfrm>
            <a:off x="317300" y="2107725"/>
            <a:ext cx="30837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lt1"/>
                </a:solidFill>
                <a:latin typeface="Merriweather"/>
                <a:ea typeface="Merriweather"/>
                <a:cs typeface="Merriweather"/>
                <a:sym typeface="Merriweather"/>
              </a:rPr>
              <a:t>CPS Architecture</a:t>
            </a:r>
            <a:endParaRPr sz="2400" dirty="0">
              <a:solidFill>
                <a:schemeClr val="lt1"/>
              </a:solidFill>
              <a:latin typeface="Merriweather"/>
              <a:ea typeface="Merriweather"/>
              <a:cs typeface="Merriweather"/>
              <a:sym typeface="Merriweather"/>
            </a:endParaRPr>
          </a:p>
        </p:txBody>
      </p:sp>
      <p:cxnSp>
        <p:nvCxnSpPr>
          <p:cNvPr id="112" name="Google Shape;112;p19"/>
          <p:cNvCxnSpPr/>
          <p:nvPr/>
        </p:nvCxnSpPr>
        <p:spPr>
          <a:xfrm>
            <a:off x="660625" y="4631800"/>
            <a:ext cx="629400" cy="0"/>
          </a:xfrm>
          <a:prstGeom prst="straightConnector1">
            <a:avLst/>
          </a:prstGeom>
          <a:noFill/>
          <a:ln w="28575" cap="flat" cmpd="sng">
            <a:solidFill>
              <a:schemeClr val="lt1"/>
            </a:solidFill>
            <a:prstDash val="solid"/>
            <a:round/>
            <a:headEnd type="none" w="med" len="med"/>
            <a:tailEnd type="none" w="med" len="med"/>
          </a:ln>
        </p:spPr>
      </p:cxnSp>
      <p:pic>
        <p:nvPicPr>
          <p:cNvPr id="3" name="Picture 2">
            <a:extLst>
              <a:ext uri="{FF2B5EF4-FFF2-40B4-BE49-F238E27FC236}">
                <a16:creationId xmlns:a16="http://schemas.microsoft.com/office/drawing/2014/main" id="{72EABD0B-8631-E1B5-0798-0F5B1061541E}"/>
              </a:ext>
            </a:extLst>
          </p:cNvPr>
          <p:cNvPicPr>
            <a:picLocks noChangeAspect="1"/>
          </p:cNvPicPr>
          <p:nvPr/>
        </p:nvPicPr>
        <p:blipFill>
          <a:blip r:embed="rId3"/>
          <a:stretch>
            <a:fillRect/>
          </a:stretch>
        </p:blipFill>
        <p:spPr>
          <a:xfrm>
            <a:off x="4015990" y="280542"/>
            <a:ext cx="4943020" cy="47432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a:spLocks noGrp="1"/>
          </p:cNvSpPr>
          <p:nvPr>
            <p:ph type="subTitle" idx="1"/>
          </p:nvPr>
        </p:nvSpPr>
        <p:spPr>
          <a:xfrm>
            <a:off x="335425" y="1599150"/>
            <a:ext cx="4045200" cy="2919061"/>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Merriweather"/>
              <a:buChar char="●"/>
            </a:pPr>
            <a:r>
              <a:rPr lang="en" dirty="0">
                <a:latin typeface="Merriweather"/>
                <a:ea typeface="Merriweather"/>
                <a:cs typeface="Merriweather"/>
                <a:sym typeface="Merriweather"/>
              </a:rPr>
              <a:t>Journal</a:t>
            </a:r>
          </a:p>
          <a:p>
            <a:pPr marL="457200" lvl="0" indent="-311150" algn="l" rtl="0">
              <a:spcBef>
                <a:spcPts val="0"/>
              </a:spcBef>
              <a:spcAft>
                <a:spcPts val="0"/>
              </a:spcAft>
              <a:buSzPts val="1300"/>
              <a:buFont typeface="Merriweather"/>
              <a:buChar char="●"/>
            </a:pPr>
            <a:endParaRPr dirty="0">
              <a:latin typeface="Merriweather"/>
              <a:ea typeface="Merriweather"/>
              <a:cs typeface="Merriweather"/>
              <a:sym typeface="Merriweather"/>
            </a:endParaRPr>
          </a:p>
          <a:p>
            <a:pPr marL="457200" lvl="0" indent="-311150" algn="l" rtl="0">
              <a:spcBef>
                <a:spcPts val="0"/>
              </a:spcBef>
              <a:spcAft>
                <a:spcPts val="0"/>
              </a:spcAft>
              <a:buSzPts val="1300"/>
              <a:buFont typeface="Merriweather"/>
              <a:buChar char="●"/>
            </a:pPr>
            <a:r>
              <a:rPr lang="en" dirty="0">
                <a:latin typeface="Merriweather"/>
                <a:ea typeface="Merriweather"/>
                <a:cs typeface="Merriweather"/>
                <a:sym typeface="Merriweather"/>
              </a:rPr>
              <a:t>May be a mobile app</a:t>
            </a:r>
          </a:p>
          <a:p>
            <a:pPr marL="457200" lvl="0" indent="-311150" algn="l" rtl="0">
              <a:spcBef>
                <a:spcPts val="0"/>
              </a:spcBef>
              <a:spcAft>
                <a:spcPts val="0"/>
              </a:spcAft>
              <a:buSzPts val="1300"/>
              <a:buFont typeface="Merriweather"/>
              <a:buChar char="●"/>
            </a:pPr>
            <a:endParaRPr dirty="0">
              <a:latin typeface="Merriweather"/>
              <a:ea typeface="Merriweather"/>
              <a:cs typeface="Merriweather"/>
              <a:sym typeface="Merriweather"/>
            </a:endParaRPr>
          </a:p>
          <a:p>
            <a:pPr marL="457200" lvl="0" indent="-311150" algn="l" rtl="0">
              <a:spcBef>
                <a:spcPts val="0"/>
              </a:spcBef>
              <a:spcAft>
                <a:spcPts val="0"/>
              </a:spcAft>
              <a:buSzPts val="1300"/>
              <a:buFont typeface="Merriweather"/>
              <a:buChar char="●"/>
            </a:pPr>
            <a:r>
              <a:rPr lang="en-US" dirty="0">
                <a:latin typeface="Merriweather"/>
                <a:ea typeface="Merriweather"/>
                <a:cs typeface="Merriweather"/>
                <a:sym typeface="Merriweather"/>
              </a:rPr>
              <a:t>May be a web site</a:t>
            </a:r>
            <a:endParaRPr dirty="0">
              <a:latin typeface="Merriweather"/>
              <a:ea typeface="Merriweather"/>
              <a:cs typeface="Merriweather"/>
              <a:sym typeface="Merriweather"/>
            </a:endParaRPr>
          </a:p>
        </p:txBody>
      </p:sp>
      <p:sp>
        <p:nvSpPr>
          <p:cNvPr id="176" name="Google Shape;176;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3200">
                <a:latin typeface="Merriweather"/>
                <a:ea typeface="Merriweather"/>
                <a:cs typeface="Merriweather"/>
                <a:sym typeface="Merriweather"/>
              </a:rPr>
              <a:t>Application</a:t>
            </a:r>
            <a:endParaRPr sz="1950">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200">
                <a:latin typeface="Merriweather"/>
                <a:ea typeface="Merriweather"/>
                <a:cs typeface="Merriweather"/>
                <a:sym typeface="Merriweather"/>
              </a:rPr>
              <a:t>Challenges</a:t>
            </a:r>
            <a:endParaRPr sz="1950">
              <a:latin typeface="Merriweather"/>
              <a:ea typeface="Merriweather"/>
              <a:cs typeface="Merriweather"/>
              <a:sym typeface="Merriweather"/>
            </a:endParaRPr>
          </a:p>
        </p:txBody>
      </p:sp>
      <p:sp>
        <p:nvSpPr>
          <p:cNvPr id="187" name="Google Shape;187;p25"/>
          <p:cNvSpPr txBox="1"/>
          <p:nvPr/>
        </p:nvSpPr>
        <p:spPr>
          <a:xfrm>
            <a:off x="0" y="724200"/>
            <a:ext cx="3891101" cy="156963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Merriweather"/>
              <a:buAutoNum type="arabicPeriod"/>
            </a:pPr>
            <a:r>
              <a:rPr lang="en" sz="1800" dirty="0">
                <a:latin typeface="Merriweather"/>
                <a:ea typeface="Merriweather"/>
                <a:cs typeface="Merriweather"/>
                <a:sym typeface="Merriweather"/>
              </a:rPr>
              <a:t>Learning Python</a:t>
            </a:r>
            <a:endParaRPr sz="1800" dirty="0">
              <a:latin typeface="Merriweather"/>
              <a:ea typeface="Merriweather"/>
              <a:cs typeface="Merriweather"/>
              <a:sym typeface="Merriweather"/>
            </a:endParaRPr>
          </a:p>
          <a:p>
            <a:pPr marL="457200" lvl="0" indent="-317500" algn="l" rtl="0">
              <a:spcBef>
                <a:spcPts val="0"/>
              </a:spcBef>
              <a:spcAft>
                <a:spcPts val="0"/>
              </a:spcAft>
              <a:buSzPts val="1400"/>
              <a:buFont typeface="Merriweather"/>
              <a:buAutoNum type="arabicPeriod"/>
            </a:pPr>
            <a:r>
              <a:rPr lang="en" sz="1800" dirty="0">
                <a:latin typeface="Merriweather"/>
                <a:ea typeface="Merriweather"/>
                <a:cs typeface="Merriweather"/>
                <a:sym typeface="Merriweather"/>
              </a:rPr>
              <a:t>Data set Handling </a:t>
            </a:r>
            <a:endParaRPr sz="1800" dirty="0">
              <a:latin typeface="Merriweather"/>
              <a:ea typeface="Merriweather"/>
              <a:cs typeface="Merriweather"/>
              <a:sym typeface="Merriweather"/>
            </a:endParaRPr>
          </a:p>
          <a:p>
            <a:pPr marL="457200" lvl="0" indent="-317500" algn="l" rtl="0">
              <a:spcBef>
                <a:spcPts val="0"/>
              </a:spcBef>
              <a:spcAft>
                <a:spcPts val="0"/>
              </a:spcAft>
              <a:buSzPts val="1400"/>
              <a:buFont typeface="Merriweather"/>
              <a:buAutoNum type="arabicPeriod"/>
            </a:pPr>
            <a:r>
              <a:rPr lang="en" sz="1800" dirty="0">
                <a:latin typeface="Merriweather"/>
                <a:ea typeface="Merriweather"/>
                <a:cs typeface="Merriweather"/>
                <a:sym typeface="Merriweather"/>
              </a:rPr>
              <a:t>Collecting true information</a:t>
            </a:r>
          </a:p>
          <a:p>
            <a:pPr marL="457200" lvl="0" indent="-317500" algn="l" rtl="0">
              <a:spcBef>
                <a:spcPts val="0"/>
              </a:spcBef>
              <a:spcAft>
                <a:spcPts val="0"/>
              </a:spcAft>
              <a:buSzPts val="1400"/>
              <a:buFont typeface="Merriweather"/>
              <a:buAutoNum type="arabicPeriod"/>
            </a:pPr>
            <a:r>
              <a:rPr lang="en" sz="1800" dirty="0">
                <a:latin typeface="Merriweather"/>
                <a:ea typeface="Merriweather"/>
                <a:cs typeface="Merriweather"/>
                <a:sym typeface="Merriweather"/>
              </a:rPr>
              <a:t>Training Data set</a:t>
            </a:r>
          </a:p>
          <a:p>
            <a:pPr marL="457200" lvl="0" indent="-317500" algn="l" rtl="0">
              <a:spcBef>
                <a:spcPts val="0"/>
              </a:spcBef>
              <a:spcAft>
                <a:spcPts val="0"/>
              </a:spcAft>
              <a:buSzPts val="1400"/>
              <a:buFont typeface="Merriweather"/>
              <a:buAutoNum type="arabicPeriod"/>
            </a:pPr>
            <a:r>
              <a:rPr lang="en" sz="1800" dirty="0">
                <a:latin typeface="Merriweather"/>
                <a:ea typeface="Merriweather"/>
                <a:cs typeface="Merriweather"/>
                <a:sym typeface="Merriweather"/>
              </a:rPr>
              <a:t>Algorithm analysis</a:t>
            </a:r>
            <a:endParaRPr sz="1800" dirty="0">
              <a:latin typeface="Merriweather"/>
              <a:ea typeface="Merriweather"/>
              <a:cs typeface="Merriweather"/>
              <a:sym typeface="Merriweather"/>
            </a:endParaRPr>
          </a:p>
        </p:txBody>
      </p:sp>
      <p:pic>
        <p:nvPicPr>
          <p:cNvPr id="5" name="Picture 4">
            <a:extLst>
              <a:ext uri="{FF2B5EF4-FFF2-40B4-BE49-F238E27FC236}">
                <a16:creationId xmlns:a16="http://schemas.microsoft.com/office/drawing/2014/main" id="{71548755-4BB3-1BCB-87F7-827AAEDC61A0}"/>
              </a:ext>
            </a:extLst>
          </p:cNvPr>
          <p:cNvPicPr>
            <a:picLocks noChangeAspect="1"/>
          </p:cNvPicPr>
          <p:nvPr/>
        </p:nvPicPr>
        <p:blipFill>
          <a:blip r:embed="rId3"/>
          <a:stretch>
            <a:fillRect/>
          </a:stretch>
        </p:blipFill>
        <p:spPr>
          <a:xfrm>
            <a:off x="139849" y="2463500"/>
            <a:ext cx="4064652" cy="2452229"/>
          </a:xfrm>
          <a:prstGeom prst="rect">
            <a:avLst/>
          </a:prstGeom>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574</Words>
  <Application>Microsoft Office PowerPoint</Application>
  <PresentationFormat>On-screen Show (16:9)</PresentationFormat>
  <Paragraphs>99</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Roboto</vt:lpstr>
      <vt:lpstr>Open Sans</vt:lpstr>
      <vt:lpstr>Wingdings</vt:lpstr>
      <vt:lpstr>Economica</vt:lpstr>
      <vt:lpstr>Arial</vt:lpstr>
      <vt:lpstr>Source Code Pro ExtraBold</vt:lpstr>
      <vt:lpstr>Merriweather</vt:lpstr>
      <vt:lpstr>Luxe</vt:lpstr>
      <vt:lpstr>PowerPoint Presentation</vt:lpstr>
      <vt:lpstr>PowerPoint Presentation</vt:lpstr>
      <vt:lpstr>PowerPoint Presentation</vt:lpstr>
      <vt:lpstr>PowerPoint Presentation</vt:lpstr>
      <vt:lpstr>PowerPoint Presentation</vt:lpstr>
      <vt:lpstr>Component Presents CPS</vt:lpstr>
      <vt:lpstr>PowerPoint Presentation</vt:lpstr>
      <vt:lpstr>PowerPoint Presentation</vt:lpstr>
      <vt:lpstr>PowerPoint Presentation</vt:lpstr>
      <vt:lpstr>PowerPoint Presentation</vt:lpstr>
      <vt:lpstr>Can predict wrong outcome  Can manipulate students in wrong direction  The used algorithm can be more batter  For exceptional case it can’t work  Also high percentage outcome can be wrong in real life</vt:lpstr>
      <vt:lpstr>PowerPoint Presentation</vt:lpstr>
      <vt:lpstr>CPS can be Future.  CPS can be widely  applicable over the world.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Anujit Deb</cp:lastModifiedBy>
  <cp:revision>5</cp:revision>
  <dcterms:modified xsi:type="dcterms:W3CDTF">2022-07-23T19:38:02Z</dcterms:modified>
</cp:coreProperties>
</file>