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2DE4-E8A2-49BE-A02A-4F871006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9073B-10EF-45E2-9853-3E12B31F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57C6-9B2A-456C-9CE9-A653FA4A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7E93-32EC-41AC-B541-BE61DFE0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2399-1909-46E5-A4B0-AD2B7F18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A3A3-E392-4FC2-AD6F-3C9FD893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1079-42ED-4231-B8D9-3DC485AD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4B2A-FC79-4306-A20A-D395EA3C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F3A8-BFEE-4F38-B716-D665F28C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C35D-246C-4497-AC85-D0AE63C1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F64D3-1F09-451C-8DA8-44FD4767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FEE08-6E26-491C-97ED-666A7E8D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5090-3A37-4BDA-AFE3-CA3999B0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DCE0-3010-483F-8003-600AF29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4A37-638E-4408-9809-FA9ECF58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9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0AE-CCDA-458E-8CA3-F12BE3F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531F-26EE-405D-8983-C2B020E3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9DF5-BC11-4CF1-8963-D2CDDFC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CB6E-0A12-4EB8-99A7-1676B0D2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57F1-CFDC-42F0-90D7-6C125F9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CC96-CF1D-437B-9247-0159B819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38EA-06DD-4A52-9CA5-879D44E7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0223-1800-41E6-ACC9-562E853C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74CA-9DA0-4FB9-9BDD-2A421779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BC77-970E-4A1D-8DD3-1380B97B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9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715D-47A2-40A1-8FF8-ED541DED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BC7A-0454-4AB0-841D-46023BDB8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3357-5275-4D3C-9CD5-C10582AE4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A657-55F1-43CD-85FC-07BD4EA1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C0C-668D-4C07-A8BB-562E84A2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4C3A-291F-4F63-911F-4F8DA3C3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4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F35-BC94-4B7F-812A-D965E986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1765-9012-402D-A004-CED7DFF5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0E93D-B928-4264-A7CC-4029FA9E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C3109-6CE4-457E-AF9D-243B5F717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225C-3D8C-480D-9A78-B17786AC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1AF74-B10E-4567-88B2-D352970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0A018-EDD7-4DA1-8D1E-686970AB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B329D-82F0-4568-BD73-3086EDA7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C10D-D78F-4DD6-AB41-16812714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8825D-D71B-4605-B1C5-1595D5A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54BD-B30B-46F2-9D15-C596BDD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5151C-9D50-47C7-B47F-AD214BFF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434D1-EBFA-4AFE-99C9-37C22379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F7C1-045C-4564-A9DB-D503A052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603BD-550B-485E-BC33-8294492D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9D54-7F05-4AC7-ADC2-6A1DAF02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C7CD-DD5F-41A9-9E0D-3BD97734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64E8-7FA7-490D-B3C3-847A07E5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522FC-54E4-4C06-911F-4C6BD034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E404-EB2C-43B1-BF74-6D8C826C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DB75-59FE-4923-BCF3-2FE7070B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36D8-F433-45D0-AE54-A9635389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D454A-BFBC-41A0-A876-D35A39EC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A5B4B-1B5A-4F6E-BE93-2E0DFDDE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92E7-C454-4D31-8F1E-1C2EC02D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8F2A-F66A-4D41-A995-884E9375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DDF1D-7D3C-4B38-A5FC-9DE098E2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1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D2F9-ABAC-44B6-A80F-0611BD5F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EAD7-F3C1-4B88-BA21-C2719386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1F9D-DA8D-48EF-AE31-BECA9E555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225D-DC23-4BD0-A002-23D9467E3CB7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EE98-21FC-4CBA-B190-0A5171AD8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87EF-4836-4CD3-BC45-EBA46A565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05CE-8724-4016-8998-980E57A52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3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eax16HfZZVSb5VK5yLsKlADLMskkbRR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2K0NnlnQmCj_0472FHLN-zpK0Fd8PBc/view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07CB8-ABE6-49B6-B8BD-50BD2D97DA40}"/>
              </a:ext>
            </a:extLst>
          </p:cNvPr>
          <p:cNvSpPr txBox="1"/>
          <p:nvPr/>
        </p:nvSpPr>
        <p:spPr>
          <a:xfrm>
            <a:off x="2618438" y="181880"/>
            <a:ext cx="6955124" cy="3038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0" u="none" strike="noStrike" baseline="0" dirty="0">
                <a:solidFill>
                  <a:srgbClr val="FFFFFF"/>
                </a:solidFill>
              </a:rPr>
              <a:t>CS 412 MACHINE LEARNING PROJECT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i="0" u="none" strike="noStrike" baseline="0" dirty="0">
                <a:solidFill>
                  <a:srgbClr val="FFFFFF"/>
                </a:solidFill>
              </a:rPr>
              <a:t>FIT ME BABY ONE MORE TIME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GROUP #27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10 January 2021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SADİ ÇELİK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25542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CENK ELİGÜZELOĞLU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23925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EMİR KILKIL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23868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Link for visualization notebook:</a:t>
            </a:r>
            <a:r>
              <a:rPr lang="tr-TR" sz="1600" dirty="0">
                <a:solidFill>
                  <a:srgbClr val="FFFFFF"/>
                </a:solidFill>
              </a:rPr>
              <a:t> </a:t>
            </a:r>
            <a:r>
              <a:rPr lang="en-US" sz="1600" b="0" i="0" u="none" strike="noStrike" dirty="0">
                <a:effectLst/>
                <a:latin typeface="Whitney"/>
                <a:hlinkClick r:id="rId3" tooltip="https://drive.google.com/file/d/1Feax16HfZZVSb5VK5yLsKlADLMskkbRR/view?usp=sharing"/>
              </a:rPr>
              <a:t>https://drive.google.com/file/d/1Feax16HfZZVSb5VK5yLsKlADLMskkbRR/view?usp=sharing</a:t>
            </a:r>
            <a:endParaRPr lang="en-US" sz="16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Link for training notebook:</a:t>
            </a:r>
            <a:r>
              <a:rPr lang="tr-TR" sz="1600" dirty="0">
                <a:solidFill>
                  <a:srgbClr val="FFFFFF"/>
                </a:solidFill>
              </a:rPr>
              <a:t> </a:t>
            </a:r>
            <a:r>
              <a:rPr lang="en-US" sz="1600" b="0" i="0" u="none" strike="noStrike" dirty="0">
                <a:effectLst/>
                <a:latin typeface="Whitney"/>
                <a:hlinkClick r:id="rId4" tooltip="https://drive.google.com/file/d/1P2K0NnlnQmCj_0472FHLN-zpK0Fd8PBc/view?usp=sharing"/>
              </a:rPr>
              <a:t>https://drive.google.com/file/d/1P2K0NnlnQmCj_0472FHLN-zpK0Fd8PBc/view?usp=sharing</a:t>
            </a:r>
            <a:r>
              <a:rPr lang="en-US" sz="1600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1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6E66C1-264B-4EEA-927D-A02AE632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596" r="24168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3E7B908C-7E29-4C8B-9E46-54799D5C5754}"/>
              </a:ext>
            </a:extLst>
          </p:cNvPr>
          <p:cNvSpPr txBox="1"/>
          <p:nvPr/>
        </p:nvSpPr>
        <p:spPr>
          <a:xfrm>
            <a:off x="418011" y="1218406"/>
            <a:ext cx="5379227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solidFill>
                  <a:srgbClr val="000000"/>
                </a:solidFill>
              </a:rPr>
              <a:t>Best Model Trained – Best RMSE Score Obtained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Ensemble Voting Regression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700" b="0" i="0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 Regression</a:t>
            </a:r>
            <a:endParaRPr lang="en-US" sz="1700" dirty="0">
              <a:solidFill>
                <a:srgbClr val="000000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</a:rPr>
              <a:t>Bayesian Ridge Regression 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</a:rPr>
              <a:t>Stochastic Gradient Boosting Regression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Used “</a:t>
            </a:r>
            <a:r>
              <a:rPr lang="en-US" sz="1700" dirty="0" err="1">
                <a:solidFill>
                  <a:srgbClr val="000000"/>
                </a:solidFill>
              </a:rPr>
              <a:t>cross_val_predict</a:t>
            </a:r>
            <a:r>
              <a:rPr lang="en-US" sz="1700" dirty="0">
                <a:solidFill>
                  <a:srgbClr val="000000"/>
                </a:solidFill>
              </a:rPr>
              <a:t>” </a:t>
            </a:r>
            <a:r>
              <a:rPr lang="en-US" sz="1700" dirty="0" err="1">
                <a:solidFill>
                  <a:srgbClr val="000000"/>
                </a:solidFill>
              </a:rPr>
              <a:t>witk</a:t>
            </a:r>
            <a:r>
              <a:rPr lang="en-US" sz="1700" dirty="0">
                <a:solidFill>
                  <a:srgbClr val="000000"/>
                </a:solidFill>
              </a:rPr>
              <a:t> k-fold value “10” since we have small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0000"/>
                </a:solidFill>
              </a:rPr>
              <a:t>RMSE Obtained During Training in Kaggle Notebook: 1.938719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0000"/>
                </a:solidFill>
              </a:rPr>
              <a:t>RMSE Obtained During Training in </a:t>
            </a:r>
            <a:r>
              <a:rPr lang="en-US" sz="1700" dirty="0" err="1">
                <a:solidFill>
                  <a:srgbClr val="000000"/>
                </a:solidFill>
              </a:rPr>
              <a:t>Colab</a:t>
            </a:r>
            <a:r>
              <a:rPr lang="en-US" sz="1700" dirty="0">
                <a:solidFill>
                  <a:srgbClr val="000000"/>
                </a:solidFill>
              </a:rPr>
              <a:t> Notebook: 2.091317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0000"/>
                </a:solidFill>
              </a:rPr>
              <a:t>RMSE Obtained On Submission: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1.98274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03EE2BA-96E4-43A6-9FD3-5E937A133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r="7167"/>
          <a:stretch/>
        </p:blipFill>
        <p:spPr bwMode="auto">
          <a:xfrm>
            <a:off x="6421035" y="643467"/>
            <a:ext cx="512978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F6EA9-FF15-4384-A249-3B143492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3" y="0"/>
            <a:ext cx="5458121" cy="6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BD0D97-02C2-426E-AC9C-1301160B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" y="249382"/>
            <a:ext cx="1045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87902E-9DDB-4340-AFE3-9E88178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91" y="251670"/>
            <a:ext cx="10309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3E7AA1C-7BDC-4515-BB7A-2FC57CCE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61109"/>
            <a:ext cx="8953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7E6F380-A391-44CA-90AF-31F4EF1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679393"/>
            <a:ext cx="3666309" cy="390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B4F52-F5C1-4BAB-8713-6271AF101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537" y="2678924"/>
            <a:ext cx="5538429" cy="4150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5AD84E-C151-4AEF-9109-580865C66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400" y="3947397"/>
            <a:ext cx="3019133" cy="8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2AA04B8-7DEB-49B9-9DD3-E7A7533C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6" y="239424"/>
            <a:ext cx="7143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A0D3BB9-8D38-432A-B6C2-A2BAE023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9757"/>
            <a:ext cx="65436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7513B77-EB70-466D-B174-F87F7E07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10" y="2567709"/>
            <a:ext cx="5497184" cy="28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0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CB9B5-CE57-40D1-98CE-6A7E1B3E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7280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18EDC-EDEB-4AB3-972D-D76D5F55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04" y="1114102"/>
            <a:ext cx="3905795" cy="4629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8F194-9B94-4395-A3B5-0E9C8D37861A}"/>
              </a:ext>
            </a:extLst>
          </p:cNvPr>
          <p:cNvSpPr txBox="1"/>
          <p:nvPr/>
        </p:nvSpPr>
        <p:spPr>
          <a:xfrm>
            <a:off x="8229600" y="889843"/>
            <a:ext cx="3466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/>
              <a:t>Feature Engineering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</a:t>
            </a:r>
            <a:r>
              <a:rPr lang="en-GB" dirty="0" err="1"/>
              <a:t>NaN</a:t>
            </a:r>
            <a:r>
              <a:rPr lang="en-GB" dirty="0"/>
              <a:t> value ratio was below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Filled </a:t>
            </a:r>
            <a:r>
              <a:rPr lang="en-GB" dirty="0" err="1"/>
              <a:t>NaN</a:t>
            </a:r>
            <a:r>
              <a:rPr lang="en-GB" dirty="0"/>
              <a:t> values with their “Mode” and “Mean”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</a:t>
            </a:r>
            <a:r>
              <a:rPr lang="en-GB" dirty="0" err="1"/>
              <a:t>NaN</a:t>
            </a:r>
            <a:r>
              <a:rPr lang="en-GB" dirty="0"/>
              <a:t> value ratio was above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Considered as “Do not know” for categorical values and “0” for ordinal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dataset also filled with Train dataset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0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48404-95B0-42AA-8EB8-297F8F17B071}"/>
              </a:ext>
            </a:extLst>
          </p:cNvPr>
          <p:cNvSpPr txBox="1"/>
          <p:nvPr/>
        </p:nvSpPr>
        <p:spPr>
          <a:xfrm>
            <a:off x="692330" y="1012954"/>
            <a:ext cx="343553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u="sng" dirty="0"/>
              <a:t>Mapped Columns</a:t>
            </a:r>
          </a:p>
          <a:p>
            <a:pPr algn="ctr"/>
            <a:endParaRPr lang="en-GB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TitlesFit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FormalEducation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EmployerSize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WorkProductionFrequency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WorkToolsFrequencies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WorkMethodsFrequencies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WorkChallengeFrequencies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LearningPlatformUsefulness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WorkDataVisualisation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RemoteWork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- Since they are ordinal and have superiorities to one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AD90-5DF7-4C0E-899B-A014ED4492CF}"/>
              </a:ext>
            </a:extLst>
          </p:cNvPr>
          <p:cNvSpPr txBox="1"/>
          <p:nvPr/>
        </p:nvSpPr>
        <p:spPr>
          <a:xfrm>
            <a:off x="4632959" y="1012954"/>
            <a:ext cx="306541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u="sng" dirty="0"/>
              <a:t>Multi Label </a:t>
            </a:r>
            <a:r>
              <a:rPr lang="en-GB" sz="2000" u="sng" dirty="0" err="1"/>
              <a:t>Binarizer</a:t>
            </a:r>
            <a:endParaRPr lang="en-GB" sz="2000" u="sng" dirty="0"/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Splitting categorical variables uniquely with multiple entries in a single row separated with ",”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CurrentEmployerType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PastJobTitleSelect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MLSkillSelect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MLTechniqueSelect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WorkAlgorithmSelect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31ABD-3800-4B15-8016-5385B6F832A9}"/>
              </a:ext>
            </a:extLst>
          </p:cNvPr>
          <p:cNvSpPr txBox="1"/>
          <p:nvPr/>
        </p:nvSpPr>
        <p:spPr>
          <a:xfrm>
            <a:off x="8451669" y="1015714"/>
            <a:ext cx="29260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u="sng" dirty="0"/>
              <a:t>One Hot Encoding</a:t>
            </a:r>
          </a:p>
          <a:p>
            <a:pPr algn="ctr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rest of the dataset except “ID” and “</a:t>
            </a:r>
            <a:r>
              <a:rPr lang="en-GB" dirty="0" err="1"/>
              <a:t>CodeWith</a:t>
            </a:r>
            <a:r>
              <a:rPr lang="en-GB" dirty="0"/>
              <a:t>” columns since "ID" column is irrelevant and "</a:t>
            </a:r>
            <a:r>
              <a:rPr lang="en-GB" dirty="0" err="1"/>
              <a:t>CodeWriter</a:t>
            </a:r>
            <a:r>
              <a:rPr lang="en-GB" dirty="0"/>
              <a:t>" columns only contain "Yes" answer, that is why not an effective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-</a:t>
            </a:r>
            <a:r>
              <a:rPr lang="en-GB" sz="1800" dirty="0"/>
              <a:t> Since they are categorical and have no superiorities to one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3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CB52B-A09E-4609-B37C-48743091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PreferredWorkMatch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Added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C6DB3-7F53-499B-ABFD-0A47C4E1A86B}"/>
              </a:ext>
            </a:extLst>
          </p:cNvPr>
          <p:cNvSpPr txBox="1"/>
          <p:nvPr/>
        </p:nvSpPr>
        <p:spPr>
          <a:xfrm>
            <a:off x="1179226" y="3789656"/>
            <a:ext cx="9833548" cy="127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0" i="1" dirty="0">
                <a:solidFill>
                  <a:srgbClr val="000000"/>
                </a:solidFill>
                <a:effectLst/>
              </a:rPr>
              <a:t>If the ML techniques that </a:t>
            </a:r>
            <a:r>
              <a:rPr lang="en-US" sz="2000" b="0" i="1" dirty="0" err="1">
                <a:solidFill>
                  <a:srgbClr val="000000"/>
                </a:solidFill>
                <a:effectLst/>
              </a:rPr>
              <a:t>kagglers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feel most competent also match with algorithms they used the most during their daily jobs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0" i="1" dirty="0">
                <a:solidFill>
                  <a:srgbClr val="000000"/>
                </a:solidFill>
                <a:effectLst/>
              </a:rPr>
              <a:t>Give a score to the </a:t>
            </a:r>
            <a:r>
              <a:rPr lang="en-US" sz="2000" b="0" i="1" dirty="0" err="1">
                <a:solidFill>
                  <a:srgbClr val="000000"/>
                </a:solidFill>
                <a:effectLst/>
              </a:rPr>
              <a:t>kaggler</a:t>
            </a:r>
            <a:r>
              <a:rPr lang="en-US" sz="2000" b="0" i="1" dirty="0">
                <a:solidFill>
                  <a:srgbClr val="000000"/>
                </a:solidFill>
                <a:effectLst/>
              </a:rPr>
              <a:t> according to the number of matches</a:t>
            </a:r>
          </a:p>
        </p:txBody>
      </p:sp>
    </p:spTree>
    <p:extLst>
      <p:ext uri="{BB962C8B-B14F-4D97-AF65-F5344CB8AC3E}">
        <p14:creationId xmlns:p14="http://schemas.microsoft.com/office/powerpoint/2010/main" val="312516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Whitney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PreferredWorkMatch – Added Feature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Cenk Eliguzeloglu</dc:creator>
  <cp:lastModifiedBy>Sadi Çelik</cp:lastModifiedBy>
  <cp:revision>8</cp:revision>
  <dcterms:created xsi:type="dcterms:W3CDTF">2021-01-10T17:04:07Z</dcterms:created>
  <dcterms:modified xsi:type="dcterms:W3CDTF">2021-01-10T19:44:14Z</dcterms:modified>
</cp:coreProperties>
</file>