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93" r:id="rId2"/>
    <p:sldId id="262" r:id="rId3"/>
    <p:sldId id="263" r:id="rId4"/>
    <p:sldId id="295" r:id="rId5"/>
    <p:sldId id="286" r:id="rId6"/>
    <p:sldId id="276" r:id="rId7"/>
    <p:sldId id="294" r:id="rId8"/>
    <p:sldId id="285" r:id="rId9"/>
    <p:sldId id="281" r:id="rId10"/>
    <p:sldId id="278" r:id="rId11"/>
    <p:sldId id="292" r:id="rId12"/>
    <p:sldId id="297" r:id="rId13"/>
    <p:sldId id="279" r:id="rId14"/>
    <p:sldId id="298" r:id="rId15"/>
    <p:sldId id="299" r:id="rId16"/>
    <p:sldId id="300" r:id="rId17"/>
    <p:sldId id="301" r:id="rId18"/>
    <p:sldId id="302" r:id="rId19"/>
    <p:sldId id="296"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6"/>
    <p:restoredTop sz="94173"/>
  </p:normalViewPr>
  <p:slideViewPr>
    <p:cSldViewPr snapToGrid="0" snapToObjects="1">
      <p:cViewPr varScale="1">
        <p:scale>
          <a:sx n="85" d="100"/>
          <a:sy n="85" d="100"/>
        </p:scale>
        <p:origin x="5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96B80-04C4-9745-9CA0-6339B933F411}" type="datetimeFigureOut">
              <a:rPr lang="en-US" smtClean="0"/>
              <a:t>12/19/20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D06F5-A76A-4145-AE08-A1F09845061D}" type="slidenum">
              <a:rPr lang="en-US" smtClean="0"/>
              <a:t>‹#›</a:t>
            </a:fld>
            <a:endParaRPr lang="en-US"/>
          </a:p>
        </p:txBody>
      </p:sp>
    </p:spTree>
    <p:extLst>
      <p:ext uri="{BB962C8B-B14F-4D97-AF65-F5344CB8AC3E}">
        <p14:creationId xmlns:p14="http://schemas.microsoft.com/office/powerpoint/2010/main" val="85918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B864EF2-D9A9-4B8C-AE08-840AFB647A9A}" type="slidenum">
              <a:rPr lang="tr-TR" smtClean="0"/>
              <a:t>2</a:t>
            </a:fld>
            <a:endParaRPr lang="tr-TR"/>
          </a:p>
        </p:txBody>
      </p:sp>
    </p:spTree>
    <p:extLst>
      <p:ext uri="{BB962C8B-B14F-4D97-AF65-F5344CB8AC3E}">
        <p14:creationId xmlns:p14="http://schemas.microsoft.com/office/powerpoint/2010/main" val="21124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B864EF2-D9A9-4B8C-AE08-840AFB647A9A}" type="slidenum">
              <a:rPr lang="tr-TR" smtClean="0"/>
              <a:t>3</a:t>
            </a:fld>
            <a:endParaRPr lang="tr-TR"/>
          </a:p>
        </p:txBody>
      </p:sp>
    </p:spTree>
    <p:extLst>
      <p:ext uri="{BB962C8B-B14F-4D97-AF65-F5344CB8AC3E}">
        <p14:creationId xmlns:p14="http://schemas.microsoft.com/office/powerpoint/2010/main" val="915633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B864EF2-D9A9-4B8C-AE08-840AFB647A9A}" type="slidenum">
              <a:rPr lang="tr-TR" smtClean="0"/>
              <a:t>4</a:t>
            </a:fld>
            <a:endParaRPr lang="tr-TR"/>
          </a:p>
        </p:txBody>
      </p:sp>
    </p:spTree>
    <p:extLst>
      <p:ext uri="{BB962C8B-B14F-4D97-AF65-F5344CB8AC3E}">
        <p14:creationId xmlns:p14="http://schemas.microsoft.com/office/powerpoint/2010/main" val="1001400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aşlık Slaydı">
    <p:spTree>
      <p:nvGrpSpPr>
        <p:cNvPr id="1" name=""/>
        <p:cNvGrpSpPr/>
        <p:nvPr/>
      </p:nvGrpSpPr>
      <p:grpSpPr>
        <a:xfrm>
          <a:off x="0" y="0"/>
          <a:ext cx="0" cy="0"/>
          <a:chOff x="0" y="0"/>
          <a:chExt cx="0" cy="0"/>
        </a:xfrm>
      </p:grpSpPr>
      <p:pic>
        <p:nvPicPr>
          <p:cNvPr id="10" name="Resim 9">
            <a:extLst>
              <a:ext uri="{FF2B5EF4-FFF2-40B4-BE49-F238E27FC236}">
                <a16:creationId xmlns:a16="http://schemas.microsoft.com/office/drawing/2014/main" id="{713FA1A4-42CB-A647-BFEF-4CC15F00C78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4BC5898A-7C48-4A44-A95D-ACA3E784B233}"/>
              </a:ext>
            </a:extLst>
          </p:cNvPr>
          <p:cNvSpPr>
            <a:spLocks noGrp="1"/>
          </p:cNvSpPr>
          <p:nvPr>
            <p:ph type="ctrTitle"/>
          </p:nvPr>
        </p:nvSpPr>
        <p:spPr>
          <a:xfrm>
            <a:off x="1524000" y="1608667"/>
            <a:ext cx="9144000" cy="2387600"/>
          </a:xfrm>
        </p:spPr>
        <p:txBody>
          <a:bodyPr anchor="b"/>
          <a:lstStyle>
            <a:lvl1pPr algn="ctr">
              <a:defRPr sz="6000"/>
            </a:lvl1pPr>
          </a:lstStyle>
          <a:p>
            <a:r>
              <a:rPr lang="tr-TR"/>
              <a:t>Asıl başlık stilini düzenlemek için tıklayın</a:t>
            </a:r>
          </a:p>
        </p:txBody>
      </p:sp>
      <p:sp>
        <p:nvSpPr>
          <p:cNvPr id="4" name="Veri Yer Tutucusu 3">
            <a:extLst>
              <a:ext uri="{FF2B5EF4-FFF2-40B4-BE49-F238E27FC236}">
                <a16:creationId xmlns:a16="http://schemas.microsoft.com/office/drawing/2014/main" id="{87620F19-1FEE-EB44-B6BF-0FAB307AE9B6}"/>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5" name="Alt Bilgi Yer Tutucusu 4">
            <a:extLst>
              <a:ext uri="{FF2B5EF4-FFF2-40B4-BE49-F238E27FC236}">
                <a16:creationId xmlns:a16="http://schemas.microsoft.com/office/drawing/2014/main" id="{FAAFC9F5-1CC1-C349-8465-AD01F12353D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AE706CC-575E-294C-9440-DED19CA5C45E}"/>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418508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CF2ED3-7CB5-4D4F-90FE-0EC5163B7CC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1C97FAB-8922-7949-A1DE-4B5D8FB5498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FDC6C5-D1D0-BB4B-9D23-D39EC2249A8E}"/>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5" name="Alt Bilgi Yer Tutucusu 4">
            <a:extLst>
              <a:ext uri="{FF2B5EF4-FFF2-40B4-BE49-F238E27FC236}">
                <a16:creationId xmlns:a16="http://schemas.microsoft.com/office/drawing/2014/main" id="{8B6D3077-49F1-6140-942F-9116230D796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37799A4-CFAC-9A4D-9F8F-BD4C1DCDDABB}"/>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82250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C012BB0-B9A9-D047-9325-493B1A471C2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DF5A9C5-9AA4-6F4F-8B6E-387AA158899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5FB3FE7-E5E8-A04B-9308-68A3379215ED}"/>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5" name="Alt Bilgi Yer Tutucusu 4">
            <a:extLst>
              <a:ext uri="{FF2B5EF4-FFF2-40B4-BE49-F238E27FC236}">
                <a16:creationId xmlns:a16="http://schemas.microsoft.com/office/drawing/2014/main" id="{004027A9-CAAF-6C4E-8981-414F34CD806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24A521-3DA8-224D-90CA-C2D266922E01}"/>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28287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E461C-4C2E-1743-8E81-0F9172F64630}"/>
              </a:ext>
            </a:extLst>
          </p:cNvPr>
          <p:cNvSpPr>
            <a:spLocks noGrp="1"/>
          </p:cNvSpPr>
          <p:nvPr>
            <p:ph type="title"/>
          </p:nvPr>
        </p:nvSpPr>
        <p:spPr>
          <a:xfrm>
            <a:off x="495300" y="445898"/>
            <a:ext cx="11026140" cy="784604"/>
          </a:xfrm>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6440F66-CBE5-A845-805A-B6D4318EB72B}"/>
              </a:ext>
            </a:extLst>
          </p:cNvPr>
          <p:cNvSpPr>
            <a:spLocks noGrp="1"/>
          </p:cNvSpPr>
          <p:nvPr>
            <p:ph idx="1"/>
          </p:nvPr>
        </p:nvSpPr>
        <p:spPr>
          <a:xfrm>
            <a:off x="495300" y="1600200"/>
            <a:ext cx="11026140" cy="4419600"/>
          </a:xfrm>
        </p:spPr>
        <p:txBody>
          <a:body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06E68768-A10A-E747-A011-1DA458DC533F}"/>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5" name="Alt Bilgi Yer Tutucusu 4">
            <a:extLst>
              <a:ext uri="{FF2B5EF4-FFF2-40B4-BE49-F238E27FC236}">
                <a16:creationId xmlns:a16="http://schemas.microsoft.com/office/drawing/2014/main" id="{493938E4-CA3E-F243-AF62-BD07ADC6246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6F81C68-BE21-3645-941D-2A7938B2F9D7}"/>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236121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5DBA34-EEC1-7B43-BC5E-AEC058B0E37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83FB7D7-9C33-1A47-AD49-BAEFF36F7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CC6B02A-8190-4C42-B034-43C713315202}"/>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5" name="Alt Bilgi Yer Tutucusu 4">
            <a:extLst>
              <a:ext uri="{FF2B5EF4-FFF2-40B4-BE49-F238E27FC236}">
                <a16:creationId xmlns:a16="http://schemas.microsoft.com/office/drawing/2014/main" id="{3FCD9FBB-58D6-0148-BACF-8451CAF51C2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A0EA115-DE7A-3D4A-8C4A-9D0E901F917F}"/>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413766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53B06C-45F0-2945-AD91-5560CFC9DB3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FF051A3-2E5C-344C-943A-6DA6EA30316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E3EA517-C22B-7046-BF1F-EC9355D9CD8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19C2B66-31DD-384A-AB37-88189F1DFE85}"/>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6" name="Alt Bilgi Yer Tutucusu 5">
            <a:extLst>
              <a:ext uri="{FF2B5EF4-FFF2-40B4-BE49-F238E27FC236}">
                <a16:creationId xmlns:a16="http://schemas.microsoft.com/office/drawing/2014/main" id="{AA9BE54B-2211-984D-A867-D20F045CCDB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1A2327A-CC3D-F343-B4A8-A3FA46702B37}"/>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416059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7F1FD7-B837-7844-89E8-614F7806C2A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0585C7E-46DC-AA43-8014-4763D1920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E39B0BD-4E19-1A40-B0C5-EDB07CDC3B7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B6B0514-774F-8447-BAA5-69C86D4D22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56C2351-5AB5-4249-978D-AAA7A8B3820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CB6CEE4-EEEB-E049-B464-91425DF801EB}"/>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8" name="Alt Bilgi Yer Tutucusu 7">
            <a:extLst>
              <a:ext uri="{FF2B5EF4-FFF2-40B4-BE49-F238E27FC236}">
                <a16:creationId xmlns:a16="http://schemas.microsoft.com/office/drawing/2014/main" id="{B1FC2FE9-E429-F944-AEE1-B5945FACC2B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0D5161C-CDF6-8842-A2A5-27B2DCE91B44}"/>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63845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C540CB-4A35-CA49-BFA4-E34CA7F468D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5F678B1-831B-9943-82F3-9A4ED6D5C130}"/>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4" name="Alt Bilgi Yer Tutucusu 3">
            <a:extLst>
              <a:ext uri="{FF2B5EF4-FFF2-40B4-BE49-F238E27FC236}">
                <a16:creationId xmlns:a16="http://schemas.microsoft.com/office/drawing/2014/main" id="{8E6472DA-0CFD-B24B-9A9A-17360CC1C50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AC0B341-0C3F-7C47-864B-B7247CEDB628}"/>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120767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4946E0E-D397-3C4B-B811-FA5B7E6F3157}"/>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3" name="Alt Bilgi Yer Tutucusu 2">
            <a:extLst>
              <a:ext uri="{FF2B5EF4-FFF2-40B4-BE49-F238E27FC236}">
                <a16:creationId xmlns:a16="http://schemas.microsoft.com/office/drawing/2014/main" id="{2D1C3D3B-487C-EE4B-BB23-331562EAE33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A322AAC-DF62-914D-93D5-6611D43C00B6}"/>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214082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006C16-9841-194E-B589-AF893E5D1AF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FE79012-54B8-AF4B-8FB9-0DF2C8D78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DE950AB-262F-C24E-9C9C-347177653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36BC670-A747-2A46-828E-6C8E02CECDD1}"/>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6" name="Alt Bilgi Yer Tutucusu 5">
            <a:extLst>
              <a:ext uri="{FF2B5EF4-FFF2-40B4-BE49-F238E27FC236}">
                <a16:creationId xmlns:a16="http://schemas.microsoft.com/office/drawing/2014/main" id="{CDF6CE38-A32B-E24F-B7BB-AE6AE9CEA50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AD32EEA-D174-9F4D-AE88-8640AE97C4E4}"/>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204366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9B42E3-E71A-E544-83BA-C48C88DBAD9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60F2B29-51CE-3E4F-BA0D-7545983EF0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6325805-8FB8-FB43-830F-A1962224D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A51D741-1747-DC44-BE58-64F35A1EB5FE}"/>
              </a:ext>
            </a:extLst>
          </p:cNvPr>
          <p:cNvSpPr>
            <a:spLocks noGrp="1"/>
          </p:cNvSpPr>
          <p:nvPr>
            <p:ph type="dt" sz="half" idx="10"/>
          </p:nvPr>
        </p:nvSpPr>
        <p:spPr/>
        <p:txBody>
          <a:bodyPr/>
          <a:lstStyle/>
          <a:p>
            <a:fld id="{D327CC69-E206-F640-BFBE-1ACB6DA6CACC}" type="datetimeFigureOut">
              <a:rPr lang="tr-TR" smtClean="0"/>
              <a:t>19.12.2020</a:t>
            </a:fld>
            <a:endParaRPr lang="tr-TR"/>
          </a:p>
        </p:txBody>
      </p:sp>
      <p:sp>
        <p:nvSpPr>
          <p:cNvPr id="6" name="Alt Bilgi Yer Tutucusu 5">
            <a:extLst>
              <a:ext uri="{FF2B5EF4-FFF2-40B4-BE49-F238E27FC236}">
                <a16:creationId xmlns:a16="http://schemas.microsoft.com/office/drawing/2014/main" id="{C5C98838-EB96-F14E-B9B1-BAC9486530B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F15670B-4D09-DB41-9E79-7E8904E0141D}"/>
              </a:ext>
            </a:extLst>
          </p:cNvPr>
          <p:cNvSpPr>
            <a:spLocks noGrp="1"/>
          </p:cNvSpPr>
          <p:nvPr>
            <p:ph type="sldNum" sz="quarter" idx="12"/>
          </p:nvPr>
        </p:nvSpPr>
        <p:spPr/>
        <p:txBody>
          <a:bodyPr/>
          <a:lstStyle/>
          <a:p>
            <a:fld id="{3ADC0FED-DE92-5842-B33B-5357564651DB}" type="slidenum">
              <a:rPr lang="tr-TR" smtClean="0"/>
              <a:t>‹#›</a:t>
            </a:fld>
            <a:endParaRPr lang="tr-TR"/>
          </a:p>
        </p:txBody>
      </p:sp>
    </p:spTree>
    <p:extLst>
      <p:ext uri="{BB962C8B-B14F-4D97-AF65-F5344CB8AC3E}">
        <p14:creationId xmlns:p14="http://schemas.microsoft.com/office/powerpoint/2010/main" val="60401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525A0D8C-5C62-6D40-B901-4B14B3DC28AA}"/>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Başlık Yer Tutucusu 1">
            <a:extLst>
              <a:ext uri="{FF2B5EF4-FFF2-40B4-BE49-F238E27FC236}">
                <a16:creationId xmlns:a16="http://schemas.microsoft.com/office/drawing/2014/main" id="{27DF7C45-31B2-BD40-A4D4-167CB694767E}"/>
              </a:ext>
            </a:extLst>
          </p:cNvPr>
          <p:cNvSpPr>
            <a:spLocks noGrp="1"/>
          </p:cNvSpPr>
          <p:nvPr>
            <p:ph type="title"/>
          </p:nvPr>
        </p:nvSpPr>
        <p:spPr>
          <a:xfrm>
            <a:off x="838200" y="974325"/>
            <a:ext cx="10515600" cy="784604"/>
          </a:xfrm>
          <a:prstGeom prst="rect">
            <a:avLst/>
          </a:prstGeom>
        </p:spPr>
        <p:txBody>
          <a:bodyPr vert="horz" lIns="91440" tIns="45720" rIns="91440" bIns="45720" rtlCol="0" anchor="ctr">
            <a:normAutofit/>
          </a:bodyPr>
          <a:lstStyle/>
          <a:p>
            <a:r>
              <a:rPr lang="tr-TR" dirty="0"/>
              <a:t>Asıl başlık stilini düzenlemek için tıklayın</a:t>
            </a:r>
          </a:p>
        </p:txBody>
      </p:sp>
      <p:sp>
        <p:nvSpPr>
          <p:cNvPr id="3" name="Metin Yer Tutucusu 2">
            <a:extLst>
              <a:ext uri="{FF2B5EF4-FFF2-40B4-BE49-F238E27FC236}">
                <a16:creationId xmlns:a16="http://schemas.microsoft.com/office/drawing/2014/main" id="{A0EA62AD-95B6-154B-BCF2-D49F02A51992}"/>
              </a:ext>
            </a:extLst>
          </p:cNvPr>
          <p:cNvSpPr>
            <a:spLocks noGrp="1"/>
          </p:cNvSpPr>
          <p:nvPr>
            <p:ph type="body" idx="1"/>
          </p:nvPr>
        </p:nvSpPr>
        <p:spPr>
          <a:xfrm>
            <a:off x="838200" y="2061820"/>
            <a:ext cx="10515600" cy="349700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FEBF4BF-7E9F-B940-A3E4-40434679F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7CC69-E206-F640-BFBE-1ACB6DA6CACC}" type="datetimeFigureOut">
              <a:rPr lang="tr-TR" smtClean="0"/>
              <a:t>19.12.2020</a:t>
            </a:fld>
            <a:endParaRPr lang="tr-TR"/>
          </a:p>
        </p:txBody>
      </p:sp>
      <p:sp>
        <p:nvSpPr>
          <p:cNvPr id="5" name="Alt Bilgi Yer Tutucusu 4">
            <a:extLst>
              <a:ext uri="{FF2B5EF4-FFF2-40B4-BE49-F238E27FC236}">
                <a16:creationId xmlns:a16="http://schemas.microsoft.com/office/drawing/2014/main" id="{EEF6F226-5383-AE4F-88E2-D1A3512CD0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DD4AC28-E9F0-6048-9E40-2000FD0A3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C0FED-DE92-5842-B33B-5357564651DB}" type="slidenum">
              <a:rPr lang="tr-TR" smtClean="0"/>
              <a:t>‹#›</a:t>
            </a:fld>
            <a:endParaRPr lang="tr-TR"/>
          </a:p>
        </p:txBody>
      </p:sp>
    </p:spTree>
    <p:extLst>
      <p:ext uri="{BB962C8B-B14F-4D97-AF65-F5344CB8AC3E}">
        <p14:creationId xmlns:p14="http://schemas.microsoft.com/office/powerpoint/2010/main" val="312544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t/ae0b72b683954031a7a8404bea93e8a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t>PROBLEM</a:t>
            </a:r>
            <a:endParaRPr lang="tr-TR" b="1" dirty="0"/>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a:xfrm>
            <a:off x="838200" y="1854200"/>
            <a:ext cx="5881914" cy="4165600"/>
          </a:xfrm>
        </p:spPr>
        <p:txBody>
          <a:bodyPr>
            <a:normAutofit fontScale="92500" lnSpcReduction="20000"/>
          </a:bodyPr>
          <a:lstStyle/>
          <a:p>
            <a:r>
              <a:rPr lang="en-US" b="1" dirty="0">
                <a:solidFill>
                  <a:srgbClr val="800000"/>
                </a:solidFill>
              </a:rPr>
              <a:t>Analyze education/job data about </a:t>
            </a:r>
            <a:r>
              <a:rPr lang="en-US" b="1" dirty="0" err="1">
                <a:solidFill>
                  <a:srgbClr val="800000"/>
                </a:solidFill>
              </a:rPr>
              <a:t>Kagglers</a:t>
            </a:r>
            <a:endParaRPr lang="en-US" b="1" dirty="0">
              <a:solidFill>
                <a:srgbClr val="800000"/>
              </a:solidFill>
            </a:endParaRPr>
          </a:p>
          <a:p>
            <a:endParaRPr lang="en-US" sz="800" b="1" dirty="0">
              <a:solidFill>
                <a:srgbClr val="800000"/>
              </a:solidFill>
            </a:endParaRPr>
          </a:p>
          <a:p>
            <a:pPr lvl="1"/>
            <a:r>
              <a:rPr lang="en-US" dirty="0"/>
              <a:t>Imagine that you are consulting for a company (think Google or Coursera or a startup…) that wants to </a:t>
            </a:r>
            <a:r>
              <a:rPr lang="en-US" dirty="0">
                <a:solidFill>
                  <a:srgbClr val="7030A0"/>
                </a:solidFill>
              </a:rPr>
              <a:t>know more about data science professionals around the world</a:t>
            </a:r>
            <a:r>
              <a:rPr lang="en-US" dirty="0"/>
              <a:t>, so as to launch a new product/business…</a:t>
            </a:r>
          </a:p>
          <a:p>
            <a:pPr lvl="1"/>
            <a:endParaRPr lang="en-US" sz="800" dirty="0"/>
          </a:p>
          <a:p>
            <a:pPr lvl="1"/>
            <a:r>
              <a:rPr lang="en-US" dirty="0"/>
              <a:t>They have collected data about </a:t>
            </a:r>
            <a:r>
              <a:rPr lang="en-US" dirty="0">
                <a:solidFill>
                  <a:srgbClr val="7030A0"/>
                </a:solidFill>
              </a:rPr>
              <a:t>Kaggle competition participants </a:t>
            </a:r>
            <a:r>
              <a:rPr lang="en-US" dirty="0"/>
              <a:t>which is given you </a:t>
            </a:r>
            <a:r>
              <a:rPr lang="en-US" dirty="0">
                <a:solidFill>
                  <a:srgbClr val="FF0000"/>
                </a:solidFill>
              </a:rPr>
              <a:t>to analyze, study and draw insights from</a:t>
            </a:r>
            <a:r>
              <a:rPr lang="en-US" dirty="0"/>
              <a:t>.</a:t>
            </a:r>
          </a:p>
          <a:p>
            <a:pPr lvl="1"/>
            <a:endParaRPr lang="en-US" sz="800" dirty="0"/>
          </a:p>
          <a:p>
            <a:pPr lvl="1"/>
            <a:r>
              <a:rPr lang="en-US" dirty="0"/>
              <a:t>You are also asked to </a:t>
            </a:r>
            <a:r>
              <a:rPr lang="en-US" dirty="0">
                <a:solidFill>
                  <a:srgbClr val="FF0000"/>
                </a:solidFill>
              </a:rPr>
              <a:t>build a machine learning model for predicting a given target variable</a:t>
            </a:r>
            <a:r>
              <a:rPr lang="en-US" dirty="0"/>
              <a:t>. </a:t>
            </a:r>
            <a:endParaRPr lang="en-US" sz="2800" b="1" dirty="0">
              <a:solidFill>
                <a:srgbClr val="800000"/>
              </a:solidFill>
            </a:endParaRPr>
          </a:p>
          <a:p>
            <a:endParaRPr lang="en-US" sz="700" dirty="0">
              <a:solidFill>
                <a:srgbClr val="800000"/>
              </a:solidFill>
            </a:endParaRPr>
          </a:p>
        </p:txBody>
      </p:sp>
      <p:pic>
        <p:nvPicPr>
          <p:cNvPr id="7" name="Picture 6" descr="A picture containing shape&#10;&#10;Description automatically generated">
            <a:extLst>
              <a:ext uri="{FF2B5EF4-FFF2-40B4-BE49-F238E27FC236}">
                <a16:creationId xmlns:a16="http://schemas.microsoft.com/office/drawing/2014/main" id="{18859AA9-CB5C-F848-8FD3-718262597496}"/>
              </a:ext>
            </a:extLst>
          </p:cNvPr>
          <p:cNvPicPr>
            <a:picLocks noChangeAspect="1"/>
          </p:cNvPicPr>
          <p:nvPr/>
        </p:nvPicPr>
        <p:blipFill>
          <a:blip r:embed="rId2"/>
          <a:stretch>
            <a:fillRect/>
          </a:stretch>
        </p:blipFill>
        <p:spPr>
          <a:xfrm>
            <a:off x="6720114" y="1758929"/>
            <a:ext cx="4762500" cy="3924300"/>
          </a:xfrm>
          <a:prstGeom prst="rect">
            <a:avLst/>
          </a:prstGeom>
        </p:spPr>
      </p:pic>
    </p:spTree>
    <p:extLst>
      <p:ext uri="{BB962C8B-B14F-4D97-AF65-F5344CB8AC3E}">
        <p14:creationId xmlns:p14="http://schemas.microsoft.com/office/powerpoint/2010/main" val="98641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solidFill>
                  <a:srgbClr val="002060"/>
                </a:solidFill>
              </a:rPr>
              <a:t>OVERALL SCORE</a:t>
            </a:r>
            <a:endParaRPr lang="tr-TR" b="1" dirty="0">
              <a:solidFill>
                <a:srgbClr val="0D4C87"/>
              </a:solidFill>
            </a:endParaRPr>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p:txBody>
          <a:bodyPr>
            <a:normAutofit fontScale="85000" lnSpcReduction="20000"/>
          </a:bodyPr>
          <a:lstStyle/>
          <a:p>
            <a:r>
              <a:rPr lang="en-US" b="1" dirty="0"/>
              <a:t>TASK 2: Kaggle task – </a:t>
            </a:r>
            <a:r>
              <a:rPr lang="en-US" b="1" dirty="0">
                <a:solidFill>
                  <a:srgbClr val="C00000"/>
                </a:solidFill>
              </a:rPr>
              <a:t>60pts</a:t>
            </a:r>
          </a:p>
          <a:p>
            <a:endParaRPr lang="en-US" sz="1000" b="1" dirty="0">
              <a:solidFill>
                <a:srgbClr val="C00000"/>
              </a:solidFill>
            </a:endParaRPr>
          </a:p>
          <a:p>
            <a:pPr lvl="1"/>
            <a:r>
              <a:rPr lang="en-US" b="1" dirty="0"/>
              <a:t>Approach – </a:t>
            </a:r>
            <a:r>
              <a:rPr lang="en-US" b="1" dirty="0">
                <a:solidFill>
                  <a:srgbClr val="C00000"/>
                </a:solidFill>
              </a:rPr>
              <a:t>20pts </a:t>
            </a:r>
          </a:p>
          <a:p>
            <a:pPr lvl="2">
              <a:lnSpc>
                <a:spcPct val="120000"/>
              </a:lnSpc>
              <a:spcBef>
                <a:spcPts val="0"/>
              </a:spcBef>
            </a:pPr>
            <a:r>
              <a:rPr lang="en-US" sz="2100" dirty="0"/>
              <a:t>You will be given the </a:t>
            </a:r>
            <a:r>
              <a:rPr lang="en-US" sz="2100" dirty="0">
                <a:solidFill>
                  <a:srgbClr val="0070C0"/>
                </a:solidFill>
              </a:rPr>
              <a:t>maximum points</a:t>
            </a:r>
            <a:r>
              <a:rPr lang="en-US" sz="2100" dirty="0"/>
              <a:t> as default; but flaws or shortcomings in your approach will result in points (2-5pts) subtracted from this: e.g. not trying enough suitable approaches (e.g. at least 3 separate approaches), applying an unsuitable transformation, wrong approach in model selection, incorrect handling of the missing values etc.. </a:t>
            </a:r>
          </a:p>
          <a:p>
            <a:pPr lvl="2">
              <a:lnSpc>
                <a:spcPct val="120000"/>
              </a:lnSpc>
              <a:spcBef>
                <a:spcPts val="0"/>
              </a:spcBef>
            </a:pPr>
            <a:r>
              <a:rPr lang="en-US" sz="2100" dirty="0"/>
              <a:t>Note that even though your approach will also affect your test performance of your system, the two are graded separately so that your score does not depend exclusively on your test performance. </a:t>
            </a:r>
          </a:p>
          <a:p>
            <a:pPr lvl="2">
              <a:lnSpc>
                <a:spcPct val="120000"/>
              </a:lnSpc>
              <a:spcBef>
                <a:spcPts val="0"/>
              </a:spcBef>
            </a:pPr>
            <a:endParaRPr lang="en-US" sz="2100" dirty="0"/>
          </a:p>
          <a:p>
            <a:pPr lvl="2">
              <a:lnSpc>
                <a:spcPct val="120000"/>
              </a:lnSpc>
              <a:spcBef>
                <a:spcPts val="0"/>
              </a:spcBef>
            </a:pPr>
            <a:endParaRPr lang="en-US" sz="100" b="1" dirty="0"/>
          </a:p>
          <a:p>
            <a:pPr lvl="1">
              <a:lnSpc>
                <a:spcPct val="120000"/>
              </a:lnSpc>
              <a:spcBef>
                <a:spcPts val="0"/>
              </a:spcBef>
            </a:pPr>
            <a:r>
              <a:rPr lang="en-US" b="1" dirty="0"/>
              <a:t>Test Performance – </a:t>
            </a:r>
            <a:r>
              <a:rPr lang="en-US" b="1" dirty="0">
                <a:solidFill>
                  <a:srgbClr val="C00000"/>
                </a:solidFill>
              </a:rPr>
              <a:t>40pts</a:t>
            </a:r>
          </a:p>
          <a:p>
            <a:pPr lvl="2">
              <a:lnSpc>
                <a:spcPct val="120000"/>
              </a:lnSpc>
              <a:spcBef>
                <a:spcPts val="0"/>
              </a:spcBef>
            </a:pPr>
            <a:r>
              <a:rPr lang="en-US" sz="2100" b="1" dirty="0">
                <a:solidFill>
                  <a:srgbClr val="C00000"/>
                </a:solidFill>
              </a:rPr>
              <a:t>Your system will be ranked/graded according to RMSE (root mean squared error)</a:t>
            </a:r>
          </a:p>
          <a:p>
            <a:pPr lvl="2">
              <a:lnSpc>
                <a:spcPct val="120000"/>
              </a:lnSpc>
              <a:spcBef>
                <a:spcPts val="0"/>
              </a:spcBef>
            </a:pPr>
            <a:r>
              <a:rPr lang="en-US" sz="2100" dirty="0"/>
              <a:t>Non-working systems or groups who don’t submit any test results will get 0 points from this category. </a:t>
            </a:r>
          </a:p>
          <a:p>
            <a:pPr lvl="2">
              <a:lnSpc>
                <a:spcPct val="120000"/>
              </a:lnSpc>
              <a:spcBef>
                <a:spcPts val="0"/>
              </a:spcBef>
            </a:pPr>
            <a:r>
              <a:rPr lang="en-US" sz="2100" dirty="0"/>
              <a:t>Best performing system will obtain the maximum score</a:t>
            </a:r>
          </a:p>
          <a:p>
            <a:pPr lvl="2">
              <a:lnSpc>
                <a:spcPct val="120000"/>
              </a:lnSpc>
              <a:spcBef>
                <a:spcPts val="0"/>
              </a:spcBef>
            </a:pPr>
            <a:r>
              <a:rPr lang="en-US" sz="2100" dirty="0"/>
              <a:t>The rest of the systems will be graded according to their performance (roughly linearly). </a:t>
            </a:r>
          </a:p>
          <a:p>
            <a:pPr lvl="2"/>
            <a:endParaRPr lang="en-US" sz="1400" dirty="0">
              <a:highlight>
                <a:srgbClr val="FFFF00"/>
              </a:highlight>
            </a:endParaRPr>
          </a:p>
          <a:p>
            <a:pPr lvl="1"/>
            <a:endParaRPr lang="en-US" sz="600" dirty="0"/>
          </a:p>
        </p:txBody>
      </p:sp>
    </p:spTree>
    <p:extLst>
      <p:ext uri="{BB962C8B-B14F-4D97-AF65-F5344CB8AC3E}">
        <p14:creationId xmlns:p14="http://schemas.microsoft.com/office/powerpoint/2010/main" val="14475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solidFill>
                  <a:srgbClr val="0D4C87"/>
                </a:solidFill>
              </a:rPr>
              <a:t>IMPLEMENTATION</a:t>
            </a:r>
            <a:endParaRPr lang="tr-TR" b="1" dirty="0">
              <a:solidFill>
                <a:srgbClr val="0D4C87"/>
              </a:solidFill>
            </a:endParaRPr>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a:xfrm>
            <a:off x="598392" y="1718147"/>
            <a:ext cx="10515600" cy="4351338"/>
          </a:xfrm>
        </p:spPr>
        <p:txBody>
          <a:bodyPr>
            <a:normAutofit fontScale="85000" lnSpcReduction="20000"/>
          </a:bodyPr>
          <a:lstStyle/>
          <a:p>
            <a:endParaRPr lang="en-US" b="1" dirty="0"/>
          </a:p>
          <a:p>
            <a:r>
              <a:rPr lang="en-US" b="1" dirty="0"/>
              <a:t>Programming language</a:t>
            </a:r>
            <a:r>
              <a:rPr lang="en-US" dirty="0"/>
              <a:t>: </a:t>
            </a:r>
            <a:r>
              <a:rPr lang="en-US" b="1" dirty="0">
                <a:solidFill>
                  <a:srgbClr val="800000"/>
                </a:solidFill>
              </a:rPr>
              <a:t>You are expected to use a Python 3 notebook.</a:t>
            </a:r>
          </a:p>
          <a:p>
            <a:pPr marL="0" indent="0">
              <a:buNone/>
            </a:pPr>
            <a:endParaRPr lang="en-US" sz="900" dirty="0">
              <a:solidFill>
                <a:srgbClr val="800000"/>
              </a:solidFill>
            </a:endParaRPr>
          </a:p>
          <a:p>
            <a:r>
              <a:rPr lang="en-US" b="1" dirty="0"/>
              <a:t>Approach and Software</a:t>
            </a:r>
            <a:r>
              <a:rPr lang="en-US" dirty="0"/>
              <a:t>: </a:t>
            </a:r>
          </a:p>
          <a:p>
            <a:pPr lvl="1">
              <a:spcAft>
                <a:spcPts val="600"/>
              </a:spcAft>
            </a:pPr>
            <a:r>
              <a:rPr lang="en-US" sz="2600" dirty="0"/>
              <a:t>You may make use of </a:t>
            </a:r>
            <a:r>
              <a:rPr lang="en-US" sz="2600" i="1" dirty="0">
                <a:solidFill>
                  <a:srgbClr val="C00000"/>
                </a:solidFill>
              </a:rPr>
              <a:t>any</a:t>
            </a:r>
            <a:r>
              <a:rPr lang="en-US" sz="2600" dirty="0">
                <a:solidFill>
                  <a:srgbClr val="C00000"/>
                </a:solidFill>
              </a:rPr>
              <a:t> available toolboxes and libraries </a:t>
            </a:r>
            <a:r>
              <a:rPr lang="en-US" sz="2600" dirty="0"/>
              <a:t>commercial or free. </a:t>
            </a:r>
          </a:p>
          <a:p>
            <a:pPr lvl="1">
              <a:spcAft>
                <a:spcPts val="600"/>
              </a:spcAft>
            </a:pPr>
            <a:r>
              <a:rPr lang="en-US" sz="2600" dirty="0"/>
              <a:t>You may use </a:t>
            </a:r>
            <a:r>
              <a:rPr lang="en-US" sz="2600" i="1" dirty="0">
                <a:solidFill>
                  <a:srgbClr val="C00000"/>
                </a:solidFill>
              </a:rPr>
              <a:t>any</a:t>
            </a:r>
            <a:r>
              <a:rPr lang="en-US" sz="2600" dirty="0">
                <a:solidFill>
                  <a:srgbClr val="C00000"/>
                </a:solidFill>
              </a:rPr>
              <a:t> approach </a:t>
            </a:r>
            <a:r>
              <a:rPr lang="en-US" sz="2600" dirty="0"/>
              <a:t>(any regressor including those that were not addressed during the course; and any data normalization; dimensionality reduction techniques, as you see fit.). </a:t>
            </a:r>
          </a:p>
          <a:p>
            <a:pPr lvl="1">
              <a:spcAft>
                <a:spcPts val="600"/>
              </a:spcAft>
            </a:pPr>
            <a:r>
              <a:rPr lang="en-US" sz="2600" dirty="0"/>
              <a:t>Make sure your preprocessing/feature extraction can be done easily on the test data; you will need to apply the same feature processing steps on the test.</a:t>
            </a:r>
          </a:p>
          <a:p>
            <a:pPr lvl="1">
              <a:spcAft>
                <a:spcPts val="600"/>
              </a:spcAft>
            </a:pPr>
            <a:r>
              <a:rPr lang="en-US" sz="2600" dirty="0">
                <a:solidFill>
                  <a:srgbClr val="FF0000"/>
                </a:solidFill>
              </a:rPr>
              <a:t>Do not use any external data. The idea here is to see what you can do with the given features/data.</a:t>
            </a:r>
          </a:p>
          <a:p>
            <a:pPr lvl="1">
              <a:spcAft>
                <a:spcPts val="600"/>
              </a:spcAft>
            </a:pPr>
            <a:endParaRPr lang="en-US" sz="900" dirty="0"/>
          </a:p>
          <a:p>
            <a:r>
              <a:rPr lang="en-US" b="1" dirty="0"/>
              <a:t>Computing Resources</a:t>
            </a:r>
            <a:r>
              <a:rPr lang="en-US" dirty="0"/>
              <a:t>: You may use </a:t>
            </a:r>
            <a:r>
              <a:rPr lang="en-US" i="1" dirty="0"/>
              <a:t>any</a:t>
            </a:r>
            <a:r>
              <a:rPr lang="en-US" dirty="0"/>
              <a:t> computing resources available, including the cloud and the HPC. </a:t>
            </a:r>
          </a:p>
        </p:txBody>
      </p:sp>
    </p:spTree>
    <p:extLst>
      <p:ext uri="{BB962C8B-B14F-4D97-AF65-F5344CB8AC3E}">
        <p14:creationId xmlns:p14="http://schemas.microsoft.com/office/powerpoint/2010/main" val="83795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solidFill>
                  <a:srgbClr val="0D4C87"/>
                </a:solidFill>
              </a:rPr>
              <a:t>KAGGLE DETAILS</a:t>
            </a:r>
            <a:endParaRPr lang="tr-TR" b="1" dirty="0">
              <a:solidFill>
                <a:srgbClr val="0D4C87"/>
              </a:solidFill>
            </a:endParaRPr>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a:xfrm>
            <a:off x="675861" y="1762538"/>
            <a:ext cx="11347817" cy="4730336"/>
          </a:xfrm>
        </p:spPr>
        <p:txBody>
          <a:bodyPr>
            <a:normAutofit fontScale="70000" lnSpcReduction="20000"/>
          </a:bodyPr>
          <a:lstStyle/>
          <a:p>
            <a:pPr fontAlgn="base"/>
            <a:r>
              <a:rPr lang="en-US" dirty="0"/>
              <a:t>Here is the </a:t>
            </a:r>
            <a:r>
              <a:rPr lang="en-US" sz="2600" dirty="0">
                <a:hlinkClick r:id="rId2"/>
              </a:rPr>
              <a:t>https://www.kaggle.com/t/ae0b72b683954031a7a8404bea93e8a5</a:t>
            </a:r>
            <a:endParaRPr lang="en-US" sz="2600" dirty="0"/>
          </a:p>
          <a:p>
            <a:pPr fontAlgn="base"/>
            <a:endParaRPr lang="en-US" dirty="0">
              <a:solidFill>
                <a:srgbClr val="C00000"/>
              </a:solidFill>
            </a:endParaRPr>
          </a:p>
          <a:p>
            <a:pPr fontAlgn="base"/>
            <a:r>
              <a:rPr lang="en-US" dirty="0" err="1">
                <a:solidFill>
                  <a:srgbClr val="C00000"/>
                </a:solidFill>
              </a:rPr>
              <a:t>train.xlsx</a:t>
            </a:r>
            <a:endParaRPr lang="en-US" dirty="0">
              <a:solidFill>
                <a:srgbClr val="C00000"/>
              </a:solidFill>
            </a:endParaRPr>
          </a:p>
          <a:p>
            <a:pPr lvl="1" fontAlgn="base"/>
            <a:r>
              <a:rPr lang="en-US" dirty="0"/>
              <a:t>5529 instances</a:t>
            </a:r>
          </a:p>
          <a:p>
            <a:pPr lvl="1" fontAlgn="base"/>
            <a:r>
              <a:rPr lang="en-US" dirty="0"/>
              <a:t>53 regular features</a:t>
            </a:r>
          </a:p>
          <a:p>
            <a:pPr lvl="1" fontAlgn="base"/>
            <a:r>
              <a:rPr lang="en-US" dirty="0"/>
              <a:t>1 target feature (</a:t>
            </a:r>
            <a:r>
              <a:rPr lang="en-US" i="1" dirty="0" err="1">
                <a:solidFill>
                  <a:srgbClr val="0070C0"/>
                </a:solidFill>
              </a:rPr>
              <a:t>JobSatisfaction</a:t>
            </a:r>
            <a:r>
              <a:rPr lang="en-US" dirty="0"/>
              <a:t>)</a:t>
            </a:r>
            <a:br>
              <a:rPr lang="en-US" dirty="0"/>
            </a:br>
            <a:endParaRPr lang="en-US" dirty="0"/>
          </a:p>
          <a:p>
            <a:pPr fontAlgn="base"/>
            <a:r>
              <a:rPr lang="en-US" dirty="0" err="1">
                <a:solidFill>
                  <a:srgbClr val="C00000"/>
                </a:solidFill>
              </a:rPr>
              <a:t>test.xlsx</a:t>
            </a:r>
            <a:r>
              <a:rPr lang="en-US" dirty="0">
                <a:solidFill>
                  <a:srgbClr val="C00000"/>
                </a:solidFill>
              </a:rPr>
              <a:t> </a:t>
            </a:r>
            <a:r>
              <a:rPr lang="en-US" b="1" dirty="0">
                <a:solidFill>
                  <a:srgbClr val="C00000"/>
                </a:solidFill>
              </a:rPr>
              <a:t>(will be provided later)</a:t>
            </a:r>
          </a:p>
          <a:p>
            <a:pPr lvl="1" fontAlgn="base"/>
            <a:r>
              <a:rPr lang="en-US" dirty="0"/>
              <a:t>1000 instances</a:t>
            </a:r>
          </a:p>
          <a:p>
            <a:pPr lvl="1" fontAlgn="base"/>
            <a:r>
              <a:rPr lang="en-US" dirty="0"/>
              <a:t>53 regular features</a:t>
            </a:r>
            <a:br>
              <a:rPr lang="en-US" dirty="0"/>
            </a:br>
            <a:endParaRPr lang="en-US" dirty="0"/>
          </a:p>
          <a:p>
            <a:pPr fontAlgn="base"/>
            <a:r>
              <a:rPr lang="en-US" dirty="0" err="1">
                <a:solidFill>
                  <a:srgbClr val="C00000"/>
                </a:solidFill>
              </a:rPr>
              <a:t>Dataset_explanation.csv</a:t>
            </a:r>
            <a:endParaRPr lang="en-US" dirty="0">
              <a:solidFill>
                <a:srgbClr val="C00000"/>
              </a:solidFill>
            </a:endParaRPr>
          </a:p>
          <a:p>
            <a:pPr lvl="1" fontAlgn="base"/>
            <a:r>
              <a:rPr lang="en-US" dirty="0"/>
              <a:t>You will find feature explanations</a:t>
            </a:r>
            <a:br>
              <a:rPr lang="en-US" dirty="0"/>
            </a:br>
            <a:endParaRPr lang="en-US" dirty="0"/>
          </a:p>
          <a:p>
            <a:pPr fontAlgn="base"/>
            <a:r>
              <a:rPr lang="en-US" dirty="0"/>
              <a:t>Remind that performance metric is </a:t>
            </a:r>
            <a:r>
              <a:rPr lang="en-US" dirty="0">
                <a:solidFill>
                  <a:srgbClr val="C00000"/>
                </a:solidFill>
              </a:rPr>
              <a:t>RMSE</a:t>
            </a:r>
            <a:r>
              <a:rPr lang="en-US" dirty="0"/>
              <a:t> (Root Mean Squared Error)</a:t>
            </a:r>
            <a:br>
              <a:rPr lang="en-US" dirty="0"/>
            </a:br>
            <a:endParaRPr lang="en-US" dirty="0"/>
          </a:p>
          <a:p>
            <a:pPr fontAlgn="base"/>
            <a:r>
              <a:rPr lang="en-US" dirty="0"/>
              <a:t>Again, we have </a:t>
            </a:r>
            <a:r>
              <a:rPr lang="en-US" dirty="0">
                <a:solidFill>
                  <a:srgbClr val="C00000"/>
                </a:solidFill>
              </a:rPr>
              <a:t>Public (40%) / Private (60% fixed) Leaderboard </a:t>
            </a:r>
            <a:r>
              <a:rPr lang="en-US" dirty="0">
                <a:solidFill>
                  <a:srgbClr val="0070C0"/>
                </a:solidFill>
              </a:rPr>
              <a:t>(their weighted average will be considered)</a:t>
            </a:r>
          </a:p>
        </p:txBody>
      </p:sp>
    </p:spTree>
    <p:extLst>
      <p:ext uri="{BB962C8B-B14F-4D97-AF65-F5344CB8AC3E}">
        <p14:creationId xmlns:p14="http://schemas.microsoft.com/office/powerpoint/2010/main" val="84200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solidFill>
                  <a:srgbClr val="0D4C87"/>
                </a:solidFill>
              </a:rPr>
              <a:t>KAGGLE SUBMISSON FILE</a:t>
            </a:r>
            <a:endParaRPr lang="tr-TR" b="1" dirty="0">
              <a:solidFill>
                <a:srgbClr val="0D4C87"/>
              </a:solidFill>
            </a:endParaRPr>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a:xfrm>
            <a:off x="675861" y="1762538"/>
            <a:ext cx="11347817" cy="4730336"/>
          </a:xfrm>
        </p:spPr>
        <p:txBody>
          <a:bodyPr>
            <a:normAutofit fontScale="92500" lnSpcReduction="20000"/>
          </a:bodyPr>
          <a:lstStyle/>
          <a:p>
            <a:pPr fontAlgn="base"/>
            <a:r>
              <a:rPr lang="en-US" sz="2400" dirty="0"/>
              <a:t>It should be </a:t>
            </a:r>
            <a:r>
              <a:rPr lang="en-US" sz="2400" b="1" dirty="0">
                <a:solidFill>
                  <a:srgbClr val="C00000"/>
                </a:solidFill>
              </a:rPr>
              <a:t>csv file</a:t>
            </a:r>
            <a:br>
              <a:rPr lang="en-US" sz="2400" dirty="0"/>
            </a:br>
            <a:endParaRPr lang="en-US" sz="1300" dirty="0"/>
          </a:p>
          <a:p>
            <a:pPr fontAlgn="base"/>
            <a:r>
              <a:rPr lang="en-US" sz="2400" dirty="0"/>
              <a:t>There should be header</a:t>
            </a:r>
          </a:p>
          <a:p>
            <a:pPr lvl="1" fontAlgn="base"/>
            <a:r>
              <a:rPr lang="en-US" sz="2000" b="1" i="1" dirty="0" err="1"/>
              <a:t>ID,Prediction</a:t>
            </a:r>
            <a:br>
              <a:rPr lang="en-US" sz="2000" i="1" dirty="0"/>
            </a:br>
            <a:br>
              <a:rPr lang="en-US" sz="2000" i="1" dirty="0"/>
            </a:br>
            <a:endParaRPr lang="en-US" sz="2000" i="1" dirty="0"/>
          </a:p>
          <a:p>
            <a:pPr fontAlgn="base"/>
            <a:r>
              <a:rPr lang="en-US" sz="2400" dirty="0">
                <a:solidFill>
                  <a:srgbClr val="0070C0"/>
                </a:solidFill>
              </a:rPr>
              <a:t>"ID"</a:t>
            </a:r>
            <a:r>
              <a:rPr lang="en-US" sz="2400" dirty="0"/>
              <a:t>s should be an integer 1 to 1000 (both included)</a:t>
            </a:r>
            <a:br>
              <a:rPr lang="en-US" sz="2400" dirty="0"/>
            </a:br>
            <a:endParaRPr lang="en-US" sz="2400" dirty="0"/>
          </a:p>
          <a:p>
            <a:pPr fontAlgn="base"/>
            <a:r>
              <a:rPr lang="en-US" sz="2400" dirty="0">
                <a:solidFill>
                  <a:srgbClr val="0070C0"/>
                </a:solidFill>
              </a:rPr>
              <a:t>"</a:t>
            </a:r>
            <a:r>
              <a:rPr lang="en-US" sz="2400" dirty="0" err="1">
                <a:solidFill>
                  <a:srgbClr val="0070C0"/>
                </a:solidFill>
              </a:rPr>
              <a:t>Prediction"</a:t>
            </a:r>
            <a:r>
              <a:rPr lang="en-US" sz="2400" dirty="0" err="1"/>
              <a:t>s</a:t>
            </a:r>
            <a:r>
              <a:rPr lang="en-US" sz="2400" dirty="0"/>
              <a:t> should be a </a:t>
            </a:r>
            <a:r>
              <a:rPr lang="en-US" sz="2400" u="sng" dirty="0"/>
              <a:t>real</a:t>
            </a:r>
            <a:r>
              <a:rPr lang="en-US" sz="2400" dirty="0"/>
              <a:t> numeric value 1 to 10 (both included)</a:t>
            </a:r>
            <a:br>
              <a:rPr lang="en-US" sz="2400" dirty="0"/>
            </a:br>
            <a:br>
              <a:rPr lang="en-US" sz="2400" dirty="0"/>
            </a:br>
            <a:endParaRPr lang="en-US" sz="2400" dirty="0"/>
          </a:p>
          <a:p>
            <a:pPr fontAlgn="base"/>
            <a:r>
              <a:rPr lang="en-US" sz="2400" dirty="0"/>
              <a:t>Check </a:t>
            </a:r>
            <a:r>
              <a:rPr lang="en-US" sz="2400" b="1" i="1" dirty="0" err="1">
                <a:solidFill>
                  <a:srgbClr val="C00000"/>
                </a:solidFill>
              </a:rPr>
              <a:t>sampleSubmission.csv</a:t>
            </a:r>
            <a:r>
              <a:rPr lang="en-US" sz="2400" b="1" i="1" dirty="0">
                <a:solidFill>
                  <a:srgbClr val="C00000"/>
                </a:solidFill>
              </a:rPr>
              <a:t> </a:t>
            </a:r>
            <a:r>
              <a:rPr lang="en-US" sz="2400" dirty="0"/>
              <a:t>in Kaggle link</a:t>
            </a:r>
            <a:br>
              <a:rPr lang="en-US" sz="2400" b="1" i="1" dirty="0"/>
            </a:br>
            <a:br>
              <a:rPr lang="en-US" sz="2400" b="1" i="1" dirty="0"/>
            </a:br>
            <a:endParaRPr lang="en-US" sz="2400" dirty="0"/>
          </a:p>
          <a:p>
            <a:r>
              <a:rPr lang="en-US" sz="2400" dirty="0"/>
              <a:t>Groups can make at most </a:t>
            </a:r>
            <a:r>
              <a:rPr lang="en-US" sz="2400" u="sng" dirty="0">
                <a:solidFill>
                  <a:srgbClr val="C00000"/>
                </a:solidFill>
              </a:rPr>
              <a:t>2 submissions </a:t>
            </a:r>
            <a:r>
              <a:rPr lang="en-US" sz="2400" dirty="0"/>
              <a:t>in a day </a:t>
            </a:r>
          </a:p>
          <a:p>
            <a:pPr lvl="1"/>
            <a:r>
              <a:rPr lang="en-US" sz="1900" dirty="0"/>
              <a:t>Participants will need to wait until the next </a:t>
            </a:r>
            <a:r>
              <a:rPr lang="en-US" sz="1900" dirty="0">
                <a:solidFill>
                  <a:srgbClr val="C00000"/>
                </a:solidFill>
              </a:rPr>
              <a:t>UTC</a:t>
            </a:r>
            <a:r>
              <a:rPr lang="en-US" sz="1900" dirty="0"/>
              <a:t> day after submitting the maximum number of daily submissions.</a:t>
            </a:r>
            <a:endParaRPr lang="en-US" sz="1600" dirty="0">
              <a:solidFill>
                <a:srgbClr val="800000"/>
              </a:solidFill>
            </a:endParaRPr>
          </a:p>
        </p:txBody>
      </p:sp>
    </p:spTree>
    <p:extLst>
      <p:ext uri="{BB962C8B-B14F-4D97-AF65-F5344CB8AC3E}">
        <p14:creationId xmlns:p14="http://schemas.microsoft.com/office/powerpoint/2010/main" val="395099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1713C1-632F-43BA-8258-03C7B94DDE06}"/>
              </a:ext>
            </a:extLst>
          </p:cNvPr>
          <p:cNvPicPr>
            <a:picLocks noChangeAspect="1"/>
          </p:cNvPicPr>
          <p:nvPr/>
        </p:nvPicPr>
        <p:blipFill>
          <a:blip r:embed="rId2"/>
          <a:stretch>
            <a:fillRect/>
          </a:stretch>
        </p:blipFill>
        <p:spPr>
          <a:xfrm>
            <a:off x="2428240" y="-1"/>
            <a:ext cx="7335520" cy="6858002"/>
          </a:xfrm>
          <a:prstGeom prst="rect">
            <a:avLst/>
          </a:prstGeom>
        </p:spPr>
      </p:pic>
      <p:sp>
        <p:nvSpPr>
          <p:cNvPr id="10" name="Rectangle 9">
            <a:extLst>
              <a:ext uri="{FF2B5EF4-FFF2-40B4-BE49-F238E27FC236}">
                <a16:creationId xmlns:a16="http://schemas.microsoft.com/office/drawing/2014/main" id="{2B5A7142-6E8D-42DE-9A76-ECADA04265B5}"/>
              </a:ext>
            </a:extLst>
          </p:cNvPr>
          <p:cNvSpPr/>
          <p:nvPr/>
        </p:nvSpPr>
        <p:spPr>
          <a:xfrm>
            <a:off x="8305800" y="1545772"/>
            <a:ext cx="1457960" cy="39188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5636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3B227F-8EB8-469D-9087-0FBB63378C4D}"/>
              </a:ext>
            </a:extLst>
          </p:cNvPr>
          <p:cNvPicPr>
            <a:picLocks noChangeAspect="1"/>
          </p:cNvPicPr>
          <p:nvPr/>
        </p:nvPicPr>
        <p:blipFill>
          <a:blip r:embed="rId2"/>
          <a:stretch>
            <a:fillRect/>
          </a:stretch>
        </p:blipFill>
        <p:spPr>
          <a:xfrm>
            <a:off x="295177" y="41841"/>
            <a:ext cx="11601646" cy="6774318"/>
          </a:xfrm>
          <a:prstGeom prst="rect">
            <a:avLst/>
          </a:prstGeom>
        </p:spPr>
      </p:pic>
      <p:sp>
        <p:nvSpPr>
          <p:cNvPr id="10" name="Rectangle 9">
            <a:extLst>
              <a:ext uri="{FF2B5EF4-FFF2-40B4-BE49-F238E27FC236}">
                <a16:creationId xmlns:a16="http://schemas.microsoft.com/office/drawing/2014/main" id="{2B5A7142-6E8D-42DE-9A76-ECADA04265B5}"/>
              </a:ext>
            </a:extLst>
          </p:cNvPr>
          <p:cNvSpPr/>
          <p:nvPr/>
        </p:nvSpPr>
        <p:spPr>
          <a:xfrm>
            <a:off x="9938657" y="4267201"/>
            <a:ext cx="1665514" cy="39188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2130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3CF3B6-0FF9-4519-BEC8-34EC9BC1AB50}"/>
              </a:ext>
            </a:extLst>
          </p:cNvPr>
          <p:cNvPicPr>
            <a:picLocks noChangeAspect="1"/>
          </p:cNvPicPr>
          <p:nvPr/>
        </p:nvPicPr>
        <p:blipFill>
          <a:blip r:embed="rId2"/>
          <a:stretch>
            <a:fillRect/>
          </a:stretch>
        </p:blipFill>
        <p:spPr>
          <a:xfrm>
            <a:off x="2776291" y="0"/>
            <a:ext cx="6639418" cy="6858000"/>
          </a:xfrm>
          <a:prstGeom prst="rect">
            <a:avLst/>
          </a:prstGeom>
        </p:spPr>
      </p:pic>
      <p:sp>
        <p:nvSpPr>
          <p:cNvPr id="10" name="Rectangle 9">
            <a:extLst>
              <a:ext uri="{FF2B5EF4-FFF2-40B4-BE49-F238E27FC236}">
                <a16:creationId xmlns:a16="http://schemas.microsoft.com/office/drawing/2014/main" id="{2B5A7142-6E8D-42DE-9A76-ECADA04265B5}"/>
              </a:ext>
            </a:extLst>
          </p:cNvPr>
          <p:cNvSpPr/>
          <p:nvPr/>
        </p:nvSpPr>
        <p:spPr>
          <a:xfrm>
            <a:off x="6193971" y="1447800"/>
            <a:ext cx="424543" cy="206830"/>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5">
            <a:extLst>
              <a:ext uri="{FF2B5EF4-FFF2-40B4-BE49-F238E27FC236}">
                <a16:creationId xmlns:a16="http://schemas.microsoft.com/office/drawing/2014/main" id="{C0C7F4A5-5DB2-42D6-9AF5-64825EAC4944}"/>
              </a:ext>
            </a:extLst>
          </p:cNvPr>
          <p:cNvSpPr/>
          <p:nvPr/>
        </p:nvSpPr>
        <p:spPr>
          <a:xfrm>
            <a:off x="2928258" y="2286000"/>
            <a:ext cx="3320142" cy="816430"/>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7610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A032BB-2B39-4100-8C7A-1AF7B392A87F}"/>
              </a:ext>
            </a:extLst>
          </p:cNvPr>
          <p:cNvPicPr>
            <a:picLocks noChangeAspect="1"/>
          </p:cNvPicPr>
          <p:nvPr/>
        </p:nvPicPr>
        <p:blipFill>
          <a:blip r:embed="rId2"/>
          <a:stretch>
            <a:fillRect/>
          </a:stretch>
        </p:blipFill>
        <p:spPr>
          <a:xfrm>
            <a:off x="2209800" y="27909"/>
            <a:ext cx="7772400" cy="6802182"/>
          </a:xfrm>
          <a:prstGeom prst="rect">
            <a:avLst/>
          </a:prstGeom>
        </p:spPr>
      </p:pic>
      <p:sp>
        <p:nvSpPr>
          <p:cNvPr id="6" name="Rectangle 5">
            <a:extLst>
              <a:ext uri="{FF2B5EF4-FFF2-40B4-BE49-F238E27FC236}">
                <a16:creationId xmlns:a16="http://schemas.microsoft.com/office/drawing/2014/main" id="{C0C7F4A5-5DB2-42D6-9AF5-64825EAC4944}"/>
              </a:ext>
            </a:extLst>
          </p:cNvPr>
          <p:cNvSpPr/>
          <p:nvPr/>
        </p:nvSpPr>
        <p:spPr>
          <a:xfrm>
            <a:off x="2383971" y="5606142"/>
            <a:ext cx="5257799" cy="620487"/>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a:extLst>
              <a:ext uri="{FF2B5EF4-FFF2-40B4-BE49-F238E27FC236}">
                <a16:creationId xmlns:a16="http://schemas.microsoft.com/office/drawing/2014/main" id="{3846C280-1057-43B1-979D-0F1C90204FB9}"/>
              </a:ext>
            </a:extLst>
          </p:cNvPr>
          <p:cNvSpPr/>
          <p:nvPr/>
        </p:nvSpPr>
        <p:spPr>
          <a:xfrm>
            <a:off x="2383971" y="6248401"/>
            <a:ext cx="1502229" cy="304800"/>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93321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16F125-C864-4B3B-9E80-BB856780918D}"/>
              </a:ext>
            </a:extLst>
          </p:cNvPr>
          <p:cNvPicPr>
            <a:picLocks noChangeAspect="1"/>
          </p:cNvPicPr>
          <p:nvPr/>
        </p:nvPicPr>
        <p:blipFill>
          <a:blip r:embed="rId2"/>
          <a:stretch>
            <a:fillRect/>
          </a:stretch>
        </p:blipFill>
        <p:spPr>
          <a:xfrm>
            <a:off x="300037" y="847725"/>
            <a:ext cx="11591925" cy="5162550"/>
          </a:xfrm>
          <a:prstGeom prst="rect">
            <a:avLst/>
          </a:prstGeom>
        </p:spPr>
      </p:pic>
    </p:spTree>
    <p:extLst>
      <p:ext uri="{BB962C8B-B14F-4D97-AF65-F5344CB8AC3E}">
        <p14:creationId xmlns:p14="http://schemas.microsoft.com/office/powerpoint/2010/main" val="29624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solidFill>
                  <a:srgbClr val="0D4C87"/>
                </a:solidFill>
              </a:rPr>
              <a:t>OVERALL SUBMISSION</a:t>
            </a:r>
            <a:endParaRPr lang="tr-TR" b="1" dirty="0">
              <a:solidFill>
                <a:srgbClr val="0D4C87"/>
              </a:solidFill>
            </a:endParaRPr>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a:xfrm>
            <a:off x="675860" y="1736034"/>
            <a:ext cx="10579191" cy="4332263"/>
          </a:xfrm>
        </p:spPr>
        <p:txBody>
          <a:bodyPr>
            <a:normAutofit fontScale="92500" lnSpcReduction="10000"/>
          </a:bodyPr>
          <a:lstStyle/>
          <a:p>
            <a:pPr marL="0" indent="0">
              <a:buNone/>
            </a:pPr>
            <a:r>
              <a:rPr lang="en-US" b="1" dirty="0"/>
              <a:t>What to submit:</a:t>
            </a:r>
          </a:p>
          <a:p>
            <a:pPr lvl="1"/>
            <a:r>
              <a:rPr lang="en-US" b="1" dirty="0"/>
              <a:t>predictions to Kaggle when test is made available</a:t>
            </a:r>
          </a:p>
          <a:p>
            <a:pPr lvl="1"/>
            <a:r>
              <a:rPr lang="en-US" b="1" dirty="0">
                <a:solidFill>
                  <a:srgbClr val="FF0000"/>
                </a:solidFill>
              </a:rPr>
              <a:t>your 11 slide presentation </a:t>
            </a:r>
            <a:r>
              <a:rPr lang="en-US" dirty="0"/>
              <a:t>(in ppt/pdf format) </a:t>
            </a:r>
          </a:p>
          <a:p>
            <a:pPr lvl="2"/>
            <a:r>
              <a:rPr lang="en-US" b="1" dirty="0">
                <a:solidFill>
                  <a:srgbClr val="FF0000"/>
                </a:solidFill>
              </a:rPr>
              <a:t>your notebook </a:t>
            </a:r>
            <a:r>
              <a:rPr lang="en-US" dirty="0"/>
              <a:t>that produced the predictions </a:t>
            </a:r>
            <a:r>
              <a:rPr lang="en-US" dirty="0">
                <a:solidFill>
                  <a:srgbClr val="FF0000"/>
                </a:solidFill>
              </a:rPr>
              <a:t>should be submitted as a </a:t>
            </a:r>
            <a:r>
              <a:rPr lang="en-US" b="1" dirty="0" err="1">
                <a:solidFill>
                  <a:srgbClr val="FF0000"/>
                </a:solidFill>
              </a:rPr>
              <a:t>Colab</a:t>
            </a:r>
            <a:r>
              <a:rPr lang="en-US" b="1" dirty="0">
                <a:solidFill>
                  <a:srgbClr val="FF0000"/>
                </a:solidFill>
              </a:rPr>
              <a:t> notebook </a:t>
            </a:r>
          </a:p>
          <a:p>
            <a:pPr marL="914400" lvl="2" indent="0">
              <a:buNone/>
            </a:pPr>
            <a:r>
              <a:rPr lang="en-US" b="1" dirty="0">
                <a:solidFill>
                  <a:srgbClr val="FF0000"/>
                </a:solidFill>
              </a:rPr>
              <a:t>    link</a:t>
            </a:r>
            <a:r>
              <a:rPr lang="en-US" dirty="0">
                <a:solidFill>
                  <a:srgbClr val="FF0000"/>
                </a:solidFill>
              </a:rPr>
              <a:t> in the title page of your presentation. </a:t>
            </a:r>
          </a:p>
          <a:p>
            <a:pPr lvl="3"/>
            <a:r>
              <a:rPr lang="en-US" b="1" dirty="0">
                <a:solidFill>
                  <a:srgbClr val="0070C0"/>
                </a:solidFill>
              </a:rPr>
              <a:t>Do not submit code written to generate visualization or to draw insights.</a:t>
            </a:r>
          </a:p>
          <a:p>
            <a:pPr lvl="3"/>
            <a:r>
              <a:rPr lang="en-US" b="1" dirty="0">
                <a:solidFill>
                  <a:srgbClr val="0070C0"/>
                </a:solidFill>
              </a:rPr>
              <a:t>Your submitted code must give the exact test results when trained with the given training data using your code.</a:t>
            </a:r>
            <a:r>
              <a:rPr lang="en-US" dirty="0">
                <a:solidFill>
                  <a:srgbClr val="0070C0"/>
                </a:solidFill>
              </a:rPr>
              <a:t> </a:t>
            </a:r>
          </a:p>
          <a:p>
            <a:pPr lvl="3"/>
            <a:r>
              <a:rPr lang="en-US" dirty="0">
                <a:solidFill>
                  <a:srgbClr val="0070C0"/>
                </a:solidFill>
              </a:rPr>
              <a:t>In order to remove any randomness, please start by setting a </a:t>
            </a:r>
            <a:r>
              <a:rPr lang="en-US" b="1" dirty="0">
                <a:solidFill>
                  <a:srgbClr val="0070C0"/>
                </a:solidFill>
              </a:rPr>
              <a:t>random number seed (or </a:t>
            </a:r>
            <a:r>
              <a:rPr lang="en-US" b="1" dirty="0" err="1">
                <a:solidFill>
                  <a:srgbClr val="0070C0"/>
                </a:solidFill>
              </a:rPr>
              <a:t>random_state</a:t>
            </a:r>
            <a:r>
              <a:rPr lang="en-US" b="1" dirty="0">
                <a:solidFill>
                  <a:srgbClr val="0070C0"/>
                </a:solidFill>
              </a:rPr>
              <a:t>) </a:t>
            </a:r>
            <a:r>
              <a:rPr lang="en-US" dirty="0">
                <a:solidFill>
                  <a:srgbClr val="0070C0"/>
                </a:solidFill>
              </a:rPr>
              <a:t>to have results that you can replicate. </a:t>
            </a:r>
          </a:p>
          <a:p>
            <a:pPr marL="457200" lvl="1" indent="0">
              <a:buNone/>
            </a:pPr>
            <a:endParaRPr lang="en-US" dirty="0"/>
          </a:p>
          <a:p>
            <a:r>
              <a:rPr lang="en-US" b="1" dirty="0">
                <a:solidFill>
                  <a:srgbClr val="FF0000"/>
                </a:solidFill>
              </a:rPr>
              <a:t>The first person in the group (first </a:t>
            </a:r>
            <a:r>
              <a:rPr lang="en-US" b="1" dirty="0" err="1">
                <a:solidFill>
                  <a:srgbClr val="FF0000"/>
                </a:solidFill>
              </a:rPr>
              <a:t>lastname</a:t>
            </a:r>
            <a:r>
              <a:rPr lang="en-US" b="1" dirty="0">
                <a:solidFill>
                  <a:srgbClr val="FF0000"/>
                </a:solidFill>
              </a:rPr>
              <a:t>-alphabetically) should submit the presentation file.</a:t>
            </a:r>
          </a:p>
        </p:txBody>
      </p:sp>
    </p:spTree>
    <p:extLst>
      <p:ext uri="{BB962C8B-B14F-4D97-AF65-F5344CB8AC3E}">
        <p14:creationId xmlns:p14="http://schemas.microsoft.com/office/powerpoint/2010/main" val="145014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9005F9-592E-3447-B287-4A21C574A6DF}"/>
              </a:ext>
            </a:extLst>
          </p:cNvPr>
          <p:cNvSpPr>
            <a:spLocks noGrp="1"/>
          </p:cNvSpPr>
          <p:nvPr>
            <p:ph type="title"/>
          </p:nvPr>
        </p:nvSpPr>
        <p:spPr/>
        <p:txBody>
          <a:bodyPr/>
          <a:lstStyle/>
          <a:p>
            <a:r>
              <a:rPr lang="en-US" b="1" dirty="0">
                <a:latin typeface="+mn-lt"/>
              </a:rPr>
              <a:t>Features</a:t>
            </a:r>
            <a:endParaRPr lang="tr-TR" b="1" dirty="0">
              <a:latin typeface="+mn-lt"/>
            </a:endParaRPr>
          </a:p>
        </p:txBody>
      </p:sp>
      <p:sp>
        <p:nvSpPr>
          <p:cNvPr id="3" name="İçerik Yer Tutucusu 2">
            <a:extLst>
              <a:ext uri="{FF2B5EF4-FFF2-40B4-BE49-F238E27FC236}">
                <a16:creationId xmlns:a16="http://schemas.microsoft.com/office/drawing/2014/main" id="{55E6F121-E751-1E47-BFA3-6CC49E8467EE}"/>
              </a:ext>
            </a:extLst>
          </p:cNvPr>
          <p:cNvSpPr>
            <a:spLocks noGrp="1"/>
          </p:cNvSpPr>
          <p:nvPr>
            <p:ph idx="1"/>
          </p:nvPr>
        </p:nvSpPr>
        <p:spPr>
          <a:xfrm>
            <a:off x="838200" y="1756880"/>
            <a:ext cx="10515600" cy="4664468"/>
          </a:xfrm>
        </p:spPr>
        <p:txBody>
          <a:bodyPr>
            <a:normAutofit/>
          </a:bodyPr>
          <a:lstStyle/>
          <a:p>
            <a:pPr marL="0" indent="0">
              <a:buNone/>
            </a:pPr>
            <a:r>
              <a:rPr lang="en-US" sz="2200" b="1" dirty="0">
                <a:solidFill>
                  <a:srgbClr val="FF0000"/>
                </a:solidFill>
                <a:latin typeface="+mj-lt"/>
              </a:rPr>
              <a:t>Target Variable:</a:t>
            </a:r>
          </a:p>
          <a:p>
            <a:r>
              <a:rPr lang="tr-TR" sz="1900" b="1" dirty="0">
                <a:solidFill>
                  <a:srgbClr val="7030A0"/>
                </a:solidFill>
                <a:latin typeface="+mj-lt"/>
              </a:rPr>
              <a:t>JobSatisfaction</a:t>
            </a:r>
            <a:r>
              <a:rPr lang="en-US" sz="1900" dirty="0">
                <a:solidFill>
                  <a:srgbClr val="7030A0"/>
                </a:solidFill>
                <a:latin typeface="+mj-lt"/>
              </a:rPr>
              <a:t>: Job satisfaction level of </a:t>
            </a:r>
            <a:r>
              <a:rPr lang="en-US" sz="1900" dirty="0" err="1">
                <a:solidFill>
                  <a:srgbClr val="7030A0"/>
                </a:solidFill>
                <a:latin typeface="+mj-lt"/>
              </a:rPr>
              <a:t>Kaggler</a:t>
            </a:r>
            <a:r>
              <a:rPr lang="en-US" sz="1900" dirty="0">
                <a:solidFill>
                  <a:srgbClr val="7030A0"/>
                </a:solidFill>
                <a:latin typeface="+mj-lt"/>
              </a:rPr>
              <a:t> in a scale of 1 to 10. </a:t>
            </a:r>
            <a:endParaRPr lang="en-US" sz="1900" b="1" dirty="0">
              <a:solidFill>
                <a:srgbClr val="7030A0"/>
              </a:solidFill>
              <a:latin typeface="+mj-lt"/>
            </a:endParaRPr>
          </a:p>
          <a:p>
            <a:pPr marL="0" indent="0">
              <a:buNone/>
            </a:pPr>
            <a:r>
              <a:rPr lang="en-US" sz="2200" b="1" dirty="0">
                <a:solidFill>
                  <a:srgbClr val="0070C0"/>
                </a:solidFill>
                <a:latin typeface="+mj-lt"/>
              </a:rPr>
              <a:t>Demographic Features: </a:t>
            </a:r>
          </a:p>
          <a:p>
            <a:r>
              <a:rPr lang="en-US" sz="1900" b="1" dirty="0">
                <a:latin typeface="+mj-lt"/>
              </a:rPr>
              <a:t>Gender</a:t>
            </a:r>
            <a:r>
              <a:rPr lang="en-US" sz="1900" dirty="0">
                <a:latin typeface="+mj-lt"/>
              </a:rPr>
              <a:t>, </a:t>
            </a:r>
            <a:r>
              <a:rPr lang="en-US" sz="1900" b="1" dirty="0">
                <a:latin typeface="+mj-lt"/>
              </a:rPr>
              <a:t>Country</a:t>
            </a:r>
            <a:r>
              <a:rPr lang="en-US" sz="1900" dirty="0">
                <a:latin typeface="+mj-lt"/>
              </a:rPr>
              <a:t>, </a:t>
            </a:r>
            <a:r>
              <a:rPr lang="en-US" sz="1900" b="1" dirty="0">
                <a:latin typeface="+mj-lt"/>
              </a:rPr>
              <a:t>Age</a:t>
            </a:r>
            <a:r>
              <a:rPr lang="en-US" sz="1900" dirty="0">
                <a:latin typeface="+mj-lt"/>
              </a:rPr>
              <a:t>, </a:t>
            </a:r>
            <a:r>
              <a:rPr lang="en-US" sz="1900" b="1" dirty="0">
                <a:latin typeface="+mj-lt"/>
              </a:rPr>
              <a:t>Employment Status</a:t>
            </a:r>
          </a:p>
          <a:p>
            <a:pPr marL="0" indent="0">
              <a:buNone/>
            </a:pPr>
            <a:r>
              <a:rPr lang="en-US" sz="2200" b="1" dirty="0">
                <a:solidFill>
                  <a:srgbClr val="0070C0"/>
                </a:solidFill>
                <a:latin typeface="+mj-lt"/>
              </a:rPr>
              <a:t>Education Features:</a:t>
            </a:r>
          </a:p>
          <a:p>
            <a:r>
              <a:rPr lang="en-US" sz="1900" b="1" dirty="0">
                <a:latin typeface="+mj-lt"/>
              </a:rPr>
              <a:t>Formal Education, </a:t>
            </a:r>
            <a:r>
              <a:rPr lang="en-US" sz="1900" b="1" dirty="0" err="1">
                <a:latin typeface="+mj-lt"/>
              </a:rPr>
              <a:t>MajorSelect</a:t>
            </a:r>
            <a:endParaRPr lang="en-US" sz="1900" b="1" dirty="0">
              <a:latin typeface="+mj-lt"/>
            </a:endParaRPr>
          </a:p>
          <a:p>
            <a:pPr marL="0" indent="0">
              <a:buNone/>
            </a:pPr>
            <a:r>
              <a:rPr lang="en-US" sz="2200" b="1" dirty="0">
                <a:solidFill>
                  <a:srgbClr val="0070C0"/>
                </a:solidFill>
                <a:latin typeface="+mj-lt"/>
              </a:rPr>
              <a:t>Data Science Experience:</a:t>
            </a:r>
          </a:p>
          <a:p>
            <a:r>
              <a:rPr lang="en-US" sz="1900" b="1" dirty="0">
                <a:latin typeface="+mj-lt"/>
              </a:rPr>
              <a:t>Tenure</a:t>
            </a:r>
            <a:r>
              <a:rPr lang="en-US" sz="1900" dirty="0">
                <a:latin typeface="+mj-lt"/>
              </a:rPr>
              <a:t>: How long has the </a:t>
            </a:r>
            <a:r>
              <a:rPr lang="en-US" sz="1900" dirty="0" err="1">
                <a:latin typeface="+mj-lt"/>
              </a:rPr>
              <a:t>Kaggler</a:t>
            </a:r>
            <a:r>
              <a:rPr lang="en-US" sz="1900" dirty="0">
                <a:latin typeface="+mj-lt"/>
              </a:rPr>
              <a:t> been writing code to analyze data</a:t>
            </a:r>
          </a:p>
          <a:p>
            <a:r>
              <a:rPr lang="en-US" sz="1900" b="1" dirty="0" err="1">
                <a:latin typeface="+mj-lt"/>
              </a:rPr>
              <a:t>MLSkillsSelect</a:t>
            </a:r>
            <a:r>
              <a:rPr lang="en-US" sz="1900" dirty="0">
                <a:latin typeface="+mj-lt"/>
              </a:rPr>
              <a:t>: In which areas of ML do the </a:t>
            </a:r>
            <a:r>
              <a:rPr lang="en-US" sz="1900" dirty="0" err="1">
                <a:latin typeface="+mj-lt"/>
              </a:rPr>
              <a:t>Kaggler</a:t>
            </a:r>
            <a:r>
              <a:rPr lang="en-US" sz="1900" dirty="0">
                <a:latin typeface="+mj-lt"/>
              </a:rPr>
              <a:t> consider herself/himself as competent</a:t>
            </a:r>
          </a:p>
          <a:p>
            <a:r>
              <a:rPr lang="en-US" sz="1900" b="1" dirty="0" err="1">
                <a:latin typeface="+mj-lt"/>
              </a:rPr>
              <a:t>MLTechniquesSelect</a:t>
            </a:r>
            <a:r>
              <a:rPr lang="en-US" sz="1900" dirty="0">
                <a:latin typeface="+mj-lt"/>
              </a:rPr>
              <a:t>: In which techniques of ML do the person consider herself/himself as competent</a:t>
            </a:r>
          </a:p>
          <a:p>
            <a:r>
              <a:rPr lang="en-US" sz="1900" b="1" dirty="0" err="1">
                <a:latin typeface="+mj-lt"/>
              </a:rPr>
              <a:t>CodeWriter</a:t>
            </a:r>
            <a:r>
              <a:rPr lang="en-US" sz="1900" dirty="0">
                <a:latin typeface="+mj-lt"/>
              </a:rPr>
              <a:t>: Whether the person writes code to analyze data</a:t>
            </a:r>
          </a:p>
          <a:p>
            <a:endParaRPr lang="en-US" sz="1900" dirty="0">
              <a:latin typeface="+mj-lt"/>
            </a:endParaRPr>
          </a:p>
          <a:p>
            <a:endParaRPr lang="en-US" sz="1800" dirty="0">
              <a:latin typeface="+mj-lt"/>
            </a:endParaRPr>
          </a:p>
          <a:p>
            <a:endParaRPr lang="en-US" sz="1800" dirty="0">
              <a:latin typeface="+mj-lt"/>
            </a:endParaRPr>
          </a:p>
          <a:p>
            <a:pPr marL="0" indent="0">
              <a:buNone/>
            </a:pPr>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173208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9005F9-592E-3447-B287-4A21C574A6DF}"/>
              </a:ext>
            </a:extLst>
          </p:cNvPr>
          <p:cNvSpPr>
            <a:spLocks noGrp="1"/>
          </p:cNvSpPr>
          <p:nvPr>
            <p:ph type="title"/>
          </p:nvPr>
        </p:nvSpPr>
        <p:spPr/>
        <p:txBody>
          <a:bodyPr/>
          <a:lstStyle/>
          <a:p>
            <a:r>
              <a:rPr lang="en-US" b="1" dirty="0">
                <a:latin typeface="+mn-lt"/>
              </a:rPr>
              <a:t>Features</a:t>
            </a:r>
            <a:endParaRPr lang="tr-TR" b="1" dirty="0">
              <a:latin typeface="+mn-lt"/>
            </a:endParaRPr>
          </a:p>
        </p:txBody>
      </p:sp>
      <p:sp>
        <p:nvSpPr>
          <p:cNvPr id="3" name="İçerik Yer Tutucusu 2">
            <a:extLst>
              <a:ext uri="{FF2B5EF4-FFF2-40B4-BE49-F238E27FC236}">
                <a16:creationId xmlns:a16="http://schemas.microsoft.com/office/drawing/2014/main" id="{55E6F121-E751-1E47-BFA3-6CC49E8467EE}"/>
              </a:ext>
            </a:extLst>
          </p:cNvPr>
          <p:cNvSpPr>
            <a:spLocks noGrp="1"/>
          </p:cNvSpPr>
          <p:nvPr>
            <p:ph idx="1"/>
          </p:nvPr>
        </p:nvSpPr>
        <p:spPr>
          <a:xfrm>
            <a:off x="838200" y="1705509"/>
            <a:ext cx="10515600" cy="4798031"/>
          </a:xfrm>
        </p:spPr>
        <p:txBody>
          <a:bodyPr>
            <a:normAutofit/>
          </a:bodyPr>
          <a:lstStyle/>
          <a:p>
            <a:pPr marL="0" indent="0">
              <a:buNone/>
            </a:pPr>
            <a:r>
              <a:rPr lang="en-US" sz="2000" b="1" dirty="0">
                <a:solidFill>
                  <a:srgbClr val="0070C0"/>
                </a:solidFill>
                <a:latin typeface="+mj-lt"/>
              </a:rPr>
              <a:t>Features Related to Workplace:</a:t>
            </a:r>
          </a:p>
          <a:p>
            <a:r>
              <a:rPr lang="en-US" sz="1800" b="1" dirty="0" err="1">
                <a:latin typeface="+mj-lt"/>
              </a:rPr>
              <a:t>CurrentEmployerType</a:t>
            </a:r>
            <a:r>
              <a:rPr lang="en-US" sz="1800" b="1" dirty="0">
                <a:latin typeface="+mj-lt"/>
              </a:rPr>
              <a:t>, </a:t>
            </a:r>
            <a:r>
              <a:rPr lang="en-US" sz="1800" b="1" dirty="0" err="1">
                <a:latin typeface="+mj-lt"/>
              </a:rPr>
              <a:t>EmployerIndustry</a:t>
            </a:r>
            <a:r>
              <a:rPr lang="en-US" sz="1800" b="1" dirty="0">
                <a:latin typeface="+mj-lt"/>
              </a:rPr>
              <a:t>, </a:t>
            </a:r>
            <a:r>
              <a:rPr lang="en-US" sz="1800" b="1" dirty="0" err="1">
                <a:latin typeface="+mj-lt"/>
              </a:rPr>
              <a:t>EmployerSize</a:t>
            </a:r>
            <a:r>
              <a:rPr lang="en-US" sz="1800" b="1" dirty="0">
                <a:latin typeface="+mj-lt"/>
              </a:rPr>
              <a:t>, </a:t>
            </a:r>
            <a:r>
              <a:rPr lang="en-US" sz="1800" b="1" dirty="0" err="1">
                <a:latin typeface="+mj-lt"/>
              </a:rPr>
              <a:t>CurrentJobTitleSelect</a:t>
            </a:r>
            <a:r>
              <a:rPr lang="en-US" sz="1800" b="1" dirty="0">
                <a:latin typeface="+mj-lt"/>
              </a:rPr>
              <a:t>, </a:t>
            </a:r>
            <a:r>
              <a:rPr lang="tr-TR" sz="1800" b="1" dirty="0">
                <a:latin typeface="+mj-lt"/>
              </a:rPr>
              <a:t>PastJobTitlesSelect </a:t>
            </a:r>
            <a:r>
              <a:rPr lang="en-US" sz="1800" b="1" dirty="0">
                <a:latin typeface="+mj-lt"/>
              </a:rPr>
              <a:t>, </a:t>
            </a:r>
            <a:r>
              <a:rPr lang="tr-TR" sz="1800" b="1" dirty="0" err="1">
                <a:latin typeface="+mj-lt"/>
              </a:rPr>
              <a:t>Compensation</a:t>
            </a:r>
            <a:r>
              <a:rPr lang="en-US" sz="1800" b="1" dirty="0">
                <a:latin typeface="+mj-lt"/>
              </a:rPr>
              <a:t>Score…</a:t>
            </a:r>
          </a:p>
          <a:p>
            <a:r>
              <a:rPr lang="tr-TR" sz="1800" b="1" dirty="0">
                <a:latin typeface="+mj-lt"/>
              </a:rPr>
              <a:t>WorkAlgorithmsSelect</a:t>
            </a:r>
            <a:r>
              <a:rPr lang="en-US" sz="1800" dirty="0">
                <a:latin typeface="+mj-lt"/>
              </a:rPr>
              <a:t>: List of algorithms/analytic methods that are being typically used</a:t>
            </a:r>
          </a:p>
          <a:p>
            <a:r>
              <a:rPr lang="en-US" sz="1800" b="1" dirty="0" err="1">
                <a:latin typeface="+mj-lt"/>
              </a:rPr>
              <a:t>TitleFit</a:t>
            </a:r>
            <a:r>
              <a:rPr lang="en-US" sz="1800" dirty="0">
                <a:latin typeface="+mj-lt"/>
              </a:rPr>
              <a:t>: How adequately the title describes what employee does.</a:t>
            </a:r>
          </a:p>
          <a:p>
            <a:r>
              <a:rPr lang="tr-TR" sz="1800" b="1" dirty="0">
                <a:latin typeface="+mj-lt"/>
              </a:rPr>
              <a:t>RemoteWork</a:t>
            </a:r>
            <a:r>
              <a:rPr lang="en-US" sz="1800" dirty="0">
                <a:latin typeface="+mj-lt"/>
              </a:rPr>
              <a:t>: Frequency of working remotely.</a:t>
            </a:r>
          </a:p>
          <a:p>
            <a:r>
              <a:rPr lang="en-US" sz="1800" b="1" dirty="0" err="1">
                <a:latin typeface="+mj-lt"/>
              </a:rPr>
              <a:t>WorkProductionFrequency</a:t>
            </a:r>
            <a:r>
              <a:rPr lang="en-US" sz="1800" dirty="0">
                <a:latin typeface="+mj-lt"/>
              </a:rPr>
              <a:t>: Frequency of models building to get put into production.</a:t>
            </a:r>
          </a:p>
          <a:p>
            <a:r>
              <a:rPr lang="en-US" sz="1800" b="1" dirty="0" err="1">
                <a:latin typeface="+mj-lt"/>
              </a:rPr>
              <a:t>WorkToolsFrequency</a:t>
            </a:r>
            <a:r>
              <a:rPr lang="en-US" sz="1800" dirty="0">
                <a:latin typeface="+mj-lt"/>
              </a:rPr>
              <a:t> : How frequently does the </a:t>
            </a:r>
            <a:r>
              <a:rPr lang="en-US" sz="1800" dirty="0" err="1">
                <a:latin typeface="+mj-lt"/>
              </a:rPr>
              <a:t>Kaggler</a:t>
            </a:r>
            <a:r>
              <a:rPr lang="en-US" sz="1800" dirty="0">
                <a:latin typeface="+mj-lt"/>
              </a:rPr>
              <a:t> use the related tool?</a:t>
            </a:r>
          </a:p>
          <a:p>
            <a:r>
              <a:rPr lang="en-US" sz="1800" b="1" dirty="0" err="1">
                <a:latin typeface="+mj-lt"/>
              </a:rPr>
              <a:t>WorkInternalVsExternalTools</a:t>
            </a:r>
            <a:r>
              <a:rPr lang="en-US" sz="1800" dirty="0">
                <a:latin typeface="+mj-lt"/>
              </a:rPr>
              <a:t>: Degree of the </a:t>
            </a:r>
            <a:r>
              <a:rPr lang="en-US" sz="1800" dirty="0" err="1">
                <a:latin typeface="+mj-lt"/>
              </a:rPr>
              <a:t>Kaggler’s</a:t>
            </a:r>
            <a:r>
              <a:rPr lang="en-US" sz="1800" dirty="0">
                <a:latin typeface="+mj-lt"/>
              </a:rPr>
              <a:t> team use internal versus external resources for data science projects.</a:t>
            </a:r>
          </a:p>
          <a:p>
            <a:r>
              <a:rPr lang="en-US" sz="1800" b="1" dirty="0" err="1">
                <a:latin typeface="+mj-lt"/>
              </a:rPr>
              <a:t>WorkMLTeamSeatSelect</a:t>
            </a:r>
            <a:r>
              <a:rPr lang="en-US" sz="1800" dirty="0">
                <a:latin typeface="+mj-lt"/>
              </a:rPr>
              <a:t>: Sitting place of ML team in the office.</a:t>
            </a:r>
          </a:p>
          <a:p>
            <a:r>
              <a:rPr lang="en-US" sz="1800" b="1" dirty="0" err="1">
                <a:latin typeface="+mj-lt"/>
              </a:rPr>
              <a:t>WorkDataVisualizations</a:t>
            </a:r>
            <a:r>
              <a:rPr lang="en-US" sz="1800" dirty="0">
                <a:latin typeface="+mj-lt"/>
              </a:rPr>
              <a:t>: Proportion of analytics projects that incorporate data visualization.</a:t>
            </a:r>
            <a:endParaRPr lang="en-US" sz="1900" dirty="0">
              <a:latin typeface="+mj-lt"/>
            </a:endParaRPr>
          </a:p>
          <a:p>
            <a:endParaRPr lang="en-US" sz="1900" dirty="0">
              <a:latin typeface="+mj-lt"/>
            </a:endParaRPr>
          </a:p>
          <a:p>
            <a:endParaRPr lang="en-US" sz="1900" dirty="0">
              <a:latin typeface="+mj-lt"/>
            </a:endParaRPr>
          </a:p>
          <a:p>
            <a:endParaRPr lang="en-US" sz="1800" dirty="0">
              <a:latin typeface="+mj-lt"/>
            </a:endParaRPr>
          </a:p>
          <a:p>
            <a:endParaRPr lang="en-US" sz="1800" dirty="0">
              <a:latin typeface="+mj-lt"/>
            </a:endParaRPr>
          </a:p>
          <a:p>
            <a:pPr marL="0" indent="0">
              <a:buNone/>
            </a:pPr>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15894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9005F9-592E-3447-B287-4A21C574A6DF}"/>
              </a:ext>
            </a:extLst>
          </p:cNvPr>
          <p:cNvSpPr>
            <a:spLocks noGrp="1"/>
          </p:cNvSpPr>
          <p:nvPr>
            <p:ph type="title"/>
          </p:nvPr>
        </p:nvSpPr>
        <p:spPr/>
        <p:txBody>
          <a:bodyPr/>
          <a:lstStyle/>
          <a:p>
            <a:r>
              <a:rPr lang="en-US" b="1" dirty="0">
                <a:latin typeface="+mn-lt"/>
              </a:rPr>
              <a:t>Features</a:t>
            </a:r>
            <a:endParaRPr lang="tr-TR" b="1" dirty="0">
              <a:latin typeface="+mn-lt"/>
            </a:endParaRPr>
          </a:p>
        </p:txBody>
      </p:sp>
      <p:sp>
        <p:nvSpPr>
          <p:cNvPr id="3" name="İçerik Yer Tutucusu 2">
            <a:extLst>
              <a:ext uri="{FF2B5EF4-FFF2-40B4-BE49-F238E27FC236}">
                <a16:creationId xmlns:a16="http://schemas.microsoft.com/office/drawing/2014/main" id="{55E6F121-E751-1E47-BFA3-6CC49E8467EE}"/>
              </a:ext>
            </a:extLst>
          </p:cNvPr>
          <p:cNvSpPr>
            <a:spLocks noGrp="1"/>
          </p:cNvSpPr>
          <p:nvPr>
            <p:ph idx="1"/>
          </p:nvPr>
        </p:nvSpPr>
        <p:spPr>
          <a:xfrm>
            <a:off x="838200" y="1756880"/>
            <a:ext cx="10515600" cy="4356242"/>
          </a:xfrm>
        </p:spPr>
        <p:txBody>
          <a:bodyPr>
            <a:normAutofit/>
          </a:bodyPr>
          <a:lstStyle/>
          <a:p>
            <a:pPr marL="0" indent="0">
              <a:buNone/>
            </a:pPr>
            <a:r>
              <a:rPr lang="en-US" sz="1900" b="1" dirty="0">
                <a:solidFill>
                  <a:srgbClr val="0070C0"/>
                </a:solidFill>
                <a:latin typeface="+mj-lt"/>
              </a:rPr>
              <a:t>Other Features:</a:t>
            </a:r>
          </a:p>
          <a:p>
            <a:r>
              <a:rPr lang="tr-TR" sz="1900" b="1" dirty="0">
                <a:latin typeface="+mj-lt"/>
              </a:rPr>
              <a:t>MLToolNextYearSelect</a:t>
            </a:r>
            <a:r>
              <a:rPr lang="en-US" sz="1900" dirty="0">
                <a:latin typeface="+mj-lt"/>
              </a:rPr>
              <a:t>: Tools and technologies that the </a:t>
            </a:r>
            <a:r>
              <a:rPr lang="en-US" sz="1900" dirty="0" err="1">
                <a:latin typeface="+mj-lt"/>
              </a:rPr>
              <a:t>Kaggler</a:t>
            </a:r>
            <a:r>
              <a:rPr lang="en-US" sz="1900" dirty="0">
                <a:latin typeface="+mj-lt"/>
              </a:rPr>
              <a:t> most excited about learning in the next year.</a:t>
            </a:r>
          </a:p>
          <a:p>
            <a:r>
              <a:rPr lang="tr-TR" sz="1900" b="1" dirty="0">
                <a:latin typeface="+mj-lt"/>
              </a:rPr>
              <a:t>MLMethodNextYearSelect</a:t>
            </a:r>
            <a:r>
              <a:rPr lang="en-US" sz="1900" dirty="0">
                <a:latin typeface="+mj-lt"/>
              </a:rPr>
              <a:t>: ML/DS methods that the </a:t>
            </a:r>
            <a:r>
              <a:rPr lang="en-US" sz="1900" dirty="0" err="1">
                <a:latin typeface="+mj-lt"/>
              </a:rPr>
              <a:t>Kaggler</a:t>
            </a:r>
            <a:r>
              <a:rPr lang="en-US" sz="1900" dirty="0">
                <a:latin typeface="+mj-lt"/>
              </a:rPr>
              <a:t> most </a:t>
            </a:r>
            <a:r>
              <a:rPr lang="en-US" sz="1900" dirty="0" err="1">
                <a:latin typeface="+mj-lt"/>
              </a:rPr>
              <a:t>exiced</a:t>
            </a:r>
            <a:r>
              <a:rPr lang="en-US" sz="1900" dirty="0">
                <a:latin typeface="+mj-lt"/>
              </a:rPr>
              <a:t> about learning next year.</a:t>
            </a:r>
          </a:p>
          <a:p>
            <a:r>
              <a:rPr lang="tr-TR" sz="1900" b="1" dirty="0">
                <a:latin typeface="+mj-lt"/>
              </a:rPr>
              <a:t>LanguageRecommendationSelect</a:t>
            </a:r>
            <a:r>
              <a:rPr lang="en-US" sz="1900" dirty="0">
                <a:latin typeface="+mj-lt"/>
              </a:rPr>
              <a:t>: Recommendation of a programming language for a new data scientist.</a:t>
            </a:r>
          </a:p>
          <a:p>
            <a:r>
              <a:rPr lang="tr-TR" sz="1900" b="1" dirty="0">
                <a:latin typeface="+mj-lt"/>
              </a:rPr>
              <a:t>LearningPlatformUsefulness</a:t>
            </a:r>
            <a:r>
              <a:rPr lang="en-US" sz="1900" dirty="0">
                <a:latin typeface="+mj-lt"/>
              </a:rPr>
              <a:t>: Usefulness of related platforms &amp; resources for learning data science skills.</a:t>
            </a:r>
          </a:p>
          <a:p>
            <a:r>
              <a:rPr lang="tr-TR" sz="1900" b="1" dirty="0">
                <a:latin typeface="+mj-lt"/>
              </a:rPr>
              <a:t>DataScienceIdentitySelect</a:t>
            </a:r>
            <a:r>
              <a:rPr lang="en-US" sz="1900" dirty="0">
                <a:latin typeface="+mj-lt"/>
              </a:rPr>
              <a:t>: Is the </a:t>
            </a:r>
            <a:r>
              <a:rPr lang="en-US" sz="1900" dirty="0" err="1">
                <a:latin typeface="+mj-lt"/>
              </a:rPr>
              <a:t>Kaggler</a:t>
            </a:r>
            <a:r>
              <a:rPr lang="en-US" sz="1900" dirty="0">
                <a:latin typeface="+mj-lt"/>
              </a:rPr>
              <a:t> consider herself/himself as a data scientist?</a:t>
            </a:r>
          </a:p>
          <a:p>
            <a:endParaRPr lang="tr-TR" sz="2000" dirty="0">
              <a:latin typeface="+mj-lt"/>
            </a:endParaRPr>
          </a:p>
        </p:txBody>
      </p:sp>
    </p:spTree>
    <p:extLst>
      <p:ext uri="{BB962C8B-B14F-4D97-AF65-F5344CB8AC3E}">
        <p14:creationId xmlns:p14="http://schemas.microsoft.com/office/powerpoint/2010/main" val="166583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1C6E-4F6C-F14F-A2A7-8FCBFB463AC6}"/>
              </a:ext>
            </a:extLst>
          </p:cNvPr>
          <p:cNvSpPr>
            <a:spLocks noGrp="1"/>
          </p:cNvSpPr>
          <p:nvPr>
            <p:ph type="title"/>
          </p:nvPr>
        </p:nvSpPr>
        <p:spPr/>
        <p:txBody>
          <a:bodyPr>
            <a:normAutofit/>
          </a:bodyPr>
          <a:lstStyle/>
          <a:p>
            <a:r>
              <a:rPr lang="en-US" b="1" dirty="0"/>
              <a:t>Overview</a:t>
            </a:r>
          </a:p>
        </p:txBody>
      </p:sp>
      <p:sp>
        <p:nvSpPr>
          <p:cNvPr id="3" name="Content Placeholder 2">
            <a:extLst>
              <a:ext uri="{FF2B5EF4-FFF2-40B4-BE49-F238E27FC236}">
                <a16:creationId xmlns:a16="http://schemas.microsoft.com/office/drawing/2014/main" id="{9645E22C-A9DF-584A-93FA-E2F6196750D8}"/>
              </a:ext>
            </a:extLst>
          </p:cNvPr>
          <p:cNvSpPr>
            <a:spLocks noGrp="1"/>
          </p:cNvSpPr>
          <p:nvPr>
            <p:ph idx="1"/>
          </p:nvPr>
        </p:nvSpPr>
        <p:spPr/>
        <p:txBody>
          <a:bodyPr>
            <a:normAutofit/>
          </a:bodyPr>
          <a:lstStyle/>
          <a:p>
            <a:r>
              <a:rPr lang="en-US" b="1" dirty="0"/>
              <a:t>You are expected to complete 2 tasks: </a:t>
            </a:r>
          </a:p>
          <a:p>
            <a:pPr lvl="1"/>
            <a:r>
              <a:rPr lang="en-US" b="1" dirty="0">
                <a:solidFill>
                  <a:srgbClr val="7030A0"/>
                </a:solidFill>
              </a:rPr>
              <a:t>Task 1 (40pts):</a:t>
            </a:r>
            <a:r>
              <a:rPr lang="en-US" b="1" dirty="0"/>
              <a:t> </a:t>
            </a:r>
            <a:r>
              <a:rPr lang="en-US" dirty="0"/>
              <a:t>In the </a:t>
            </a:r>
            <a:r>
              <a:rPr lang="en-US" b="1" dirty="0">
                <a:solidFill>
                  <a:srgbClr val="FF0000"/>
                </a:solidFill>
              </a:rPr>
              <a:t>visualization and insight task</a:t>
            </a:r>
            <a:r>
              <a:rPr lang="en-US" dirty="0"/>
              <a:t>, you are not told what to look for. </a:t>
            </a:r>
            <a:r>
              <a:rPr lang="en-US" sz="2400" dirty="0"/>
              <a:t>You need to analyze the data and draw </a:t>
            </a:r>
            <a:r>
              <a:rPr lang="en-US" sz="2400" b="1" dirty="0">
                <a:solidFill>
                  <a:srgbClr val="FF0000"/>
                </a:solidFill>
              </a:rPr>
              <a:t>insights that may be used for a new business</a:t>
            </a:r>
            <a:r>
              <a:rPr lang="en-US" b="1" dirty="0">
                <a:solidFill>
                  <a:srgbClr val="FF0000"/>
                </a:solidFill>
              </a:rPr>
              <a:t>.</a:t>
            </a:r>
            <a:endParaRPr lang="en-US" sz="2400" dirty="0"/>
          </a:p>
          <a:p>
            <a:pPr lvl="2">
              <a:buFont typeface="Wingdings" pitchFamily="2" charset="2"/>
              <a:buChar char="Ø"/>
            </a:pPr>
            <a:r>
              <a:rPr lang="en-US" dirty="0"/>
              <a:t>data to business value</a:t>
            </a:r>
          </a:p>
          <a:p>
            <a:pPr lvl="2"/>
            <a:endParaRPr lang="en-US" sz="1000" dirty="0"/>
          </a:p>
          <a:p>
            <a:pPr lvl="1"/>
            <a:r>
              <a:rPr lang="en-US" b="1" dirty="0">
                <a:solidFill>
                  <a:srgbClr val="7030A0"/>
                </a:solidFill>
              </a:rPr>
              <a:t>Task 2 (60pts):</a:t>
            </a:r>
            <a:r>
              <a:rPr lang="en-US" dirty="0"/>
              <a:t> In the </a:t>
            </a:r>
            <a:r>
              <a:rPr lang="en-US" b="1" dirty="0">
                <a:solidFill>
                  <a:srgbClr val="FF0000"/>
                </a:solidFill>
              </a:rPr>
              <a:t>prediction task </a:t>
            </a:r>
            <a:r>
              <a:rPr lang="en-US" dirty="0"/>
              <a:t>(</a:t>
            </a:r>
            <a:r>
              <a:rPr lang="en-US" dirty="0">
                <a:solidFill>
                  <a:srgbClr val="7030A0"/>
                </a:solidFill>
              </a:rPr>
              <a:t>organized as a Kaggle competition</a:t>
            </a:r>
            <a:r>
              <a:rPr lang="en-US" dirty="0"/>
              <a:t>), you are expected predict the </a:t>
            </a:r>
            <a:r>
              <a:rPr lang="en-US" b="1" dirty="0" err="1"/>
              <a:t>JobSatisfaction</a:t>
            </a:r>
            <a:r>
              <a:rPr lang="en-US" dirty="0"/>
              <a:t> of a </a:t>
            </a:r>
            <a:r>
              <a:rPr lang="en-US" dirty="0" err="1"/>
              <a:t>Kaggler</a:t>
            </a:r>
            <a:r>
              <a:rPr lang="en-US" dirty="0"/>
              <a:t>, given their job description, level etc.</a:t>
            </a:r>
          </a:p>
          <a:p>
            <a:pPr lvl="1"/>
            <a:endParaRPr lang="en-US" dirty="0"/>
          </a:p>
          <a:p>
            <a:r>
              <a:rPr lang="en-US" b="1" dirty="0"/>
              <a:t>The PPT presentation expected from you is given in the next slides. It will also outline what is expected from you.</a:t>
            </a:r>
          </a:p>
          <a:p>
            <a:endParaRPr lang="en-US" b="1" dirty="0"/>
          </a:p>
          <a:p>
            <a:endParaRPr lang="en-US" b="1" dirty="0"/>
          </a:p>
        </p:txBody>
      </p:sp>
    </p:spTree>
    <p:extLst>
      <p:ext uri="{BB962C8B-B14F-4D97-AF65-F5344CB8AC3E}">
        <p14:creationId xmlns:p14="http://schemas.microsoft.com/office/powerpoint/2010/main" val="34148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t>TASKS and PRESENTATION</a:t>
            </a:r>
            <a:endParaRPr lang="tr-TR" b="1" dirty="0"/>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p:txBody>
          <a:bodyPr>
            <a:noAutofit/>
          </a:bodyPr>
          <a:lstStyle/>
          <a:p>
            <a:pPr marL="0" indent="0">
              <a:spcBef>
                <a:spcPts val="0"/>
              </a:spcBef>
              <a:spcAft>
                <a:spcPts val="600"/>
              </a:spcAft>
              <a:buNone/>
            </a:pPr>
            <a:r>
              <a:rPr lang="en-US" sz="2400" dirty="0"/>
              <a:t>You are expected to prepare a Power Point </a:t>
            </a:r>
            <a:r>
              <a:rPr lang="en-US" sz="2400" dirty="0" err="1"/>
              <a:t>presentationŞ</a:t>
            </a:r>
            <a:endParaRPr lang="en-US" sz="2400" dirty="0"/>
          </a:p>
          <a:p>
            <a:pPr>
              <a:spcBef>
                <a:spcPts val="0"/>
              </a:spcBef>
              <a:spcAft>
                <a:spcPts val="600"/>
              </a:spcAft>
            </a:pPr>
            <a:endParaRPr lang="en-US" sz="2400" dirty="0"/>
          </a:p>
          <a:p>
            <a:pPr>
              <a:spcBef>
                <a:spcPts val="0"/>
              </a:spcBef>
              <a:spcAft>
                <a:spcPts val="600"/>
              </a:spcAft>
            </a:pPr>
            <a:r>
              <a:rPr lang="en-US" sz="2400" dirty="0"/>
              <a:t>Each presentation should be a maximum of </a:t>
            </a:r>
            <a:r>
              <a:rPr lang="en-US" sz="2400" b="1" dirty="0">
                <a:solidFill>
                  <a:srgbClr val="FF0000"/>
                </a:solidFill>
              </a:rPr>
              <a:t>11</a:t>
            </a:r>
            <a:r>
              <a:rPr lang="en-US" sz="2400" b="1" dirty="0"/>
              <a:t> </a:t>
            </a:r>
            <a:r>
              <a:rPr lang="en-US" sz="2400" dirty="0"/>
              <a:t>slides (title + 10 slides) altogether.</a:t>
            </a:r>
          </a:p>
          <a:p>
            <a:pPr>
              <a:spcBef>
                <a:spcPts val="0"/>
              </a:spcBef>
              <a:spcAft>
                <a:spcPts val="600"/>
              </a:spcAft>
            </a:pPr>
            <a:endParaRPr lang="en-US" sz="500" dirty="0"/>
          </a:p>
          <a:p>
            <a:pPr>
              <a:spcBef>
                <a:spcPts val="0"/>
              </a:spcBef>
              <a:spcAft>
                <a:spcPts val="600"/>
              </a:spcAft>
            </a:pPr>
            <a:endParaRPr lang="en-US" sz="500" dirty="0"/>
          </a:p>
          <a:p>
            <a:pPr>
              <a:spcBef>
                <a:spcPts val="0"/>
              </a:spcBef>
              <a:spcAft>
                <a:spcPts val="600"/>
              </a:spcAft>
            </a:pPr>
            <a:r>
              <a:rPr lang="en-US" sz="2400" b="1" dirty="0"/>
              <a:t>Title slide</a:t>
            </a:r>
            <a:r>
              <a:rPr lang="en-US" sz="2400" dirty="0"/>
              <a:t> of your presentation should contain your Kaggle group name and </a:t>
            </a:r>
            <a:r>
              <a:rPr lang="en-US" sz="2400" dirty="0">
                <a:solidFill>
                  <a:srgbClr val="FF0000"/>
                </a:solidFill>
              </a:rPr>
              <a:t>your group number and members</a:t>
            </a:r>
            <a:r>
              <a:rPr lang="en-US" sz="2400" dirty="0"/>
              <a:t>.</a:t>
            </a:r>
          </a:p>
          <a:p>
            <a:pPr>
              <a:spcAft>
                <a:spcPts val="1200"/>
              </a:spcAft>
            </a:pPr>
            <a:endParaRPr lang="en-US" sz="4000" dirty="0"/>
          </a:p>
          <a:p>
            <a:pPr>
              <a:spcAft>
                <a:spcPts val="1200"/>
              </a:spcAft>
            </a:pPr>
            <a:endParaRPr lang="en-US" sz="3600" dirty="0"/>
          </a:p>
          <a:p>
            <a:pPr lvl="2">
              <a:spcAft>
                <a:spcPts val="1200"/>
              </a:spcAft>
            </a:pPr>
            <a:endParaRPr lang="en-US" dirty="0"/>
          </a:p>
          <a:p>
            <a:pPr lvl="3"/>
            <a:endParaRPr lang="en-US" sz="1000" dirty="0"/>
          </a:p>
        </p:txBody>
      </p:sp>
    </p:spTree>
    <p:extLst>
      <p:ext uri="{BB962C8B-B14F-4D97-AF65-F5344CB8AC3E}">
        <p14:creationId xmlns:p14="http://schemas.microsoft.com/office/powerpoint/2010/main" val="138326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t>TASKS and PRESENTATION</a:t>
            </a:r>
            <a:endParaRPr lang="tr-TR" b="1" dirty="0"/>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p:txBody>
          <a:bodyPr>
            <a:noAutofit/>
          </a:bodyPr>
          <a:lstStyle/>
          <a:p>
            <a:pPr>
              <a:spcAft>
                <a:spcPts val="1200"/>
              </a:spcAft>
            </a:pPr>
            <a:r>
              <a:rPr lang="en-US" sz="2400" b="1" dirty="0"/>
              <a:t>Task 1 – 40pts : </a:t>
            </a:r>
            <a:r>
              <a:rPr lang="en-US" sz="2400" dirty="0">
                <a:solidFill>
                  <a:srgbClr val="FF0000"/>
                </a:solidFill>
              </a:rPr>
              <a:t>4-5 slides </a:t>
            </a:r>
            <a:r>
              <a:rPr lang="en-US" sz="2400" dirty="0"/>
              <a:t>should contain </a:t>
            </a:r>
            <a:r>
              <a:rPr lang="en-US" sz="2400" b="1" dirty="0">
                <a:solidFill>
                  <a:srgbClr val="C00000"/>
                </a:solidFill>
              </a:rPr>
              <a:t>visualizations</a:t>
            </a:r>
            <a:r>
              <a:rPr lang="en-US" sz="2400" dirty="0"/>
              <a:t> that will summarize important aspects of the data and and </a:t>
            </a:r>
            <a:r>
              <a:rPr lang="en-US" sz="2400" b="1" dirty="0">
                <a:solidFill>
                  <a:srgbClr val="C00000"/>
                </a:solidFill>
              </a:rPr>
              <a:t>insights</a:t>
            </a:r>
            <a:r>
              <a:rPr lang="en-US" sz="2400" dirty="0"/>
              <a:t> that may suggest business value/potential </a:t>
            </a:r>
            <a:r>
              <a:rPr lang="en-US" sz="2000" dirty="0"/>
              <a:t>(e.g. what courses people are taking may be used to design new course material or to see where they can find more data scientists…)</a:t>
            </a:r>
            <a:endParaRPr lang="en-US" sz="1800" dirty="0"/>
          </a:p>
          <a:p>
            <a:pPr lvl="1">
              <a:spcBef>
                <a:spcPts val="0"/>
              </a:spcBef>
              <a:spcAft>
                <a:spcPts val="600"/>
              </a:spcAft>
            </a:pPr>
            <a:r>
              <a:rPr lang="en-US" dirty="0"/>
              <a:t>If you have </a:t>
            </a:r>
            <a:r>
              <a:rPr lang="en-US" dirty="0">
                <a:solidFill>
                  <a:srgbClr val="FF0000"/>
                </a:solidFill>
              </a:rPr>
              <a:t>multiple insights</a:t>
            </a:r>
            <a:r>
              <a:rPr lang="en-US" dirty="0"/>
              <a:t>, it would be good to present them in a coherent fashion (grouped together </a:t>
            </a:r>
            <a:r>
              <a:rPr lang="en-US" dirty="0" err="1"/>
              <a:t>etc</a:t>
            </a:r>
            <a:r>
              <a:rPr lang="en-US" dirty="0"/>
              <a:t>) and it would be good if there is some business value of the insights</a:t>
            </a:r>
          </a:p>
          <a:p>
            <a:pPr lvl="1">
              <a:spcBef>
                <a:spcPts val="0"/>
              </a:spcBef>
              <a:spcAft>
                <a:spcPts val="600"/>
              </a:spcAft>
            </a:pPr>
            <a:r>
              <a:rPr lang="en-US" dirty="0">
                <a:solidFill>
                  <a:srgbClr val="FF0000"/>
                </a:solidFill>
              </a:rPr>
              <a:t>Order your insights </a:t>
            </a:r>
            <a:r>
              <a:rPr lang="en-US" dirty="0"/>
              <a:t>(most important first)</a:t>
            </a:r>
          </a:p>
          <a:p>
            <a:pPr lvl="1">
              <a:spcBef>
                <a:spcPts val="0"/>
              </a:spcBef>
              <a:spcAft>
                <a:spcPts val="600"/>
              </a:spcAft>
            </a:pPr>
            <a:r>
              <a:rPr lang="en-US" dirty="0"/>
              <a:t>Graphics should be readable (maybe max 4 graphics on a slide)</a:t>
            </a:r>
          </a:p>
          <a:p>
            <a:pPr lvl="1">
              <a:spcBef>
                <a:spcPts val="0"/>
              </a:spcBef>
              <a:spcAft>
                <a:spcPts val="600"/>
              </a:spcAft>
            </a:pPr>
            <a:endParaRPr lang="en-US" sz="1000" dirty="0"/>
          </a:p>
          <a:p>
            <a:pPr lvl="2">
              <a:spcAft>
                <a:spcPts val="1200"/>
              </a:spcAft>
            </a:pPr>
            <a:endParaRPr lang="en-US" dirty="0"/>
          </a:p>
          <a:p>
            <a:pPr lvl="3"/>
            <a:endParaRPr lang="en-US" sz="1000" dirty="0"/>
          </a:p>
        </p:txBody>
      </p:sp>
    </p:spTree>
    <p:extLst>
      <p:ext uri="{BB962C8B-B14F-4D97-AF65-F5344CB8AC3E}">
        <p14:creationId xmlns:p14="http://schemas.microsoft.com/office/powerpoint/2010/main" val="156520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b="1" dirty="0"/>
              <a:t>TASKS and PRESENTATION</a:t>
            </a:r>
            <a:endParaRPr lang="tr-TR" b="1" dirty="0">
              <a:solidFill>
                <a:srgbClr val="0D4C87"/>
              </a:solidFill>
            </a:endParaRPr>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p:txBody>
          <a:bodyPr>
            <a:noAutofit/>
          </a:bodyPr>
          <a:lstStyle/>
          <a:p>
            <a:pPr>
              <a:spcBef>
                <a:spcPts val="0"/>
              </a:spcBef>
            </a:pPr>
            <a:r>
              <a:rPr lang="en-US" sz="2400" b="1" dirty="0"/>
              <a:t>Task 2 – 60pts : </a:t>
            </a:r>
            <a:r>
              <a:rPr lang="en-US" sz="2400" dirty="0">
                <a:solidFill>
                  <a:srgbClr val="FF0000"/>
                </a:solidFill>
              </a:rPr>
              <a:t>4-5 slides </a:t>
            </a:r>
            <a:r>
              <a:rPr lang="en-US" sz="2400" dirty="0"/>
              <a:t>should contain </a:t>
            </a:r>
            <a:r>
              <a:rPr lang="en-US" sz="2400" b="1" dirty="0">
                <a:solidFill>
                  <a:srgbClr val="C00000"/>
                </a:solidFill>
              </a:rPr>
              <a:t>your approach to the prediction part of the problem. </a:t>
            </a:r>
          </a:p>
          <a:p>
            <a:pPr lvl="1"/>
            <a:r>
              <a:rPr lang="en-US" b="1" dirty="0"/>
              <a:t>You must include:</a:t>
            </a:r>
            <a:endParaRPr lang="en-US" sz="2800" b="1" dirty="0"/>
          </a:p>
          <a:p>
            <a:pPr lvl="2"/>
            <a:r>
              <a:rPr lang="en-US" sz="2400" dirty="0">
                <a:solidFill>
                  <a:schemeClr val="accent1">
                    <a:lumMod val="75000"/>
                  </a:schemeClr>
                </a:solidFill>
              </a:rPr>
              <a:t>Preprocessing</a:t>
            </a:r>
            <a:r>
              <a:rPr lang="en-US" sz="2400" dirty="0"/>
              <a:t> </a:t>
            </a:r>
            <a:r>
              <a:rPr lang="en-US" sz="2400" u="sng" dirty="0"/>
              <a:t>if any</a:t>
            </a:r>
            <a:r>
              <a:rPr lang="en-US" sz="2400" dirty="0"/>
              <a:t>.</a:t>
            </a:r>
          </a:p>
          <a:p>
            <a:pPr lvl="2"/>
            <a:r>
              <a:rPr lang="en-US" sz="2400" dirty="0">
                <a:solidFill>
                  <a:schemeClr val="accent1">
                    <a:lumMod val="75000"/>
                  </a:schemeClr>
                </a:solidFill>
              </a:rPr>
              <a:t>Feature selection/extraction </a:t>
            </a:r>
            <a:r>
              <a:rPr lang="en-US" sz="2400" u="sng" dirty="0"/>
              <a:t>if any</a:t>
            </a:r>
            <a:r>
              <a:rPr lang="en-US" sz="2400" dirty="0"/>
              <a:t>. Which features emerged as most important and if you have found </a:t>
            </a:r>
            <a:r>
              <a:rPr lang="en-US" sz="2400" dirty="0">
                <a:solidFill>
                  <a:schemeClr val="accent1">
                    <a:lumMod val="75000"/>
                  </a:schemeClr>
                </a:solidFill>
              </a:rPr>
              <a:t>any </a:t>
            </a:r>
            <a:r>
              <a:rPr lang="en-US" sz="2400" b="1" dirty="0">
                <a:solidFill>
                  <a:schemeClr val="accent1">
                    <a:lumMod val="75000"/>
                  </a:schemeClr>
                </a:solidFill>
              </a:rPr>
              <a:t>new</a:t>
            </a:r>
            <a:r>
              <a:rPr lang="en-US" sz="2400" dirty="0">
                <a:solidFill>
                  <a:schemeClr val="accent1">
                    <a:lumMod val="75000"/>
                  </a:schemeClr>
                </a:solidFill>
              </a:rPr>
              <a:t> features </a:t>
            </a:r>
            <a:r>
              <a:rPr lang="en-US" sz="2400" dirty="0"/>
              <a:t>that are useful</a:t>
            </a:r>
          </a:p>
          <a:p>
            <a:pPr lvl="2"/>
            <a:r>
              <a:rPr lang="en-US" sz="2400" b="1" dirty="0">
                <a:solidFill>
                  <a:srgbClr val="C00000"/>
                </a:solidFill>
              </a:rPr>
              <a:t>The methods/algorithms tried and the one that resulted in your best cross-validation performance and corresponding results.</a:t>
            </a:r>
          </a:p>
          <a:p>
            <a:pPr lvl="2"/>
            <a:r>
              <a:rPr lang="en-US" sz="2400" dirty="0"/>
              <a:t>Analysis of your </a:t>
            </a:r>
            <a:r>
              <a:rPr lang="en-US" sz="2400" dirty="0">
                <a:solidFill>
                  <a:schemeClr val="accent1">
                    <a:lumMod val="75000"/>
                  </a:schemeClr>
                </a:solidFill>
              </a:rPr>
              <a:t>system performance </a:t>
            </a:r>
            <a:r>
              <a:rPr lang="en-US" sz="2400" dirty="0"/>
              <a:t>– what can you say about when/how system is working well or failing? Any critical issues or solution steps in your approach.</a:t>
            </a:r>
          </a:p>
          <a:p>
            <a:pPr lvl="2"/>
            <a:endParaRPr lang="en-US" sz="200" dirty="0"/>
          </a:p>
          <a:p>
            <a:pPr marL="1371600" lvl="3" indent="0">
              <a:buNone/>
            </a:pPr>
            <a:endParaRPr lang="en-US" sz="2400" b="1" dirty="0">
              <a:highlight>
                <a:srgbClr val="FFFF00"/>
              </a:highlight>
            </a:endParaRPr>
          </a:p>
          <a:p>
            <a:pPr lvl="2">
              <a:spcAft>
                <a:spcPts val="1200"/>
              </a:spcAft>
            </a:pPr>
            <a:endParaRPr lang="en-US" dirty="0"/>
          </a:p>
          <a:p>
            <a:pPr lvl="3"/>
            <a:endParaRPr lang="en-US" sz="1000" dirty="0"/>
          </a:p>
        </p:txBody>
      </p:sp>
    </p:spTree>
    <p:extLst>
      <p:ext uri="{BB962C8B-B14F-4D97-AF65-F5344CB8AC3E}">
        <p14:creationId xmlns:p14="http://schemas.microsoft.com/office/powerpoint/2010/main" val="64990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544060-4C32-5849-8A72-EAF727E288D0}"/>
              </a:ext>
            </a:extLst>
          </p:cNvPr>
          <p:cNvSpPr>
            <a:spLocks noGrp="1"/>
          </p:cNvSpPr>
          <p:nvPr>
            <p:ph type="title"/>
          </p:nvPr>
        </p:nvSpPr>
        <p:spPr/>
        <p:txBody>
          <a:bodyPr>
            <a:normAutofit/>
          </a:bodyPr>
          <a:lstStyle/>
          <a:p>
            <a:r>
              <a:rPr lang="en-US" sz="3600" b="1" dirty="0">
                <a:solidFill>
                  <a:srgbClr val="002060"/>
                </a:solidFill>
              </a:rPr>
              <a:t>OVERALL SCORE</a:t>
            </a:r>
            <a:endParaRPr lang="tr-TR" sz="3600" b="1" dirty="0">
              <a:solidFill>
                <a:srgbClr val="002060"/>
              </a:solidFill>
            </a:endParaRPr>
          </a:p>
        </p:txBody>
      </p:sp>
      <p:sp>
        <p:nvSpPr>
          <p:cNvPr id="3" name="İçerik Yer Tutucusu 2">
            <a:extLst>
              <a:ext uri="{FF2B5EF4-FFF2-40B4-BE49-F238E27FC236}">
                <a16:creationId xmlns:a16="http://schemas.microsoft.com/office/drawing/2014/main" id="{5350BDD5-CD37-FB4D-8692-47F4010A0507}"/>
              </a:ext>
            </a:extLst>
          </p:cNvPr>
          <p:cNvSpPr>
            <a:spLocks noGrp="1"/>
          </p:cNvSpPr>
          <p:nvPr>
            <p:ph idx="1"/>
          </p:nvPr>
        </p:nvSpPr>
        <p:spPr/>
        <p:txBody>
          <a:bodyPr>
            <a:normAutofit fontScale="85000" lnSpcReduction="20000"/>
          </a:bodyPr>
          <a:lstStyle/>
          <a:p>
            <a:pPr marL="0" indent="0">
              <a:buNone/>
            </a:pPr>
            <a:r>
              <a:rPr lang="en-US" b="1" dirty="0"/>
              <a:t>TASK 1 –Data Visualization &amp; Insights – </a:t>
            </a:r>
            <a:r>
              <a:rPr lang="en-US" b="1" dirty="0">
                <a:solidFill>
                  <a:srgbClr val="C00000"/>
                </a:solidFill>
              </a:rPr>
              <a:t>40pts</a:t>
            </a:r>
            <a:r>
              <a:rPr lang="en-US" b="1" dirty="0"/>
              <a:t> </a:t>
            </a:r>
          </a:p>
          <a:p>
            <a:pPr marL="0" indent="0">
              <a:buNone/>
            </a:pPr>
            <a:endParaRPr lang="en-US" sz="1000" b="1" dirty="0"/>
          </a:p>
          <a:p>
            <a:pPr lvl="1"/>
            <a:r>
              <a:rPr lang="en-US" sz="2800" b="1" dirty="0">
                <a:solidFill>
                  <a:srgbClr val="002060"/>
                </a:solidFill>
              </a:rPr>
              <a:t>Presentation Quality </a:t>
            </a:r>
          </a:p>
          <a:p>
            <a:pPr lvl="2"/>
            <a:r>
              <a:rPr lang="en-US" sz="2400" b="1" dirty="0">
                <a:solidFill>
                  <a:srgbClr val="C00000"/>
                </a:solidFill>
              </a:rPr>
              <a:t>Think that you have a short time to pitch your idea to the company</a:t>
            </a:r>
          </a:p>
          <a:p>
            <a:pPr lvl="2"/>
            <a:r>
              <a:rPr lang="en-US" sz="2200" dirty="0"/>
              <a:t>Good presentation skills: right level of detail, interesting, readable slides, good timing,…</a:t>
            </a:r>
          </a:p>
          <a:p>
            <a:pPr lvl="2"/>
            <a:r>
              <a:rPr lang="en-US" sz="2200" dirty="0"/>
              <a:t>Good visuals</a:t>
            </a:r>
          </a:p>
          <a:p>
            <a:pPr lvl="2"/>
            <a:r>
              <a:rPr lang="en-US" sz="2200" dirty="0"/>
              <a:t>Good answers to questions </a:t>
            </a:r>
          </a:p>
          <a:p>
            <a:pPr lvl="2"/>
            <a:endParaRPr lang="en-US" sz="900" dirty="0"/>
          </a:p>
          <a:p>
            <a:pPr lvl="1"/>
            <a:r>
              <a:rPr lang="en-US" sz="2800" b="1" dirty="0">
                <a:solidFill>
                  <a:srgbClr val="002060"/>
                </a:solidFill>
              </a:rPr>
              <a:t>Value of Insights</a:t>
            </a:r>
          </a:p>
          <a:p>
            <a:pPr lvl="2"/>
            <a:r>
              <a:rPr lang="en-US" sz="2400" dirty="0"/>
              <a:t>Importance will be measured as </a:t>
            </a:r>
            <a:r>
              <a:rPr lang="en-US" sz="2400" b="1" dirty="0">
                <a:solidFill>
                  <a:srgbClr val="C00000"/>
                </a:solidFill>
              </a:rPr>
              <a:t>business</a:t>
            </a:r>
            <a:r>
              <a:rPr lang="en-US" sz="2400" dirty="0"/>
              <a:t> or </a:t>
            </a:r>
            <a:r>
              <a:rPr lang="en-US" sz="2400" b="1" dirty="0">
                <a:solidFill>
                  <a:srgbClr val="C00000"/>
                </a:solidFill>
              </a:rPr>
              <a:t>information value</a:t>
            </a:r>
            <a:r>
              <a:rPr lang="en-US" sz="2400" dirty="0"/>
              <a:t>. </a:t>
            </a:r>
          </a:p>
          <a:p>
            <a:pPr lvl="3"/>
            <a:r>
              <a:rPr lang="en-US" sz="2200" dirty="0">
                <a:solidFill>
                  <a:srgbClr val="7030A0"/>
                </a:solidFill>
              </a:rPr>
              <a:t>Could this information be predicted easily (e.g. “there are fewer women than men in data science”) or is it surprising/informative?  </a:t>
            </a:r>
          </a:p>
          <a:p>
            <a:pPr lvl="3"/>
            <a:r>
              <a:rPr lang="en-US" sz="2200" dirty="0">
                <a:solidFill>
                  <a:srgbClr val="7030A0"/>
                </a:solidFill>
              </a:rPr>
              <a:t>What is informative can be something you can build a business upon, or publish in a newspaper/blog about ML, </a:t>
            </a:r>
            <a:r>
              <a:rPr lang="en-US" sz="2200" dirty="0" err="1">
                <a:solidFill>
                  <a:srgbClr val="7030A0"/>
                </a:solidFill>
              </a:rPr>
              <a:t>etc</a:t>
            </a:r>
            <a:endParaRPr lang="en-US" sz="2200" dirty="0">
              <a:solidFill>
                <a:srgbClr val="7030A0"/>
              </a:solidFill>
            </a:endParaRPr>
          </a:p>
          <a:p>
            <a:pPr lvl="4"/>
            <a:r>
              <a:rPr lang="en-US" sz="2200" dirty="0"/>
              <a:t>The company can use the information you provide to design new Data Science courses or to open a new research lab where many people may be interested in data science </a:t>
            </a:r>
            <a:r>
              <a:rPr lang="en-US" sz="2200" dirty="0" err="1"/>
              <a:t>etc</a:t>
            </a:r>
            <a:r>
              <a:rPr lang="en-US" sz="2200" dirty="0"/>
              <a:t> ….</a:t>
            </a:r>
          </a:p>
          <a:p>
            <a:pPr lvl="1"/>
            <a:endParaRPr lang="en-US" b="1" dirty="0"/>
          </a:p>
          <a:p>
            <a:pPr lvl="1"/>
            <a:endParaRPr lang="en-US" b="1" dirty="0"/>
          </a:p>
        </p:txBody>
      </p:sp>
    </p:spTree>
    <p:extLst>
      <p:ext uri="{BB962C8B-B14F-4D97-AF65-F5344CB8AC3E}">
        <p14:creationId xmlns:p14="http://schemas.microsoft.com/office/powerpoint/2010/main" val="236891165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1523</Words>
  <Application>Microsoft Macintosh PowerPoint</Application>
  <PresentationFormat>Widescreen</PresentationFormat>
  <Paragraphs>152</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Teması</vt:lpstr>
      <vt:lpstr>PROBLEM</vt:lpstr>
      <vt:lpstr>Features</vt:lpstr>
      <vt:lpstr>Features</vt:lpstr>
      <vt:lpstr>Features</vt:lpstr>
      <vt:lpstr>Overview</vt:lpstr>
      <vt:lpstr>TASKS and PRESENTATION</vt:lpstr>
      <vt:lpstr>TASKS and PRESENTATION</vt:lpstr>
      <vt:lpstr>TASKS and PRESENTATION</vt:lpstr>
      <vt:lpstr>OVERALL SCORE</vt:lpstr>
      <vt:lpstr>OVERALL SCORE</vt:lpstr>
      <vt:lpstr>IMPLEMENTATION</vt:lpstr>
      <vt:lpstr>KAGGLE DETAILS</vt:lpstr>
      <vt:lpstr>KAGGLE SUBMISSON FILE</vt:lpstr>
      <vt:lpstr>PowerPoint Presentation</vt:lpstr>
      <vt:lpstr>PowerPoint Presentation</vt:lpstr>
      <vt:lpstr>PowerPoint Presentation</vt:lpstr>
      <vt:lpstr>PowerPoint Presentation</vt:lpstr>
      <vt:lpstr>PowerPoint Presentation</vt:lpstr>
      <vt:lpstr>OVERALL 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İLERİ VERİ ANALİTİĞİ AKADEMİSİ HACKATHON  17-18 Aralık  </dc:title>
  <dc:creator>İnanç Arın</dc:creator>
  <cp:lastModifiedBy>Microsoft Office User</cp:lastModifiedBy>
  <cp:revision>21</cp:revision>
  <dcterms:created xsi:type="dcterms:W3CDTF">2020-12-16T20:32:42Z</dcterms:created>
  <dcterms:modified xsi:type="dcterms:W3CDTF">2020-12-19T20:47:39Z</dcterms:modified>
</cp:coreProperties>
</file>