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67" r:id="rId4"/>
    <p:sldId id="261" r:id="rId5"/>
    <p:sldId id="259" r:id="rId6"/>
    <p:sldId id="269" r:id="rId7"/>
    <p:sldId id="272" r:id="rId8"/>
    <p:sldId id="257" r:id="rId9"/>
    <p:sldId id="270" r:id="rId10"/>
    <p:sldId id="271" r:id="rId11"/>
    <p:sldId id="273" r:id="rId12"/>
    <p:sldId id="262" r:id="rId13"/>
    <p:sldId id="265" r:id="rId14"/>
    <p:sldId id="277" r:id="rId15"/>
  </p:sldIdLst>
  <p:sldSz cx="14630400" cy="8229600"/>
  <p:notesSz cx="8229600" cy="14630400"/>
  <p:embeddedFontLst>
    <p:embeddedFont>
      <p:font typeface="Inter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5F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10"/>
  </p:normalViewPr>
  <p:slideViewPr>
    <p:cSldViewPr snapToGrid="0" snapToObjects="1">
      <p:cViewPr varScale="1">
        <p:scale>
          <a:sx n="89" d="100"/>
          <a:sy n="8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94AEC5-3360-43BC-AB72-42C30464544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A2E862E-C086-4A17-80B8-45EE9183D325}">
      <dgm:prSet/>
      <dgm:spPr/>
      <dgm:t>
        <a:bodyPr/>
        <a:lstStyle/>
        <a:p>
          <a:r>
            <a:rPr lang="en-US"/>
            <a:t>Enables efficient drone operation management.</a:t>
          </a:r>
        </a:p>
      </dgm:t>
    </dgm:pt>
    <dgm:pt modelId="{F0D6678B-0F0E-428F-B439-F12E837BD374}" type="parTrans" cxnId="{CFC35CD6-4E7E-4035-A4C6-EA09D66AB7DF}">
      <dgm:prSet/>
      <dgm:spPr/>
      <dgm:t>
        <a:bodyPr/>
        <a:lstStyle/>
        <a:p>
          <a:endParaRPr lang="en-US"/>
        </a:p>
      </dgm:t>
    </dgm:pt>
    <dgm:pt modelId="{6609734E-012A-4D84-81F9-9015ED4E9A82}" type="sibTrans" cxnId="{CFC35CD6-4E7E-4035-A4C6-EA09D66AB7DF}">
      <dgm:prSet/>
      <dgm:spPr/>
      <dgm:t>
        <a:bodyPr/>
        <a:lstStyle/>
        <a:p>
          <a:endParaRPr lang="en-US"/>
        </a:p>
      </dgm:t>
    </dgm:pt>
    <dgm:pt modelId="{88F8B975-BACC-42B2-A9E3-55493A07358C}">
      <dgm:prSet/>
      <dgm:spPr/>
      <dgm:t>
        <a:bodyPr/>
        <a:lstStyle/>
        <a:p>
          <a:r>
            <a:rPr lang="en-US"/>
            <a:t>Provides access to drone specifications and user guides.</a:t>
          </a:r>
        </a:p>
      </dgm:t>
    </dgm:pt>
    <dgm:pt modelId="{AD420BAF-933D-4C16-9A1A-7803CDC2D37B}" type="parTrans" cxnId="{C23B9B6D-F653-406E-80D8-0BFFF7E5B8E5}">
      <dgm:prSet/>
      <dgm:spPr/>
      <dgm:t>
        <a:bodyPr/>
        <a:lstStyle/>
        <a:p>
          <a:endParaRPr lang="en-US"/>
        </a:p>
      </dgm:t>
    </dgm:pt>
    <dgm:pt modelId="{F1C0D8E0-0D79-43C8-A74B-762BCF9871F6}" type="sibTrans" cxnId="{C23B9B6D-F653-406E-80D8-0BFFF7E5B8E5}">
      <dgm:prSet/>
      <dgm:spPr/>
      <dgm:t>
        <a:bodyPr/>
        <a:lstStyle/>
        <a:p>
          <a:endParaRPr lang="en-US"/>
        </a:p>
      </dgm:t>
    </dgm:pt>
    <dgm:pt modelId="{05851144-337E-4D77-9F50-3B6E6CBA8474}">
      <dgm:prSet/>
      <dgm:spPr/>
      <dgm:t>
        <a:bodyPr/>
        <a:lstStyle/>
        <a:p>
          <a:r>
            <a:rPr lang="en-US"/>
            <a:t>Supports secure user authentication and dynamic data storage.</a:t>
          </a:r>
        </a:p>
      </dgm:t>
    </dgm:pt>
    <dgm:pt modelId="{07DF8AA0-9050-4C80-BD10-5D2453AC6384}" type="parTrans" cxnId="{FB5802CE-DAD0-4297-B7B0-7EF26CF32DA3}">
      <dgm:prSet/>
      <dgm:spPr/>
      <dgm:t>
        <a:bodyPr/>
        <a:lstStyle/>
        <a:p>
          <a:endParaRPr lang="en-US"/>
        </a:p>
      </dgm:t>
    </dgm:pt>
    <dgm:pt modelId="{0C867386-27F5-4C01-9C27-7D56A8580364}" type="sibTrans" cxnId="{FB5802CE-DAD0-4297-B7B0-7EF26CF32DA3}">
      <dgm:prSet/>
      <dgm:spPr/>
      <dgm:t>
        <a:bodyPr/>
        <a:lstStyle/>
        <a:p>
          <a:endParaRPr lang="en-US"/>
        </a:p>
      </dgm:t>
    </dgm:pt>
    <dgm:pt modelId="{A9863C1B-40AD-4A22-AE8D-2F29A49C3FC2}">
      <dgm:prSet/>
      <dgm:spPr/>
      <dgm:t>
        <a:bodyPr/>
        <a:lstStyle/>
        <a:p>
          <a:r>
            <a:rPr lang="en-US"/>
            <a:t>Facilitates real-time updates on drone status and user activities.</a:t>
          </a:r>
        </a:p>
      </dgm:t>
    </dgm:pt>
    <dgm:pt modelId="{B84C7860-E8CB-4E63-B3D3-19C3751FFC2D}" type="parTrans" cxnId="{7D7DF0E4-C485-4E8D-9CD9-4753DD12B311}">
      <dgm:prSet/>
      <dgm:spPr/>
      <dgm:t>
        <a:bodyPr/>
        <a:lstStyle/>
        <a:p>
          <a:endParaRPr lang="en-US"/>
        </a:p>
      </dgm:t>
    </dgm:pt>
    <dgm:pt modelId="{ED57B7D8-AD67-46A9-BC8C-9ED7E760111B}" type="sibTrans" cxnId="{7D7DF0E4-C485-4E8D-9CD9-4753DD12B311}">
      <dgm:prSet/>
      <dgm:spPr/>
      <dgm:t>
        <a:bodyPr/>
        <a:lstStyle/>
        <a:p>
          <a:endParaRPr lang="en-US"/>
        </a:p>
      </dgm:t>
    </dgm:pt>
    <dgm:pt modelId="{FF514272-9286-4B30-8EFE-7F236CF50218}" type="pres">
      <dgm:prSet presAssocID="{6F94AEC5-3360-43BC-AB72-42C304645448}" presName="linear" presStyleCnt="0">
        <dgm:presLayoutVars>
          <dgm:animLvl val="lvl"/>
          <dgm:resizeHandles val="exact"/>
        </dgm:presLayoutVars>
      </dgm:prSet>
      <dgm:spPr/>
    </dgm:pt>
    <dgm:pt modelId="{12C68524-492C-46B6-8E42-D7D67264ACF5}" type="pres">
      <dgm:prSet presAssocID="{FA2E862E-C086-4A17-80B8-45EE9183D32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7E354F7-A1CA-4BE2-92EB-DA99E8AB7F48}" type="pres">
      <dgm:prSet presAssocID="{6609734E-012A-4D84-81F9-9015ED4E9A82}" presName="spacer" presStyleCnt="0"/>
      <dgm:spPr/>
    </dgm:pt>
    <dgm:pt modelId="{DE92C4C2-2F0A-47AC-924F-D92BB9359F9D}" type="pres">
      <dgm:prSet presAssocID="{88F8B975-BACC-42B2-A9E3-55493A07358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D6C969B-183F-47E7-9819-A4354A134FB1}" type="pres">
      <dgm:prSet presAssocID="{F1C0D8E0-0D79-43C8-A74B-762BCF9871F6}" presName="spacer" presStyleCnt="0"/>
      <dgm:spPr/>
    </dgm:pt>
    <dgm:pt modelId="{B215F047-C640-4A85-B88A-13DDF9407806}" type="pres">
      <dgm:prSet presAssocID="{05851144-337E-4D77-9F50-3B6E6CBA847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C7AC6D4-3C9C-45D9-A700-9C421C2B175F}" type="pres">
      <dgm:prSet presAssocID="{0C867386-27F5-4C01-9C27-7D56A8580364}" presName="spacer" presStyleCnt="0"/>
      <dgm:spPr/>
    </dgm:pt>
    <dgm:pt modelId="{F57F0308-DD49-439E-B180-B1B4E79A3FA1}" type="pres">
      <dgm:prSet presAssocID="{A9863C1B-40AD-4A22-AE8D-2F29A49C3FC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75A3C2C-1584-4F34-AF28-FC7511A4C8A3}" type="presOf" srcId="{FA2E862E-C086-4A17-80B8-45EE9183D325}" destId="{12C68524-492C-46B6-8E42-D7D67264ACF5}" srcOrd="0" destOrd="0" presId="urn:microsoft.com/office/officeart/2005/8/layout/vList2"/>
    <dgm:cxn modelId="{663ECD43-67E3-4476-B9AB-5212372FD72D}" type="presOf" srcId="{A9863C1B-40AD-4A22-AE8D-2F29A49C3FC2}" destId="{F57F0308-DD49-439E-B180-B1B4E79A3FA1}" srcOrd="0" destOrd="0" presId="urn:microsoft.com/office/officeart/2005/8/layout/vList2"/>
    <dgm:cxn modelId="{C23B9B6D-F653-406E-80D8-0BFFF7E5B8E5}" srcId="{6F94AEC5-3360-43BC-AB72-42C304645448}" destId="{88F8B975-BACC-42B2-A9E3-55493A07358C}" srcOrd="1" destOrd="0" parTransId="{AD420BAF-933D-4C16-9A1A-7803CDC2D37B}" sibTransId="{F1C0D8E0-0D79-43C8-A74B-762BCF9871F6}"/>
    <dgm:cxn modelId="{E6FAD795-4E6D-4D4D-A4A4-65320D63AEC0}" type="presOf" srcId="{05851144-337E-4D77-9F50-3B6E6CBA8474}" destId="{B215F047-C640-4A85-B88A-13DDF9407806}" srcOrd="0" destOrd="0" presId="urn:microsoft.com/office/officeart/2005/8/layout/vList2"/>
    <dgm:cxn modelId="{A2C1D6C2-0642-453F-B6B4-FA0CFF7514C1}" type="presOf" srcId="{88F8B975-BACC-42B2-A9E3-55493A07358C}" destId="{DE92C4C2-2F0A-47AC-924F-D92BB9359F9D}" srcOrd="0" destOrd="0" presId="urn:microsoft.com/office/officeart/2005/8/layout/vList2"/>
    <dgm:cxn modelId="{FB5802CE-DAD0-4297-B7B0-7EF26CF32DA3}" srcId="{6F94AEC5-3360-43BC-AB72-42C304645448}" destId="{05851144-337E-4D77-9F50-3B6E6CBA8474}" srcOrd="2" destOrd="0" parTransId="{07DF8AA0-9050-4C80-BD10-5D2453AC6384}" sibTransId="{0C867386-27F5-4C01-9C27-7D56A8580364}"/>
    <dgm:cxn modelId="{CFC35CD6-4E7E-4035-A4C6-EA09D66AB7DF}" srcId="{6F94AEC5-3360-43BC-AB72-42C304645448}" destId="{FA2E862E-C086-4A17-80B8-45EE9183D325}" srcOrd="0" destOrd="0" parTransId="{F0D6678B-0F0E-428F-B439-F12E837BD374}" sibTransId="{6609734E-012A-4D84-81F9-9015ED4E9A82}"/>
    <dgm:cxn modelId="{7D7DF0E4-C485-4E8D-9CD9-4753DD12B311}" srcId="{6F94AEC5-3360-43BC-AB72-42C304645448}" destId="{A9863C1B-40AD-4A22-AE8D-2F29A49C3FC2}" srcOrd="3" destOrd="0" parTransId="{B84C7860-E8CB-4E63-B3D3-19C3751FFC2D}" sibTransId="{ED57B7D8-AD67-46A9-BC8C-9ED7E760111B}"/>
    <dgm:cxn modelId="{4813F0FD-18BB-4196-AC4E-14A9FEC47A4D}" type="presOf" srcId="{6F94AEC5-3360-43BC-AB72-42C304645448}" destId="{FF514272-9286-4B30-8EFE-7F236CF50218}" srcOrd="0" destOrd="0" presId="urn:microsoft.com/office/officeart/2005/8/layout/vList2"/>
    <dgm:cxn modelId="{266B13CC-476B-46F2-841E-DD0E6D1A0A6A}" type="presParOf" srcId="{FF514272-9286-4B30-8EFE-7F236CF50218}" destId="{12C68524-492C-46B6-8E42-D7D67264ACF5}" srcOrd="0" destOrd="0" presId="urn:microsoft.com/office/officeart/2005/8/layout/vList2"/>
    <dgm:cxn modelId="{505CF879-FABF-4D9A-89B7-EDD48938ACEE}" type="presParOf" srcId="{FF514272-9286-4B30-8EFE-7F236CF50218}" destId="{17E354F7-A1CA-4BE2-92EB-DA99E8AB7F48}" srcOrd="1" destOrd="0" presId="urn:microsoft.com/office/officeart/2005/8/layout/vList2"/>
    <dgm:cxn modelId="{E742317F-3CE4-4C97-A5B5-A4148722C625}" type="presParOf" srcId="{FF514272-9286-4B30-8EFE-7F236CF50218}" destId="{DE92C4C2-2F0A-47AC-924F-D92BB9359F9D}" srcOrd="2" destOrd="0" presId="urn:microsoft.com/office/officeart/2005/8/layout/vList2"/>
    <dgm:cxn modelId="{14BF217D-6F2A-4216-98B1-EF8AF2FFE73F}" type="presParOf" srcId="{FF514272-9286-4B30-8EFE-7F236CF50218}" destId="{1D6C969B-183F-47E7-9819-A4354A134FB1}" srcOrd="3" destOrd="0" presId="urn:microsoft.com/office/officeart/2005/8/layout/vList2"/>
    <dgm:cxn modelId="{23333A78-A588-4786-B535-4AAEF0842A21}" type="presParOf" srcId="{FF514272-9286-4B30-8EFE-7F236CF50218}" destId="{B215F047-C640-4A85-B88A-13DDF9407806}" srcOrd="4" destOrd="0" presId="urn:microsoft.com/office/officeart/2005/8/layout/vList2"/>
    <dgm:cxn modelId="{9397384A-5B17-41DA-AB73-C07B6ABF01A4}" type="presParOf" srcId="{FF514272-9286-4B30-8EFE-7F236CF50218}" destId="{0C7AC6D4-3C9C-45D9-A700-9C421C2B175F}" srcOrd="5" destOrd="0" presId="urn:microsoft.com/office/officeart/2005/8/layout/vList2"/>
    <dgm:cxn modelId="{D1D56C81-5747-475A-B9E4-65481E6BC52E}" type="presParOf" srcId="{FF514272-9286-4B30-8EFE-7F236CF50218}" destId="{F57F0308-DD49-439E-B180-B1B4E79A3FA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69138C-682C-430E-A529-1A2F79FEE0A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6410CDE-B0DC-46D1-8A33-CD4D2F410171}">
      <dgm:prSet/>
      <dgm:spPr/>
      <dgm:t>
        <a:bodyPr/>
        <a:lstStyle/>
        <a:p>
          <a:r>
            <a:rPr lang="en-US"/>
            <a:t>SkyScribe delivers a seamless platform for drone management using modern web technologies and Firebase.</a:t>
          </a:r>
        </a:p>
      </dgm:t>
    </dgm:pt>
    <dgm:pt modelId="{AEC43D41-102F-435E-BF3A-4E81DE9C5BD9}" type="parTrans" cxnId="{E0E28068-B552-44DD-8678-B132F4BF9977}">
      <dgm:prSet/>
      <dgm:spPr/>
      <dgm:t>
        <a:bodyPr/>
        <a:lstStyle/>
        <a:p>
          <a:endParaRPr lang="en-US"/>
        </a:p>
      </dgm:t>
    </dgm:pt>
    <dgm:pt modelId="{C59D6734-CF6E-49BA-975D-50A56A8C99F9}" type="sibTrans" cxnId="{E0E28068-B552-44DD-8678-B132F4BF9977}">
      <dgm:prSet/>
      <dgm:spPr/>
      <dgm:t>
        <a:bodyPr/>
        <a:lstStyle/>
        <a:p>
          <a:endParaRPr lang="en-US"/>
        </a:p>
      </dgm:t>
    </dgm:pt>
    <dgm:pt modelId="{85F91BD1-8454-4EDA-9F3D-38E767E5B4AC}">
      <dgm:prSet/>
      <dgm:spPr/>
      <dgm:t>
        <a:bodyPr/>
        <a:lstStyle/>
        <a:p>
          <a:r>
            <a:rPr lang="en-US"/>
            <a:t>It ensures secure, scalable, and real-time user interaction and data management.</a:t>
          </a:r>
        </a:p>
      </dgm:t>
    </dgm:pt>
    <dgm:pt modelId="{ABA8102E-A0EF-49D6-AE83-47D590D0A8B3}" type="parTrans" cxnId="{0F38735D-E70D-4F58-87F5-6AEC65902396}">
      <dgm:prSet/>
      <dgm:spPr/>
      <dgm:t>
        <a:bodyPr/>
        <a:lstStyle/>
        <a:p>
          <a:endParaRPr lang="en-US"/>
        </a:p>
      </dgm:t>
    </dgm:pt>
    <dgm:pt modelId="{CF4DF786-612F-4A32-8C97-BD04F7372F67}" type="sibTrans" cxnId="{0F38735D-E70D-4F58-87F5-6AEC65902396}">
      <dgm:prSet/>
      <dgm:spPr/>
      <dgm:t>
        <a:bodyPr/>
        <a:lstStyle/>
        <a:p>
          <a:endParaRPr lang="en-US"/>
        </a:p>
      </dgm:t>
    </dgm:pt>
    <dgm:pt modelId="{940FF4D0-E76E-42D6-A15F-6BE5F4CB4E1A}">
      <dgm:prSet/>
      <dgm:spPr/>
      <dgm:t>
        <a:bodyPr/>
        <a:lstStyle/>
        <a:p>
          <a:r>
            <a:rPr lang="en-US"/>
            <a:t>Sets a strong foundation for future enhancements in drone technology solutions.</a:t>
          </a:r>
        </a:p>
      </dgm:t>
    </dgm:pt>
    <dgm:pt modelId="{37DC110A-C65C-4F1D-90E7-C090B81A984F}" type="parTrans" cxnId="{5D0FF280-0D6B-453B-B18E-8653349D8BC3}">
      <dgm:prSet/>
      <dgm:spPr/>
      <dgm:t>
        <a:bodyPr/>
        <a:lstStyle/>
        <a:p>
          <a:endParaRPr lang="en-US"/>
        </a:p>
      </dgm:t>
    </dgm:pt>
    <dgm:pt modelId="{A02D0C28-2AE9-4BAD-ADBD-148538040FEC}" type="sibTrans" cxnId="{5D0FF280-0D6B-453B-B18E-8653349D8BC3}">
      <dgm:prSet/>
      <dgm:spPr/>
      <dgm:t>
        <a:bodyPr/>
        <a:lstStyle/>
        <a:p>
          <a:endParaRPr lang="en-US"/>
        </a:p>
      </dgm:t>
    </dgm:pt>
    <dgm:pt modelId="{762AB18C-D977-470A-BE22-601389AA2CAE}" type="pres">
      <dgm:prSet presAssocID="{5469138C-682C-430E-A529-1A2F79FEE0A6}" presName="linear" presStyleCnt="0">
        <dgm:presLayoutVars>
          <dgm:animLvl val="lvl"/>
          <dgm:resizeHandles val="exact"/>
        </dgm:presLayoutVars>
      </dgm:prSet>
      <dgm:spPr/>
    </dgm:pt>
    <dgm:pt modelId="{1829921D-1EB7-4B3C-BC18-E1C6818B4A46}" type="pres">
      <dgm:prSet presAssocID="{76410CDE-B0DC-46D1-8A33-CD4D2F41017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E35A128-C0DC-4412-AD0E-CE8D9CB055F7}" type="pres">
      <dgm:prSet presAssocID="{C59D6734-CF6E-49BA-975D-50A56A8C99F9}" presName="spacer" presStyleCnt="0"/>
      <dgm:spPr/>
    </dgm:pt>
    <dgm:pt modelId="{4C20DA43-97E1-4DAC-8111-0305BA4615CC}" type="pres">
      <dgm:prSet presAssocID="{85F91BD1-8454-4EDA-9F3D-38E767E5B4A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D2D37B1-7686-4037-A0D8-FBD4C776D45E}" type="pres">
      <dgm:prSet presAssocID="{CF4DF786-612F-4A32-8C97-BD04F7372F67}" presName="spacer" presStyleCnt="0"/>
      <dgm:spPr/>
    </dgm:pt>
    <dgm:pt modelId="{56FEE3A2-57C1-43EE-851D-60363F86CAED}" type="pres">
      <dgm:prSet presAssocID="{940FF4D0-E76E-42D6-A15F-6BE5F4CB4E1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CEE3A2D-8552-4D38-AA2C-32B777C8050B}" type="presOf" srcId="{5469138C-682C-430E-A529-1A2F79FEE0A6}" destId="{762AB18C-D977-470A-BE22-601389AA2CAE}" srcOrd="0" destOrd="0" presId="urn:microsoft.com/office/officeart/2005/8/layout/vList2"/>
    <dgm:cxn modelId="{0F38735D-E70D-4F58-87F5-6AEC65902396}" srcId="{5469138C-682C-430E-A529-1A2F79FEE0A6}" destId="{85F91BD1-8454-4EDA-9F3D-38E767E5B4AC}" srcOrd="1" destOrd="0" parTransId="{ABA8102E-A0EF-49D6-AE83-47D590D0A8B3}" sibTransId="{CF4DF786-612F-4A32-8C97-BD04F7372F67}"/>
    <dgm:cxn modelId="{E0E28068-B552-44DD-8678-B132F4BF9977}" srcId="{5469138C-682C-430E-A529-1A2F79FEE0A6}" destId="{76410CDE-B0DC-46D1-8A33-CD4D2F410171}" srcOrd="0" destOrd="0" parTransId="{AEC43D41-102F-435E-BF3A-4E81DE9C5BD9}" sibTransId="{C59D6734-CF6E-49BA-975D-50A56A8C99F9}"/>
    <dgm:cxn modelId="{F3219F6B-54D3-4835-891F-8E488D918E6C}" type="presOf" srcId="{85F91BD1-8454-4EDA-9F3D-38E767E5B4AC}" destId="{4C20DA43-97E1-4DAC-8111-0305BA4615CC}" srcOrd="0" destOrd="0" presId="urn:microsoft.com/office/officeart/2005/8/layout/vList2"/>
    <dgm:cxn modelId="{5D0FF280-0D6B-453B-B18E-8653349D8BC3}" srcId="{5469138C-682C-430E-A529-1A2F79FEE0A6}" destId="{940FF4D0-E76E-42D6-A15F-6BE5F4CB4E1A}" srcOrd="2" destOrd="0" parTransId="{37DC110A-C65C-4F1D-90E7-C090B81A984F}" sibTransId="{A02D0C28-2AE9-4BAD-ADBD-148538040FEC}"/>
    <dgm:cxn modelId="{CCAF018D-21E0-4769-A53C-F5BC634889F2}" type="presOf" srcId="{76410CDE-B0DC-46D1-8A33-CD4D2F410171}" destId="{1829921D-1EB7-4B3C-BC18-E1C6818B4A46}" srcOrd="0" destOrd="0" presId="urn:microsoft.com/office/officeart/2005/8/layout/vList2"/>
    <dgm:cxn modelId="{6D2D6190-1291-40FE-A953-B09E9F5662E0}" type="presOf" srcId="{940FF4D0-E76E-42D6-A15F-6BE5F4CB4E1A}" destId="{56FEE3A2-57C1-43EE-851D-60363F86CAED}" srcOrd="0" destOrd="0" presId="urn:microsoft.com/office/officeart/2005/8/layout/vList2"/>
    <dgm:cxn modelId="{46F730AE-7111-4627-910E-9C7283BFD59A}" type="presParOf" srcId="{762AB18C-D977-470A-BE22-601389AA2CAE}" destId="{1829921D-1EB7-4B3C-BC18-E1C6818B4A46}" srcOrd="0" destOrd="0" presId="urn:microsoft.com/office/officeart/2005/8/layout/vList2"/>
    <dgm:cxn modelId="{9AB79C18-00DD-4009-8B85-3936D3034653}" type="presParOf" srcId="{762AB18C-D977-470A-BE22-601389AA2CAE}" destId="{7E35A128-C0DC-4412-AD0E-CE8D9CB055F7}" srcOrd="1" destOrd="0" presId="urn:microsoft.com/office/officeart/2005/8/layout/vList2"/>
    <dgm:cxn modelId="{AC1BDC57-9F76-424E-ADD7-8F1423E66F8E}" type="presParOf" srcId="{762AB18C-D977-470A-BE22-601389AA2CAE}" destId="{4C20DA43-97E1-4DAC-8111-0305BA4615CC}" srcOrd="2" destOrd="0" presId="urn:microsoft.com/office/officeart/2005/8/layout/vList2"/>
    <dgm:cxn modelId="{9D3DB207-E23C-423B-993C-4D3860CD4FF0}" type="presParOf" srcId="{762AB18C-D977-470A-BE22-601389AA2CAE}" destId="{7D2D37B1-7686-4037-A0D8-FBD4C776D45E}" srcOrd="3" destOrd="0" presId="urn:microsoft.com/office/officeart/2005/8/layout/vList2"/>
    <dgm:cxn modelId="{8A040FDD-71A2-4074-B367-165C350FA6DD}" type="presParOf" srcId="{762AB18C-D977-470A-BE22-601389AA2CAE}" destId="{56FEE3A2-57C1-43EE-851D-60363F86CAE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68524-492C-46B6-8E42-D7D67264ACF5}">
      <dsp:nvSpPr>
        <dsp:cNvPr id="0" name=""/>
        <dsp:cNvSpPr/>
      </dsp:nvSpPr>
      <dsp:spPr>
        <a:xfrm>
          <a:off x="0" y="41469"/>
          <a:ext cx="11513837" cy="6955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Enables efficient drone operation management.</a:t>
          </a:r>
        </a:p>
      </dsp:txBody>
      <dsp:txXfrm>
        <a:off x="33955" y="75424"/>
        <a:ext cx="11445927" cy="627655"/>
      </dsp:txXfrm>
    </dsp:sp>
    <dsp:sp modelId="{DE92C4C2-2F0A-47AC-924F-D92BB9359F9D}">
      <dsp:nvSpPr>
        <dsp:cNvPr id="0" name=""/>
        <dsp:cNvSpPr/>
      </dsp:nvSpPr>
      <dsp:spPr>
        <a:xfrm>
          <a:off x="0" y="820554"/>
          <a:ext cx="11513837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Provides access to drone specifications and user guides.</a:t>
          </a:r>
        </a:p>
      </dsp:txBody>
      <dsp:txXfrm>
        <a:off x="33955" y="854509"/>
        <a:ext cx="11445927" cy="627655"/>
      </dsp:txXfrm>
    </dsp:sp>
    <dsp:sp modelId="{B215F047-C640-4A85-B88A-13DDF9407806}">
      <dsp:nvSpPr>
        <dsp:cNvPr id="0" name=""/>
        <dsp:cNvSpPr/>
      </dsp:nvSpPr>
      <dsp:spPr>
        <a:xfrm>
          <a:off x="0" y="1599639"/>
          <a:ext cx="11513837" cy="69556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Supports secure user authentication and dynamic data storage.</a:t>
          </a:r>
        </a:p>
      </dsp:txBody>
      <dsp:txXfrm>
        <a:off x="33955" y="1633594"/>
        <a:ext cx="11445927" cy="627655"/>
      </dsp:txXfrm>
    </dsp:sp>
    <dsp:sp modelId="{F57F0308-DD49-439E-B180-B1B4E79A3FA1}">
      <dsp:nvSpPr>
        <dsp:cNvPr id="0" name=""/>
        <dsp:cNvSpPr/>
      </dsp:nvSpPr>
      <dsp:spPr>
        <a:xfrm>
          <a:off x="0" y="2378724"/>
          <a:ext cx="11513837" cy="6955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Facilitates real-time updates on drone status and user activities.</a:t>
          </a:r>
        </a:p>
      </dsp:txBody>
      <dsp:txXfrm>
        <a:off x="33955" y="2412679"/>
        <a:ext cx="11445927" cy="627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29921D-1EB7-4B3C-BC18-E1C6818B4A46}">
      <dsp:nvSpPr>
        <dsp:cNvPr id="0" name=""/>
        <dsp:cNvSpPr/>
      </dsp:nvSpPr>
      <dsp:spPr>
        <a:xfrm>
          <a:off x="0" y="37267"/>
          <a:ext cx="7358497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SkyScribe delivers a seamless platform for drone management using modern web technologies and Firebase.</a:t>
          </a:r>
        </a:p>
      </dsp:txBody>
      <dsp:txXfrm>
        <a:off x="40780" y="78047"/>
        <a:ext cx="7276937" cy="753819"/>
      </dsp:txXfrm>
    </dsp:sp>
    <dsp:sp modelId="{4C20DA43-97E1-4DAC-8111-0305BA4615CC}">
      <dsp:nvSpPr>
        <dsp:cNvPr id="0" name=""/>
        <dsp:cNvSpPr/>
      </dsp:nvSpPr>
      <dsp:spPr>
        <a:xfrm>
          <a:off x="0" y="933127"/>
          <a:ext cx="7358497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 ensures secure, scalable, and real-time user interaction and data management.</a:t>
          </a:r>
        </a:p>
      </dsp:txBody>
      <dsp:txXfrm>
        <a:off x="40780" y="973907"/>
        <a:ext cx="7276937" cy="753819"/>
      </dsp:txXfrm>
    </dsp:sp>
    <dsp:sp modelId="{56FEE3A2-57C1-43EE-851D-60363F86CAED}">
      <dsp:nvSpPr>
        <dsp:cNvPr id="0" name=""/>
        <dsp:cNvSpPr/>
      </dsp:nvSpPr>
      <dsp:spPr>
        <a:xfrm>
          <a:off x="0" y="1828987"/>
          <a:ext cx="7358497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Sets a strong foundation for future enhancements in drone technology solutions.</a:t>
          </a:r>
        </a:p>
      </dsp:txBody>
      <dsp:txXfrm>
        <a:off x="40780" y="1869767"/>
        <a:ext cx="7276937" cy="753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3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A81A2-10D8-7B6E-16C3-80A8CA01D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1278A8-F5B9-3243-E7A2-84765B6858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ED5D4E-1072-28AD-6A48-FBDB81C18D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1B734-E48C-F0FC-B035-3430C7A1C8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24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E83A5-22EB-57DD-A10F-64055BBCB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B75D2E-71DB-A061-FEAD-BA560A594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59154E-D4AB-7B23-4DF3-A997F72DDF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49075-DC69-A432-3B26-49A016DA01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99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EB7E1-A3D3-7963-E54A-EB420C825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38330F-D341-E5A6-4A79-AD2F35822F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E86B33-2B0C-2808-4397-67268C1C8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EBEF5-BC93-528F-0856-2DDA7316C7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21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782BD-EA2F-B7CE-3713-7DB188E09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E06BD7-08B2-8D80-4A6F-2105FD96B5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B2E06C-B7F8-3C31-4F21-3F704DA2C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7D689-5484-B156-C025-13B4BD2CC8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6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4BEB1-ABEA-A467-F2C9-9755AF7D5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386E4C-29B1-99CB-F4A5-54AB448495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8EAD12-283A-3887-E0C8-92E0E40477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A0BC2-6034-0BD0-F48F-065F074C8D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24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72107-2BE2-7DA5-FD35-2E1B3B7A5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423414-30E3-BAE2-DDA8-25EEDA2A0A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327189-5C11-2C33-44CB-F168B61587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09A18-96BA-F30E-F16F-91510BCA21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68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53A44-5FB1-0100-9BB7-05C8CA7AE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A7D70C-40ED-662C-95B2-3FE09075F2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A5AB75-7386-2A6E-2128-F9EED26AF5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EFBC2-06DD-79AA-6DDF-F93467EE7B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45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C972F-097D-E6CD-AAB4-CACCA743F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1BCCD0-C357-20D6-0E0C-4F5D1BF89C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A06BEB-98CA-9C26-93DA-01715DAC6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C0121-1998-EF32-9894-74E6E50337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42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515070"/>
            <a:ext cx="7556421" cy="1559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SkyScribe: Drone Technology Website</a:t>
            </a:r>
            <a:endParaRPr lang="en-US" sz="4900" dirty="0"/>
          </a:p>
        </p:txBody>
      </p:sp>
      <p:sp>
        <p:nvSpPr>
          <p:cNvPr id="4" name="Text 1"/>
          <p:cNvSpPr/>
          <p:nvPr/>
        </p:nvSpPr>
        <p:spPr>
          <a:xfrm>
            <a:off x="793790" y="3225879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Welcome to the SkyScribe presentation. We'll explore the features, functionality, and development process of this innovative drone technology website.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554861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E132A4-67A9-6F4C-C0E6-15D43A0AC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106138" y="1705340"/>
            <a:ext cx="8229602" cy="48189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4DA151-21B7-8FD9-AF49-76B2E8BF1BC1}"/>
              </a:ext>
            </a:extLst>
          </p:cNvPr>
          <p:cNvSpPr txBox="1"/>
          <p:nvPr/>
        </p:nvSpPr>
        <p:spPr>
          <a:xfrm>
            <a:off x="710026" y="4972446"/>
            <a:ext cx="402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95F88"/>
                </a:solidFill>
              </a:rPr>
              <a:t>Md Abdur Rahman</a:t>
            </a:r>
          </a:p>
          <a:p>
            <a:r>
              <a:rPr lang="en-US" b="1" dirty="0">
                <a:solidFill>
                  <a:srgbClr val="F95F88"/>
                </a:solidFill>
              </a:rPr>
              <a:t>213-15-4343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36B14-8923-98EB-4813-8C8268B8C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86B49C9-527A-2AA4-10AC-18A1ACA6F4E4}"/>
              </a:ext>
            </a:extLst>
          </p:cNvPr>
          <p:cNvSpPr/>
          <p:nvPr/>
        </p:nvSpPr>
        <p:spPr>
          <a:xfrm>
            <a:off x="542330" y="958929"/>
            <a:ext cx="4261961" cy="532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3600" b="1" kern="0" spc="-34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Sequence Diagram:</a:t>
            </a:r>
            <a:endParaRPr lang="en-US" sz="36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9AA7F52D-27F0-CE0C-B230-F6761BB7F444}"/>
              </a:ext>
            </a:extLst>
          </p:cNvPr>
          <p:cNvSpPr/>
          <p:nvPr/>
        </p:nvSpPr>
        <p:spPr>
          <a:xfrm>
            <a:off x="542330" y="8252460"/>
            <a:ext cx="6583799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2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SkyScribe is a drone technology website built with HTML, CSS, JavaScript, and Firebase.</a:t>
            </a:r>
            <a:endParaRPr lang="en-US" sz="120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9B3BA2BA-CBBA-482C-D833-749FB4441083}"/>
              </a:ext>
            </a:extLst>
          </p:cNvPr>
          <p:cNvSpPr/>
          <p:nvPr/>
        </p:nvSpPr>
        <p:spPr>
          <a:xfrm>
            <a:off x="7511891" y="8252460"/>
            <a:ext cx="6583799" cy="4960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2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provides user management, drone specifications, operational guides, real-time drone status tracking, and service request modules.</a:t>
            </a:r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7C2112-3E7C-9A0D-1E4A-E1E6BA9AD3D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45" y="1371339"/>
            <a:ext cx="7275769" cy="61482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86066C-1FEA-162B-F09C-A7C4F2719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81" y="7696126"/>
            <a:ext cx="1886213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041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D0040-5C7A-8FBA-6D6A-2533589B0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92CBBBCF-B58E-8DA1-695C-2DDE697CEEA0}"/>
              </a:ext>
            </a:extLst>
          </p:cNvPr>
          <p:cNvSpPr/>
          <p:nvPr/>
        </p:nvSpPr>
        <p:spPr>
          <a:xfrm>
            <a:off x="542330" y="958929"/>
            <a:ext cx="4261961" cy="532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3600" b="1" kern="0" spc="-34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GUI: </a:t>
            </a:r>
            <a:endParaRPr lang="en-US" sz="36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E5233FE5-E26E-D923-CAE3-38D9FC291FDA}"/>
              </a:ext>
            </a:extLst>
          </p:cNvPr>
          <p:cNvSpPr/>
          <p:nvPr/>
        </p:nvSpPr>
        <p:spPr>
          <a:xfrm>
            <a:off x="542330" y="8252460"/>
            <a:ext cx="6583799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2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SkyScribe is a drone technology website built with HTML, CSS, JavaScript, and Firebase.</a:t>
            </a:r>
            <a:endParaRPr lang="en-US" sz="120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21F5470D-7FED-D824-0A1A-7F68C21ADC31}"/>
              </a:ext>
            </a:extLst>
          </p:cNvPr>
          <p:cNvSpPr/>
          <p:nvPr/>
        </p:nvSpPr>
        <p:spPr>
          <a:xfrm>
            <a:off x="7511891" y="8252460"/>
            <a:ext cx="6583799" cy="4960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2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provides user management, drone specifications, operational guides, real-time drone status tracking, and service request modules.</a:t>
            </a:r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644C02-F552-54F5-0142-7A56CD42F94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90316" y="1691791"/>
            <a:ext cx="5297760" cy="2697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6202AB-543F-DA94-B748-757ABC5B752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315200" y="1685926"/>
            <a:ext cx="5827395" cy="27031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7EE0DA-A633-5B2D-4C2D-28CAA8648A0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480196" y="4589178"/>
            <a:ext cx="5297760" cy="26814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A2DB10-A5EA-C4EE-F67A-0E80AB1169F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315200" y="4503141"/>
            <a:ext cx="5835004" cy="31132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B7792B-61F4-92BC-2D6B-10B2D3AE4E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70151" y="7616415"/>
            <a:ext cx="1886213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3473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4376" y="1024414"/>
            <a:ext cx="5692378" cy="7115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kern="0" spc="-90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Testing Process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091" y="2149912"/>
            <a:ext cx="1631156" cy="122503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66805" y="2708077"/>
            <a:ext cx="105608" cy="413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000" b="1" kern="0" spc="-4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5042178" y="2356842"/>
            <a:ext cx="3053120" cy="3557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kern="0" spc="-45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User Acceptance Testing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042178" y="2836783"/>
            <a:ext cx="6272332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Gather feedback from users to ensure features meet requirements.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4886920" y="3391257"/>
            <a:ext cx="8967430" cy="11430"/>
          </a:xfrm>
          <a:prstGeom prst="roundRect">
            <a:avLst>
              <a:gd name="adj" fmla="val 760622"/>
            </a:avLst>
          </a:prstGeom>
          <a:solidFill>
            <a:srgbClr val="C6BDDA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513" y="3426619"/>
            <a:ext cx="3262432" cy="122503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48946" y="3832146"/>
            <a:ext cx="141565" cy="413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000" b="1" kern="0" spc="-4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000" dirty="0"/>
          </a:p>
        </p:txBody>
      </p:sp>
      <p:sp>
        <p:nvSpPr>
          <p:cNvPr id="10" name="Text 6"/>
          <p:cNvSpPr/>
          <p:nvPr/>
        </p:nvSpPr>
        <p:spPr>
          <a:xfrm>
            <a:off x="5857875" y="3633549"/>
            <a:ext cx="2846189" cy="3557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kern="0" spc="-45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End-to-End Testing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5857875" y="4113490"/>
            <a:ext cx="5311616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Simulate user workflows to validate application behavior.</a:t>
            </a:r>
            <a:endParaRPr lang="en-US" sz="1600" dirty="0"/>
          </a:p>
        </p:txBody>
      </p:sp>
      <p:sp>
        <p:nvSpPr>
          <p:cNvPr id="12" name="Shape 8"/>
          <p:cNvSpPr/>
          <p:nvPr/>
        </p:nvSpPr>
        <p:spPr>
          <a:xfrm>
            <a:off x="5702618" y="4667964"/>
            <a:ext cx="8151733" cy="11430"/>
          </a:xfrm>
          <a:prstGeom prst="roundRect">
            <a:avLst>
              <a:gd name="adj" fmla="val 760622"/>
            </a:avLst>
          </a:prstGeom>
          <a:solidFill>
            <a:srgbClr val="C6BDDA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2935" y="4703326"/>
            <a:ext cx="4893588" cy="1225034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49065" y="5108853"/>
            <a:ext cx="141208" cy="413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000" b="1" kern="0" spc="-4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2000" dirty="0"/>
          </a:p>
        </p:txBody>
      </p:sp>
      <p:sp>
        <p:nvSpPr>
          <p:cNvPr id="15" name="Text 10"/>
          <p:cNvSpPr/>
          <p:nvPr/>
        </p:nvSpPr>
        <p:spPr>
          <a:xfrm>
            <a:off x="6673453" y="4910257"/>
            <a:ext cx="2846189" cy="3557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kern="0" spc="-45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Integration Testing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6673453" y="5390198"/>
            <a:ext cx="6163866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 seamless interaction between frontend and backend APIs.</a:t>
            </a:r>
            <a:endParaRPr lang="en-US" sz="1600" dirty="0"/>
          </a:p>
        </p:txBody>
      </p:sp>
      <p:sp>
        <p:nvSpPr>
          <p:cNvPr id="17" name="Shape 12"/>
          <p:cNvSpPr/>
          <p:nvPr/>
        </p:nvSpPr>
        <p:spPr>
          <a:xfrm>
            <a:off x="6518196" y="5944672"/>
            <a:ext cx="7336155" cy="11430"/>
          </a:xfrm>
          <a:prstGeom prst="roundRect">
            <a:avLst>
              <a:gd name="adj" fmla="val 760622"/>
            </a:avLst>
          </a:prstGeom>
          <a:solidFill>
            <a:srgbClr val="C6BDDA"/>
          </a:solidFill>
          <a:ln/>
        </p:spPr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238" y="5980033"/>
            <a:ext cx="6524863" cy="1225034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52399" y="6385560"/>
            <a:ext cx="134303" cy="413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000" b="1" kern="0" spc="-4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4</a:t>
            </a:r>
            <a:endParaRPr lang="en-US" sz="2000" dirty="0"/>
          </a:p>
        </p:txBody>
      </p:sp>
      <p:sp>
        <p:nvSpPr>
          <p:cNvPr id="20" name="Text 14"/>
          <p:cNvSpPr/>
          <p:nvPr/>
        </p:nvSpPr>
        <p:spPr>
          <a:xfrm>
            <a:off x="7489031" y="6186964"/>
            <a:ext cx="2846189" cy="3557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kern="0" spc="-45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Unit Testing</a:t>
            </a:r>
            <a:endParaRPr lang="en-US" sz="2200" dirty="0"/>
          </a:p>
        </p:txBody>
      </p:sp>
      <p:sp>
        <p:nvSpPr>
          <p:cNvPr id="21" name="Text 15"/>
          <p:cNvSpPr/>
          <p:nvPr/>
        </p:nvSpPr>
        <p:spPr>
          <a:xfrm>
            <a:off x="7489031" y="6666905"/>
            <a:ext cx="5872758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Verify individual modules like authentication and task handling.</a:t>
            </a:r>
            <a:endParaRPr lang="en-US" sz="16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AE0873E-7F03-F379-F53E-CE78321151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44187" y="7696126"/>
            <a:ext cx="1886213" cy="53347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57395" y="1286826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Conclusion</a:t>
            </a:r>
            <a:endParaRPr lang="en-US" sz="4900" dirty="0"/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B769AAC5-32DA-F911-9981-082DBA5E30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9894824"/>
              </p:ext>
            </p:extLst>
          </p:nvPr>
        </p:nvGraphicFramePr>
        <p:xfrm>
          <a:off x="357395" y="2763983"/>
          <a:ext cx="7358497" cy="2701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" name="Picture 29">
            <a:extLst>
              <a:ext uri="{FF2B5EF4-FFF2-40B4-BE49-F238E27FC236}">
                <a16:creationId xmlns:a16="http://schemas.microsoft.com/office/drawing/2014/main" id="{DC655FF4-2997-264D-B4DC-93CD8C1824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8106138" y="1705340"/>
            <a:ext cx="8229602" cy="4818922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F5A77-F189-7F46-79D2-6D5D12897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B8324949-F086-9A28-C0B9-972EA07EB524}"/>
              </a:ext>
            </a:extLst>
          </p:cNvPr>
          <p:cNvSpPr/>
          <p:nvPr/>
        </p:nvSpPr>
        <p:spPr>
          <a:xfrm>
            <a:off x="1816326" y="3580543"/>
            <a:ext cx="3803640" cy="1068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5500" b="1" kern="0" spc="-98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THANK YOU</a:t>
            </a:r>
            <a:endParaRPr lang="en-US" sz="5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0C5D7-2662-8293-6962-22AD172FB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106138" y="1705340"/>
            <a:ext cx="8229602" cy="481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0723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5D1FB-C4EC-C80B-8CCE-4188AD9FE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C78DEFE-A71F-0EC9-A6AA-FBCEB4A5BCCB}"/>
              </a:ext>
            </a:extLst>
          </p:cNvPr>
          <p:cNvSpPr/>
          <p:nvPr/>
        </p:nvSpPr>
        <p:spPr>
          <a:xfrm>
            <a:off x="542330" y="770369"/>
            <a:ext cx="4261961" cy="532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150"/>
              </a:lnSpc>
              <a:buNone/>
            </a:pPr>
            <a:r>
              <a:rPr lang="en-US" sz="3350" b="1" kern="0" spc="-67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Introduction</a:t>
            </a:r>
            <a:endParaRPr lang="en-US" sz="33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943A31D1-2F9C-0762-7841-570329E4452E}"/>
              </a:ext>
            </a:extLst>
          </p:cNvPr>
          <p:cNvSpPr/>
          <p:nvPr/>
        </p:nvSpPr>
        <p:spPr>
          <a:xfrm>
            <a:off x="542330" y="8252460"/>
            <a:ext cx="6583799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2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SkyScribe is a drone technology website built with HTML, CSS, JavaScript, and Firebase.</a:t>
            </a:r>
            <a:endParaRPr lang="en-US" sz="120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1EFC8243-C8BC-0362-AB75-34343F364169}"/>
              </a:ext>
            </a:extLst>
          </p:cNvPr>
          <p:cNvSpPr/>
          <p:nvPr/>
        </p:nvSpPr>
        <p:spPr>
          <a:xfrm>
            <a:off x="7511891" y="8252460"/>
            <a:ext cx="6583799" cy="4960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2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provides user management, drone specifications, operational guides, real-time drone status tracking, and service request modules.</a:t>
            </a:r>
            <a:endParaRPr lang="en-US" sz="1200" dirty="0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D562817A-C57C-78BD-29D4-1556D1C5EBE0}"/>
              </a:ext>
            </a:extLst>
          </p:cNvPr>
          <p:cNvSpPr/>
          <p:nvPr/>
        </p:nvSpPr>
        <p:spPr>
          <a:xfrm>
            <a:off x="542330" y="1629126"/>
            <a:ext cx="12431392" cy="2060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b="1" dirty="0" err="1"/>
              <a:t>SkyScribe</a:t>
            </a:r>
            <a:r>
              <a:rPr lang="en-US" sz="2000" dirty="0"/>
              <a:t> is a drone technology-focused website developed with HTML, CSS, and JavaScript, integrated with Firebase for real-time data </a:t>
            </a:r>
          </a:p>
          <a:p>
            <a:pPr marL="0" indent="0" algn="l">
              <a:lnSpc>
                <a:spcPts val="2550"/>
              </a:lnSpc>
              <a:buNone/>
            </a:pPr>
            <a:r>
              <a:rPr lang="en-US" sz="2000" dirty="0"/>
              <a:t>management and user authentication. The platform provides an intuitive interface for drone operations, specifications,</a:t>
            </a:r>
          </a:p>
          <a:p>
            <a:pPr marL="0" indent="0" algn="l">
              <a:lnSpc>
                <a:spcPts val="2550"/>
              </a:lnSpc>
              <a:buNone/>
            </a:pPr>
            <a:r>
              <a:rPr lang="en-US" sz="2000" dirty="0"/>
              <a:t>and service management.</a:t>
            </a:r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44243368-DA33-E79E-0B12-B69FFE5DADFD}"/>
              </a:ext>
            </a:extLst>
          </p:cNvPr>
          <p:cNvSpPr/>
          <p:nvPr/>
        </p:nvSpPr>
        <p:spPr>
          <a:xfrm>
            <a:off x="542330" y="3652657"/>
            <a:ext cx="4261961" cy="532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150"/>
              </a:lnSpc>
              <a:buNone/>
            </a:pPr>
            <a:r>
              <a:rPr lang="en-US" sz="3350" b="1" kern="0" spc="-67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Motivation</a:t>
            </a:r>
            <a:endParaRPr lang="en-US" sz="3350" dirty="0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77722D8A-474D-3D53-533E-24D7FC18F5E5}"/>
              </a:ext>
            </a:extLst>
          </p:cNvPr>
          <p:cNvSpPr/>
          <p:nvPr/>
        </p:nvSpPr>
        <p:spPr>
          <a:xfrm>
            <a:off x="542330" y="4511414"/>
            <a:ext cx="12431392" cy="2060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2000" dirty="0"/>
              <a:t>With the growing adoption of drones across industries, there is a demand for a unified platform to manage drone </a:t>
            </a:r>
          </a:p>
          <a:p>
            <a:r>
              <a:rPr lang="en-US" sz="2000" dirty="0"/>
              <a:t>operations, track real-time statuses, and provide educational resources. </a:t>
            </a:r>
          </a:p>
          <a:p>
            <a:r>
              <a:rPr lang="en-US" sz="2000" dirty="0" err="1"/>
              <a:t>SkyScribe</a:t>
            </a:r>
            <a:r>
              <a:rPr lang="en-US" sz="2000" dirty="0"/>
              <a:t> addresses these needs by integrating state-of-the-art Firebase solutions for seamless user experience.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3DE076-7F48-3F4D-02B2-F7FAF4F8E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187" y="7587857"/>
            <a:ext cx="1886213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3642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059DD-A32F-BABC-30D0-7E0CC9CED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C682DEF-100B-111D-54B9-47B8AA22FC3D}"/>
              </a:ext>
            </a:extLst>
          </p:cNvPr>
          <p:cNvSpPr/>
          <p:nvPr/>
        </p:nvSpPr>
        <p:spPr>
          <a:xfrm>
            <a:off x="542330" y="1036771"/>
            <a:ext cx="4261961" cy="532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150"/>
              </a:lnSpc>
              <a:buNone/>
            </a:pPr>
            <a:r>
              <a:rPr lang="en-US" sz="3350" b="1" kern="0" spc="-67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Objective</a:t>
            </a:r>
            <a:endParaRPr lang="en-US" sz="33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5F7DCA7E-B3B2-CC6C-FFD5-3C70185A9985}"/>
              </a:ext>
            </a:extLst>
          </p:cNvPr>
          <p:cNvSpPr/>
          <p:nvPr/>
        </p:nvSpPr>
        <p:spPr>
          <a:xfrm>
            <a:off x="542330" y="8252460"/>
            <a:ext cx="6583799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2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SkyScribe is a drone technology website built with HTML, CSS, JavaScript, and Firebase.</a:t>
            </a:r>
            <a:endParaRPr lang="en-US" sz="120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8A44F118-12E6-0CF4-9D3B-586E4EC84B7E}"/>
              </a:ext>
            </a:extLst>
          </p:cNvPr>
          <p:cNvSpPr/>
          <p:nvPr/>
        </p:nvSpPr>
        <p:spPr>
          <a:xfrm>
            <a:off x="7511891" y="8252460"/>
            <a:ext cx="6583799" cy="4960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2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provides user management, drone specifications, operational guides, real-time drone status tracking, and service request modules.</a:t>
            </a:r>
            <a:endParaRPr lang="en-US" sz="1200" dirty="0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1F348D94-2DC5-4BE4-102A-A9411693812D}"/>
              </a:ext>
            </a:extLst>
          </p:cNvPr>
          <p:cNvSpPr/>
          <p:nvPr/>
        </p:nvSpPr>
        <p:spPr>
          <a:xfrm>
            <a:off x="542330" y="1876552"/>
            <a:ext cx="12431392" cy="2060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/>
              <a:t>To develop a user-centric, scalable, and real-time drone technology website that: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C3BE212-9812-6E9F-7D88-D19CB06E33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5590154"/>
              </p:ext>
            </p:extLst>
          </p:nvPr>
        </p:nvGraphicFramePr>
        <p:xfrm>
          <a:off x="542330" y="2750001"/>
          <a:ext cx="11513837" cy="3115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4AF230C-3E17-26B3-A80C-D037E462A6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82542" y="7626505"/>
            <a:ext cx="1886213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2434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68191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Technology Stack</a:t>
            </a:r>
            <a:endParaRPr lang="en-US" sz="4900" dirty="0"/>
          </a:p>
        </p:txBody>
      </p:sp>
      <p:sp>
        <p:nvSpPr>
          <p:cNvPr id="3" name="Text 1"/>
          <p:cNvSpPr/>
          <p:nvPr/>
        </p:nvSpPr>
        <p:spPr>
          <a:xfrm>
            <a:off x="793790" y="4014788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Frontend</a:t>
            </a:r>
            <a:endParaRPr lang="en-US" sz="2450" dirty="0"/>
          </a:p>
        </p:txBody>
      </p:sp>
      <p:sp>
        <p:nvSpPr>
          <p:cNvPr id="4" name="Text 2"/>
          <p:cNvSpPr/>
          <p:nvPr/>
        </p:nvSpPr>
        <p:spPr>
          <a:xfrm>
            <a:off x="793790" y="4631531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HTML, CSS, JavaScript for user interface.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4014788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Backend API</a:t>
            </a:r>
            <a:endParaRPr lang="en-US" sz="2450" dirty="0"/>
          </a:p>
        </p:txBody>
      </p:sp>
      <p:sp>
        <p:nvSpPr>
          <p:cNvPr id="6" name="Text 4"/>
          <p:cNvSpPr/>
          <p:nvPr/>
        </p:nvSpPr>
        <p:spPr>
          <a:xfrm>
            <a:off x="5332928" y="4631531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Firebase dependencies: Authentication, database, and hosting.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4014788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Database</a:t>
            </a:r>
            <a:endParaRPr lang="en-US" sz="2450" dirty="0"/>
          </a:p>
        </p:txBody>
      </p:sp>
      <p:sp>
        <p:nvSpPr>
          <p:cNvPr id="8" name="Text 6"/>
          <p:cNvSpPr/>
          <p:nvPr/>
        </p:nvSpPr>
        <p:spPr>
          <a:xfrm>
            <a:off x="9872067" y="4631531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Firebase Realtime Database with real-time sync capabilities.</a:t>
            </a: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8F3B85-EC1A-0EB8-F74F-9E2A65E0F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187" y="7696126"/>
            <a:ext cx="1886213" cy="53347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736050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Architecture Overview:</a:t>
            </a:r>
            <a:endParaRPr lang="en-US" sz="4900" dirty="0"/>
          </a:p>
        </p:txBody>
      </p:sp>
      <p:sp>
        <p:nvSpPr>
          <p:cNvPr id="4" name="Shape 1"/>
          <p:cNvSpPr/>
          <p:nvPr/>
        </p:nvSpPr>
        <p:spPr>
          <a:xfrm>
            <a:off x="1118711" y="2855833"/>
            <a:ext cx="30480" cy="3637717"/>
          </a:xfrm>
          <a:prstGeom prst="roundRect">
            <a:avLst>
              <a:gd name="adj" fmla="val 312558"/>
            </a:avLst>
          </a:prstGeom>
          <a:solidFill>
            <a:srgbClr val="C6BDDA"/>
          </a:solidFill>
          <a:ln/>
        </p:spPr>
      </p:sp>
      <p:sp>
        <p:nvSpPr>
          <p:cNvPr id="5" name="Shape 2"/>
          <p:cNvSpPr/>
          <p:nvPr/>
        </p:nvSpPr>
        <p:spPr>
          <a:xfrm>
            <a:off x="1358622" y="3350895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6BDDA"/>
          </a:solidFill>
          <a:ln/>
        </p:spPr>
      </p:sp>
      <p:sp>
        <p:nvSpPr>
          <p:cNvPr id="6" name="Shape 3"/>
          <p:cNvSpPr/>
          <p:nvPr/>
        </p:nvSpPr>
        <p:spPr>
          <a:xfrm>
            <a:off x="878800" y="311098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57513" y="3178969"/>
            <a:ext cx="152757" cy="3742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b="1" kern="0" spc="-5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900" dirty="0"/>
          </a:p>
        </p:txBody>
      </p:sp>
      <p:sp>
        <p:nvSpPr>
          <p:cNvPr id="8" name="Text 5"/>
          <p:cNvSpPr/>
          <p:nvPr/>
        </p:nvSpPr>
        <p:spPr>
          <a:xfrm>
            <a:off x="2381488" y="3082647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Frontend: </a:t>
            </a:r>
            <a:endParaRPr lang="en-US" sz="2450" dirty="0"/>
          </a:p>
        </p:txBody>
      </p:sp>
      <p:sp>
        <p:nvSpPr>
          <p:cNvPr id="9" name="Text 6"/>
          <p:cNvSpPr/>
          <p:nvPr/>
        </p:nvSpPr>
        <p:spPr>
          <a:xfrm>
            <a:off x="2381488" y="3608665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Built using HTML, CSS, and JavaScript for responsive user interfaces.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358622" y="5283160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6BDDA"/>
          </a:solidFill>
          <a:ln/>
        </p:spPr>
      </p:sp>
      <p:sp>
        <p:nvSpPr>
          <p:cNvPr id="11" name="Shape 8"/>
          <p:cNvSpPr/>
          <p:nvPr/>
        </p:nvSpPr>
        <p:spPr>
          <a:xfrm>
            <a:off x="878800" y="504324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031558" y="5111234"/>
            <a:ext cx="204787" cy="3742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b="1" kern="0" spc="-5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900" dirty="0"/>
          </a:p>
        </p:txBody>
      </p:sp>
      <p:sp>
        <p:nvSpPr>
          <p:cNvPr id="13" name="Text 10"/>
          <p:cNvSpPr/>
          <p:nvPr/>
        </p:nvSpPr>
        <p:spPr>
          <a:xfrm>
            <a:off x="2381488" y="5014913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Backend: </a:t>
            </a:r>
            <a:endParaRPr lang="en-US" sz="2450" dirty="0"/>
          </a:p>
        </p:txBody>
      </p:sp>
      <p:sp>
        <p:nvSpPr>
          <p:cNvPr id="14" name="Text 11"/>
          <p:cNvSpPr/>
          <p:nvPr/>
        </p:nvSpPr>
        <p:spPr>
          <a:xfrm>
            <a:off x="2381488" y="5540931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Firebase for authentication, database, and real-time updates.</a:t>
            </a: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C0124D-6974-2753-19C7-C8B74AF08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106138" y="1705340"/>
            <a:ext cx="8229602" cy="4818922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A6617-C3B8-02A6-6F52-2176C13B2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42F192B3-AAA0-68F8-0F2B-59E808C21E7E}"/>
              </a:ext>
            </a:extLst>
          </p:cNvPr>
          <p:cNvSpPr/>
          <p:nvPr/>
        </p:nvSpPr>
        <p:spPr>
          <a:xfrm>
            <a:off x="793790" y="1736050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Detailed Workflows</a:t>
            </a:r>
            <a:endParaRPr lang="en-US" sz="49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213BDE32-D1F2-8BF6-A774-175BF524C7F0}"/>
              </a:ext>
            </a:extLst>
          </p:cNvPr>
          <p:cNvSpPr/>
          <p:nvPr/>
        </p:nvSpPr>
        <p:spPr>
          <a:xfrm>
            <a:off x="1118711" y="2855833"/>
            <a:ext cx="30480" cy="3637717"/>
          </a:xfrm>
          <a:prstGeom prst="roundRect">
            <a:avLst>
              <a:gd name="adj" fmla="val 312558"/>
            </a:avLst>
          </a:prstGeom>
          <a:solidFill>
            <a:srgbClr val="C6BDDA"/>
          </a:solidFill>
          <a:ln/>
        </p:spPr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306CBA6D-D25C-96CB-417E-CEBA6D87D5FC}"/>
              </a:ext>
            </a:extLst>
          </p:cNvPr>
          <p:cNvSpPr/>
          <p:nvPr/>
        </p:nvSpPr>
        <p:spPr>
          <a:xfrm>
            <a:off x="1358622" y="3350895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6BDDA"/>
          </a:solidFill>
          <a:ln/>
        </p:spPr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1D3C7BAB-2946-4B95-A3BE-EB04BFD0DF1C}"/>
              </a:ext>
            </a:extLst>
          </p:cNvPr>
          <p:cNvSpPr/>
          <p:nvPr/>
        </p:nvSpPr>
        <p:spPr>
          <a:xfrm>
            <a:off x="878800" y="311098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C02477C0-C970-DA7D-2B5B-501BD19440F2}"/>
              </a:ext>
            </a:extLst>
          </p:cNvPr>
          <p:cNvSpPr/>
          <p:nvPr/>
        </p:nvSpPr>
        <p:spPr>
          <a:xfrm>
            <a:off x="1057513" y="3178969"/>
            <a:ext cx="152757" cy="3742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b="1" kern="0" spc="-5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90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2ECDAFB4-9F4A-7541-9920-8D63CC500DDD}"/>
              </a:ext>
            </a:extLst>
          </p:cNvPr>
          <p:cNvSpPr/>
          <p:nvPr/>
        </p:nvSpPr>
        <p:spPr>
          <a:xfrm>
            <a:off x="2381488" y="3082647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User Workflow</a:t>
            </a:r>
            <a:endParaRPr lang="en-US" sz="245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3561446-2A55-E4B6-C9C5-D0283CB15F54}"/>
              </a:ext>
            </a:extLst>
          </p:cNvPr>
          <p:cNvSpPr/>
          <p:nvPr/>
        </p:nvSpPr>
        <p:spPr>
          <a:xfrm>
            <a:off x="2381488" y="3608665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Registration, login, dashboard access, task submission, notifications.</a:t>
            </a:r>
            <a:endParaRPr lang="en-US" sz="175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77E4BB6E-F177-83AA-1ED7-6473A5AB2BAB}"/>
              </a:ext>
            </a:extLst>
          </p:cNvPr>
          <p:cNvSpPr/>
          <p:nvPr/>
        </p:nvSpPr>
        <p:spPr>
          <a:xfrm>
            <a:off x="1358622" y="5283160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6BDDA"/>
          </a:solidFill>
          <a:ln/>
        </p:spPr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782B0789-8435-469F-1AD5-09EAC5DB1DB5}"/>
              </a:ext>
            </a:extLst>
          </p:cNvPr>
          <p:cNvSpPr/>
          <p:nvPr/>
        </p:nvSpPr>
        <p:spPr>
          <a:xfrm>
            <a:off x="878800" y="504324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5AB04823-5E75-CF0F-4276-364177FDECF6}"/>
              </a:ext>
            </a:extLst>
          </p:cNvPr>
          <p:cNvSpPr/>
          <p:nvPr/>
        </p:nvSpPr>
        <p:spPr>
          <a:xfrm>
            <a:off x="1031558" y="5111234"/>
            <a:ext cx="204787" cy="3742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b="1" kern="0" spc="-5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900" dirty="0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D8290601-CFEC-E083-7C26-CD1A46054ECA}"/>
              </a:ext>
            </a:extLst>
          </p:cNvPr>
          <p:cNvSpPr/>
          <p:nvPr/>
        </p:nvSpPr>
        <p:spPr>
          <a:xfrm>
            <a:off x="2381488" y="5014913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Admin Workflow</a:t>
            </a:r>
            <a:endParaRPr lang="en-US" sz="2450" dirty="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79C02E75-0293-4518-4E7E-0FC847A48DC6}"/>
              </a:ext>
            </a:extLst>
          </p:cNvPr>
          <p:cNvSpPr/>
          <p:nvPr/>
        </p:nvSpPr>
        <p:spPr>
          <a:xfrm>
            <a:off x="2381488" y="5540931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Admin login, user management, content moderation, system analytics, and real-time monitoring.</a:t>
            </a: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A00EA77-1CA5-218F-255D-CC1D0E432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106138" y="1705340"/>
            <a:ext cx="8229602" cy="481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3334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3265B-2D05-C3A3-AB94-251C21176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9EA4AC5-0923-EA48-0A62-6252A0AFF236}"/>
              </a:ext>
            </a:extLst>
          </p:cNvPr>
          <p:cNvSpPr/>
          <p:nvPr/>
        </p:nvSpPr>
        <p:spPr>
          <a:xfrm>
            <a:off x="542330" y="958929"/>
            <a:ext cx="4261961" cy="532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3600" b="1" kern="0" spc="-34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Activity Diagram: </a:t>
            </a:r>
            <a:endParaRPr lang="en-US" sz="36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AF975E1-39A5-E484-3791-E320E8F1DA58}"/>
              </a:ext>
            </a:extLst>
          </p:cNvPr>
          <p:cNvSpPr/>
          <p:nvPr/>
        </p:nvSpPr>
        <p:spPr>
          <a:xfrm>
            <a:off x="542330" y="8252460"/>
            <a:ext cx="6583799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2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SkyScribe is a drone technology website built with HTML, CSS, JavaScript, and Firebase.</a:t>
            </a:r>
            <a:endParaRPr lang="en-US" sz="120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9A4052C4-05BC-1530-9E03-C4E2C1E02973}"/>
              </a:ext>
            </a:extLst>
          </p:cNvPr>
          <p:cNvSpPr/>
          <p:nvPr/>
        </p:nvSpPr>
        <p:spPr>
          <a:xfrm>
            <a:off x="7511891" y="8252460"/>
            <a:ext cx="6583799" cy="4960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2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provides user management, drone specifications, operational guides, real-time drone status tracking, and service request modules.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419B76-8312-8608-B1D1-D331A7055C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70935" y="685304"/>
            <a:ext cx="7582778" cy="68589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692423-BAA3-45C7-0A1A-540AA9C05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9603" y="7652204"/>
            <a:ext cx="1886213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8683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2330" y="958929"/>
            <a:ext cx="4261961" cy="532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3600" b="1" kern="0" spc="-34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Use Case Diagram:</a:t>
            </a:r>
            <a:endParaRPr lang="en-US" sz="3600" dirty="0"/>
          </a:p>
        </p:txBody>
      </p:sp>
      <p:sp>
        <p:nvSpPr>
          <p:cNvPr id="5" name="Text 2"/>
          <p:cNvSpPr/>
          <p:nvPr/>
        </p:nvSpPr>
        <p:spPr>
          <a:xfrm>
            <a:off x="542330" y="8252460"/>
            <a:ext cx="6583799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2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SkyScribe is a drone technology website built with HTML, CSS, JavaScript, and Firebase.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7511891" y="8252460"/>
            <a:ext cx="6583799" cy="4960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2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provides user management, drone specifications, operational guides, real-time drone status tracking, and service request modules.</a:t>
            </a:r>
            <a:endParaRPr lang="en-US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449968-703A-9935-2B62-A6901DB0A6A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94810" y="196850"/>
            <a:ext cx="6240780" cy="7835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6FECE0-BEE3-B94F-05FA-CB0B36A66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187" y="7609131"/>
            <a:ext cx="1886213" cy="53347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972C5-1780-CA6F-C3D1-C897FBD89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F79D380-DBDD-00D5-CCFE-C736EC8959EE}"/>
              </a:ext>
            </a:extLst>
          </p:cNvPr>
          <p:cNvSpPr/>
          <p:nvPr/>
        </p:nvSpPr>
        <p:spPr>
          <a:xfrm>
            <a:off x="542330" y="958929"/>
            <a:ext cx="4261961" cy="532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3600" b="1" kern="0" spc="-34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Class Diagram: </a:t>
            </a:r>
            <a:endParaRPr lang="en-US" sz="36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42A2EDE3-2286-FD3A-8ABA-0F221F30F188}"/>
              </a:ext>
            </a:extLst>
          </p:cNvPr>
          <p:cNvSpPr/>
          <p:nvPr/>
        </p:nvSpPr>
        <p:spPr>
          <a:xfrm>
            <a:off x="542330" y="8252460"/>
            <a:ext cx="6583799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2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SkyScribe is a drone technology website built with HTML, CSS, JavaScript, and Firebase.</a:t>
            </a:r>
            <a:endParaRPr lang="en-US" sz="120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C10CF053-ED1C-42B6-BCCF-DCF7D89A34BA}"/>
              </a:ext>
            </a:extLst>
          </p:cNvPr>
          <p:cNvSpPr/>
          <p:nvPr/>
        </p:nvSpPr>
        <p:spPr>
          <a:xfrm>
            <a:off x="7511891" y="8252460"/>
            <a:ext cx="6583799" cy="4960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2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provides user management, drone specifications, operational guides, real-time drone status tracking, and service request modules.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5C73E7-726D-7FD1-88BA-E69E0CB89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132" y="1491734"/>
            <a:ext cx="5287553" cy="51348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A0BA73-BC1F-CD4A-DC7C-B3C6827F1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187" y="7618679"/>
            <a:ext cx="1886213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515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662</Words>
  <Application>Microsoft Office PowerPoint</Application>
  <PresentationFormat>Custom</PresentationFormat>
  <Paragraphs>90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Petrona Bold</vt:lpstr>
      <vt:lpstr>Arial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Abdur Rahman Moon</cp:lastModifiedBy>
  <cp:revision>6</cp:revision>
  <dcterms:created xsi:type="dcterms:W3CDTF">2024-12-11T12:50:34Z</dcterms:created>
  <dcterms:modified xsi:type="dcterms:W3CDTF">2025-02-08T19:14:53Z</dcterms:modified>
</cp:coreProperties>
</file>