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2" r:id="rId2"/>
    <p:sldId id="1471" r:id="rId3"/>
    <p:sldId id="1469" r:id="rId4"/>
    <p:sldId id="1468" r:id="rId5"/>
    <p:sldId id="1408" r:id="rId6"/>
    <p:sldId id="1409" r:id="rId7"/>
    <p:sldId id="1410" r:id="rId8"/>
    <p:sldId id="1411" r:id="rId9"/>
    <p:sldId id="1412" r:id="rId10"/>
    <p:sldId id="1413" r:id="rId11"/>
    <p:sldId id="1414" r:id="rId12"/>
    <p:sldId id="1415" r:id="rId13"/>
    <p:sldId id="1416" r:id="rId14"/>
    <p:sldId id="1417" r:id="rId15"/>
    <p:sldId id="1418" r:id="rId16"/>
    <p:sldId id="1419" r:id="rId17"/>
    <p:sldId id="1420" r:id="rId18"/>
    <p:sldId id="1466" r:id="rId19"/>
    <p:sldId id="1464" r:id="rId20"/>
    <p:sldId id="1434" r:id="rId21"/>
    <p:sldId id="1435" r:id="rId22"/>
    <p:sldId id="1437" r:id="rId23"/>
    <p:sldId id="1436" r:id="rId24"/>
    <p:sldId id="143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pandan\Downloads\geog260fall2021_Grade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Assignment 7 Scores per Student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28-4AF6-A964-A56EC9A29B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28-4AF6-A964-A56EC9A29B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F28-4AF6-A964-A56EC9A29B2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F28-4AF6-A964-A56EC9A29B2F}"/>
              </c:ext>
            </c:extLst>
          </c:dPt>
          <c:cat>
            <c:strRef>
              <c:f>Assignment1_Histogram!$F$3:$F$6</c:f>
              <c:strCache>
                <c:ptCount val="4"/>
                <c:pt idx="0">
                  <c:v>(80,84]</c:v>
                </c:pt>
                <c:pt idx="1">
                  <c:v>(84,88]</c:v>
                </c:pt>
                <c:pt idx="2">
                  <c:v>(88,92]</c:v>
                </c:pt>
                <c:pt idx="3">
                  <c:v>(92,96]</c:v>
                </c:pt>
              </c:strCache>
              <c:extLst/>
            </c:strRef>
          </c:cat>
          <c:val>
            <c:numRef>
              <c:f>Assignment1_Histogram!$G$3:$G$6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8F28-4AF6-A964-A56EC9A29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51417872"/>
        <c:axId val="951428688"/>
      </c:barChart>
      <c:catAx>
        <c:axId val="95141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+mn-lt"/>
                  </a:rPr>
                  <a:t>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latin typeface="Calibri" panose="020F0502020204030204" pitchFamily="34" charset="0"/>
              </a:defRPr>
            </a:pPr>
            <a:endParaRPr lang="en-US"/>
          </a:p>
        </c:txPr>
        <c:crossAx val="951428688"/>
        <c:crosses val="autoZero"/>
        <c:auto val="1"/>
        <c:lblAlgn val="ctr"/>
        <c:lblOffset val="100"/>
        <c:noMultiLvlLbl val="0"/>
      </c:catAx>
      <c:valAx>
        <c:axId val="951428688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Number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51417872"/>
        <c:crosses val="autoZero"/>
        <c:crossBetween val="between"/>
        <c:majorUnit val="1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b="0">
          <a:latin typeface="Arial Nova Light" panose="020B030402020202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8F4D-B7A9-47A4-B94C-088625742B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33D3-5084-473C-AC66-2DAB1435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891A-D6A9-4DAF-93FB-BF242354A050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931-F2DA-46B4-85D5-A68D49D1D769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1F3A-45DC-4058-B93F-F3B1689CABEE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1B3-ACA5-4C72-B95A-CC3A0382B1F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1EC4-469D-4A5D-A8FC-DA2C91CF442B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A6EB-72A4-4DA2-A7B4-23BD42C09D2D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1E5-BD2D-429C-9777-DE3A0C4826C0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4CB2-FDED-461B-B455-66A6DDE1C297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8EF-BFF1-4073-8B67-8685F705DCB1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F010-F585-4F6D-8FCE-7B830A5DF117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510F-C984-4D25-8497-070246707CE9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641-9576-4309-B8BF-58FC71A81D27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6A6E-F6BB-4697-B856-8A66036D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%3A%2F%2Fcolaweb.gmu.edu%2Fdev%2Fclim301%2Flectures%2Fwind%2Fwind-uv&amp;data=04%7C01%7Crpontius%40clarku.edu%7C1e6adc627a9b4fb207e508d87ed19e33%7Cb5b2263d68aa453eb972aa1421410f80%7C0%7C0%7C637398786060052144%7CUnknown%7CTWFpbGZsb3d8eyJWIjoiMC4wLjAwMDAiLCJQIjoiV2luMzIiLCJBTiI6Ik1haWwiLCJXVCI6Mn0%3D%7C1000&amp;sdata=r9xobSIDZd1MOvMW20fTi0NvVBsNAnXuDnlRW6m55sQ%3D&amp;reserved=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%3A%2F%2Ftornado.sfsu.edu%2Fgeosciences%2Fclasses%2Fm430%2FWind%2FWindDirection.html&amp;data=04%7C01%7Crpontius%40clarku.edu%7C373326dee0144870c42108d880e0dcd9%7Cb5b2263d68aa453eb972aa1421410f80%7C0%7C1%7C637401050550315060%7CUnknown%7CTWFpbGZsb3d8eyJWIjoiMC4wLjAwMDAiLCJQIjoiV2luMzIiLCJBTiI6Ik1haWwiLCJXVCI6Mn0%3D%7C3000&amp;sdata=O%2Byl%2FCanr6gy6e%2BcFQVAq1nTt9eC%2FvlNZ8ruRpr%2FaLg%3D&amp;reserve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365126"/>
            <a:ext cx="11925701" cy="3952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 for GEOG279/379 GIS &amp; Map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60396"/>
            <a:ext cx="12192000" cy="6097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October 25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Remind the Professor to start the video </a:t>
            </a:r>
            <a:r>
              <a:rPr lang="en-US" dirty="0" smtClean="0">
                <a:solidFill>
                  <a:srgbClr val="FF0000"/>
                </a:solidFill>
              </a:rPr>
              <a:t>recording</a:t>
            </a:r>
          </a:p>
          <a:p>
            <a:pPr marL="457200" lvl="1" indent="0">
              <a:buNone/>
            </a:pPr>
            <a:r>
              <a:rPr lang="en-US" dirty="0" smtClean="0"/>
              <a:t>Tom earns another eye</a:t>
            </a:r>
          </a:p>
          <a:p>
            <a:pPr marL="457200" lvl="1" indent="0">
              <a:buNone/>
            </a:pPr>
            <a:r>
              <a:rPr lang="en-US" dirty="0" smtClean="0"/>
              <a:t>Discuss </a:t>
            </a:r>
            <a:r>
              <a:rPr lang="en-US" dirty="0"/>
              <a:t>Assignment </a:t>
            </a:r>
            <a:r>
              <a:rPr lang="en-US" dirty="0" smtClean="0"/>
              <a:t>8, Vector Variables, and Sins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October 27</a:t>
            </a:r>
          </a:p>
          <a:p>
            <a:pPr marL="457200" lvl="1" indent="0">
              <a:buNone/>
            </a:pPr>
            <a:r>
              <a:rPr lang="en-US" dirty="0"/>
              <a:t>Assignment 8 due at 4pm</a:t>
            </a:r>
          </a:p>
          <a:p>
            <a:pPr marL="457200" lvl="1" indent="0">
              <a:buNone/>
            </a:pPr>
            <a:r>
              <a:rPr lang="en-US" dirty="0"/>
              <a:t>Instructions for </a:t>
            </a:r>
            <a:r>
              <a:rPr lang="en-US" dirty="0" smtClean="0"/>
              <a:t>Proposal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November 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Discuss </a:t>
            </a:r>
            <a:r>
              <a:rPr lang="en-US" dirty="0" smtClean="0"/>
              <a:t>Proposal ideas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November 3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Proposal due </a:t>
            </a:r>
            <a:r>
              <a:rPr lang="en-US" dirty="0"/>
              <a:t>at </a:t>
            </a:r>
            <a:r>
              <a:rPr lang="en-US" dirty="0" smtClean="0"/>
              <a:t>4pm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Difference </a:t>
            </a:r>
            <a:r>
              <a:rPr lang="en-US" sz="3200" b="1" dirty="0"/>
              <a:t>in aspect maps </a:t>
            </a:r>
            <a:r>
              <a:rPr lang="en-US" sz="3200" b="1" dirty="0" smtClean="0"/>
              <a:t>that derive from different algorithms to compute aspect from elevation.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241659"/>
            <a:ext cx="7123326" cy="5484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5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11 Vector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48"/>
            <a:ext cx="10515600" cy="532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 vector variable has a magnitude and direction.</a:t>
            </a:r>
          </a:p>
          <a:p>
            <a:pPr marL="0" indent="0">
              <a:buNone/>
            </a:pPr>
            <a:r>
              <a:rPr lang="en-US" sz="4000" dirty="0" smtClean="0"/>
              <a:t>For geographical phenomenon, we define direction as number of degrees from north on the </a:t>
            </a:r>
            <a:r>
              <a:rPr lang="en-US" sz="4000" dirty="0"/>
              <a:t>interval (-180°,180°]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The direction for Y minus the direction for X  is on the interval (-180°,180</a:t>
            </a:r>
            <a:r>
              <a:rPr lang="en-US" sz="4000" dirty="0"/>
              <a:t>°</a:t>
            </a:r>
            <a:r>
              <a:rPr lang="en-US" sz="4000" dirty="0" smtClean="0"/>
              <a:t>]. A negative difference means Y is counterclockwise from X. A positive difference means that Y is clockwise from X.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difference in magnitude and difference in direction for each of the four pixel pairs where we take Y minus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difference in magnitude and difference in direction for each of the four pixel pairs where we take Y minus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413" y="330146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2√2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-90°</a:t>
            </a:r>
          </a:p>
        </p:txBody>
      </p:sp>
    </p:spTree>
    <p:extLst>
      <p:ext uri="{BB962C8B-B14F-4D97-AF65-F5344CB8AC3E}">
        <p14:creationId xmlns:p14="http://schemas.microsoft.com/office/powerpoint/2010/main" val="360059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difference in magnitude and difference in direction for each of the four pixel pairs where we take Y minus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413" y="330146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2√2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-90°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9265" y="2077451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-2√2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90°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647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-4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180°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9265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°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3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difference in magnitude and difference in direction for each of the four pixel pairs where we take Y minus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3" b="66158"/>
          <a:stretch/>
        </p:blipFill>
        <p:spPr>
          <a:xfrm>
            <a:off x="5872479" y="1168030"/>
            <a:ext cx="5249177" cy="5782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413" y="330146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2√2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-90°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9265" y="2077451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-2√2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90°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647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-4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Direction = 180°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9265" y="5798145"/>
            <a:ext cx="22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Magnitude = 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 = 0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°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891" y="1767305"/>
            <a:ext cx="5735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Mean Absolute Difference for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Magnitude = (2√2 + 2√2 + 4 + 4)/4 = √2+2 ≈ 3.41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Direction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(90+90+180 + 0)/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4 =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90°</a:t>
            </a:r>
          </a:p>
        </p:txBody>
      </p:sp>
    </p:spTree>
    <p:extLst>
      <p:ext uri="{BB962C8B-B14F-4D97-AF65-F5344CB8AC3E}">
        <p14:creationId xmlns:p14="http://schemas.microsoft.com/office/powerpoint/2010/main" val="394311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16"/>
          <a:stretch/>
        </p:blipFill>
        <p:spPr>
          <a:xfrm>
            <a:off x="3565759" y="1116419"/>
            <a:ext cx="5481536" cy="5755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57282"/>
          </a:xfrm>
        </p:spPr>
        <p:txBody>
          <a:bodyPr>
            <a:noAutofit/>
          </a:bodyPr>
          <a:lstStyle/>
          <a:p>
            <a:r>
              <a:rPr lang="en-US" sz="3200" dirty="0" smtClean="0"/>
              <a:t>Mean is the sum of observation values divided by the number of observations. Use vector addition to compute sum for X and sum for Y?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0880" y="4027792"/>
            <a:ext cx="2874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Mean of X has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Magnitude = 52/4 = 13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Direction = 22.6°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7295" y="4027016"/>
            <a:ext cx="2728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Mean of Y has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Magnitude = 40/4 = 10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Direction = -36.9°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2880" y="5201383"/>
            <a:ext cx="3119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What is difference between Mean Y and Mean X?</a:t>
            </a:r>
          </a:p>
        </p:txBody>
      </p:sp>
    </p:spTree>
    <p:extLst>
      <p:ext uri="{BB962C8B-B14F-4D97-AF65-F5344CB8AC3E}">
        <p14:creationId xmlns:p14="http://schemas.microsoft.com/office/powerpoint/2010/main" val="105447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68" y="52829"/>
            <a:ext cx="4192471" cy="6805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2880" y="4123349"/>
            <a:ext cx="29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Differences between Mean Y and Mean X are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Magnitude = -3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Direction = -59.5°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71" y="4144745"/>
            <a:ext cx="5735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Mean Absolute Difference for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Magnitude = (2√2 + 2√2 + 4 + 4)/4 = √2+2 ≈ 3.41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Direction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(90+90+180 + 0)/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4 =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90°</a:t>
            </a:r>
          </a:p>
        </p:txBody>
      </p:sp>
    </p:spTree>
    <p:extLst>
      <p:ext uri="{BB962C8B-B14F-4D97-AF65-F5344CB8AC3E}">
        <p14:creationId xmlns:p14="http://schemas.microsoft.com/office/powerpoint/2010/main" val="20416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difference in magnitude and difference in direction for each of the four pixel pairs where we take Y minus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0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discussion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8"/>
          <a:stretch/>
        </p:blipFill>
        <p:spPr>
          <a:xfrm>
            <a:off x="595421" y="1168030"/>
            <a:ext cx="10526236" cy="5782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8552" y="5361267"/>
            <a:ext cx="17848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8 pointing south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1047" y="5344314"/>
            <a:ext cx="13597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z</a:t>
            </a:r>
            <a:r>
              <a:rPr lang="en-US" dirty="0" smtClean="0">
                <a:solidFill>
                  <a:srgbClr val="7030A0"/>
                </a:solidFill>
              </a:rPr>
              <a:t>ero vector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314"/>
          </a:xfrm>
        </p:spPr>
        <p:txBody>
          <a:bodyPr>
            <a:normAutofit/>
          </a:bodyPr>
          <a:lstStyle/>
          <a:p>
            <a:r>
              <a:rPr lang="en-US" dirty="0"/>
              <a:t>Another </a:t>
            </a:r>
            <a:r>
              <a:rPr lang="en-US" dirty="0" smtClean="0"/>
              <a:t>Mathematical Eye </a:t>
            </a:r>
            <a:r>
              <a:rPr lang="en-US" dirty="0"/>
              <a:t>for </a:t>
            </a:r>
            <a:r>
              <a:rPr lang="en-US" dirty="0" smtClean="0"/>
              <a:t>Tom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3" y="631905"/>
            <a:ext cx="8807788" cy="51704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832910"/>
            <a:ext cx="10515600" cy="102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Line 2893 should state </a:t>
            </a:r>
            <a:r>
              <a:rPr lang="en-US" dirty="0"/>
              <a:t>that in Figure 11.1, the southwestern X vector has a magnitude of 8 and a direction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degrees </a:t>
            </a:r>
            <a:r>
              <a:rPr lang="en-US" dirty="0"/>
              <a:t>from </a:t>
            </a:r>
            <a:r>
              <a:rPr lang="en-US" dirty="0" smtClean="0"/>
              <a:t>north.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6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9288" cy="6721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9288" cy="6721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6037" y="1251285"/>
            <a:ext cx="4735629" cy="3696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9288" cy="6721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6037" y="1251285"/>
            <a:ext cx="4735629" cy="519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Aiyin wrote: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67" y="875900"/>
            <a:ext cx="11425187" cy="5982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According to the paragraph just above the data section in page 1282, the (</a:t>
            </a:r>
            <a:r>
              <a:rPr lang="en-US" sz="3200" dirty="0" err="1"/>
              <a:t>u,v</a:t>
            </a:r>
            <a:r>
              <a:rPr lang="en-US" sz="3200" dirty="0"/>
              <a:t>) components mean zonal and meridional wind, I'm not familiar with the terminology, but I found a helpful definition from this site: </a:t>
            </a:r>
            <a:r>
              <a:rPr lang="en-US" sz="3200" u="sng" dirty="0">
                <a:hlinkClick r:id="rId2"/>
              </a:rPr>
              <a:t>http://colaweb.gmu.edu/dev/clim301/lectures/wind/wind-uv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winds, the u wind is parallel to the x axis. A positive u wind is from the west. A negative u wind is from the east. The v wind runs parallel to the y axis. A positive v wind is from the south, and a negative v wind is from the north.</a:t>
            </a:r>
          </a:p>
          <a:p>
            <a:pPr marL="0" indent="0">
              <a:buNone/>
            </a:pPr>
            <a:r>
              <a:rPr lang="en-US" sz="3200" dirty="0"/>
              <a:t>But I still haven't figure out why in the article the degree in their example is 45° instead of -135°, I might need more time to look into that. 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Ge Peng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9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Dear Aiyin,</a:t>
            </a:r>
          </a:p>
          <a:p>
            <a:pPr marL="0" indent="0">
              <a:buNone/>
            </a:pPr>
            <a:r>
              <a:rPr lang="en-US" sz="3200" dirty="0" smtClean="0"/>
              <a:t>Thank </a:t>
            </a:r>
            <a:r>
              <a:rPr lang="en-US" sz="3200" dirty="0"/>
              <a:t>you very much for your interest in the paper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is due to the fact that meteorological wind direction is defined as the direction from which it originates, not where it is going. </a:t>
            </a:r>
          </a:p>
          <a:p>
            <a:pPr marL="0" indent="0">
              <a:buNone/>
            </a:pPr>
            <a:r>
              <a:rPr lang="en-US" sz="3200" dirty="0" smtClean="0"/>
              <a:t>Here </a:t>
            </a:r>
            <a:r>
              <a:rPr lang="en-US" sz="3200" dirty="0"/>
              <a:t>is a class note on the differences between wind vector azimuth and meteorological wind direction:</a:t>
            </a:r>
          </a:p>
          <a:p>
            <a:pPr marL="0" indent="0">
              <a:buNone/>
            </a:pPr>
            <a:r>
              <a:rPr lang="en-US" sz="3200" u="sng" dirty="0">
                <a:hlinkClick r:id="rId2"/>
              </a:rPr>
              <a:t>http://tornado.sfsu.edu/geosciences/classes/m430/Wind/WindDirection.html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Hope </a:t>
            </a:r>
            <a:r>
              <a:rPr lang="en-US" sz="3200" dirty="0"/>
              <a:t>it helps.</a:t>
            </a:r>
          </a:p>
          <a:p>
            <a:pPr marL="0" indent="0">
              <a:buNone/>
            </a:pPr>
            <a:r>
              <a:rPr lang="en-US" sz="3200" dirty="0" smtClean="0"/>
              <a:t>-- </a:t>
            </a:r>
            <a:r>
              <a:rPr lang="en-US" sz="3200" dirty="0"/>
              <a:t>Peng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FDD6CF-0B3F-4237-9641-7BBAC7BDE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260675"/>
              </p:ext>
            </p:extLst>
          </p:nvPr>
        </p:nvGraphicFramePr>
        <p:xfrm>
          <a:off x="1386037" y="154004"/>
          <a:ext cx="9365381" cy="644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58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8726-E191-4773-89F8-E6E3FDAA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8 rubric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9742-2E46-4072-B95B-811712E51D34}"/>
              </a:ext>
            </a:extLst>
          </p:cNvPr>
          <p:cNvSpPr txBox="1"/>
          <p:nvPr/>
        </p:nvSpPr>
        <p:spPr>
          <a:xfrm>
            <a:off x="248694" y="1859340"/>
            <a:ext cx="11543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correct answer related to the components of mean absolute deviation for magnitude and direction is given.                                                                                                                                                   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points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The correct answers for the other two chapter 11 questions are given.                                            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points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The correct answers for the four chapter 12 questions are provided.                                                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points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95 points</a:t>
            </a:r>
            <a:endParaRPr lang="en-I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9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66"/>
            <a:ext cx="10515600" cy="46657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Submit one word document that gives your responses to the questions at the end of chapters 11 and 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 minus X when Y=355 and X=5?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 minus X when Y=355 and X=5?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could Pontius get an answer of negative 10?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08" y="37865"/>
            <a:ext cx="11771697" cy="1325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Circular </a:t>
            </a:r>
            <a:r>
              <a:rPr lang="en-US" sz="2400" b="1" dirty="0"/>
              <a:t>direction variable showing a difference of 10 degrees in </a:t>
            </a:r>
            <a:r>
              <a:rPr lang="en-US" sz="2400" b="1" dirty="0" smtClean="0"/>
              <a:t>the counter clockwise direction </a:t>
            </a:r>
            <a:r>
              <a:rPr lang="en-US" sz="2400" b="1" dirty="0"/>
              <a:t>through an interval that includes perfect north, where X = </a:t>
            </a:r>
            <a:r>
              <a:rPr lang="en-US" sz="2400" b="1" dirty="0" smtClean="0"/>
              <a:t>5 </a:t>
            </a:r>
            <a:r>
              <a:rPr lang="en-US" sz="2400" b="1" dirty="0"/>
              <a:t>degrees and Y = </a:t>
            </a:r>
            <a:r>
              <a:rPr lang="en-US" sz="2400" b="1" dirty="0" smtClean="0"/>
              <a:t>355</a:t>
            </a:r>
            <a:r>
              <a:rPr lang="en-US" sz="2400" dirty="0" smtClean="0"/>
              <a:t> </a:t>
            </a:r>
            <a:r>
              <a:rPr lang="en-US" sz="2400" b="1" dirty="0"/>
              <a:t>degrees.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551" y="1193533"/>
            <a:ext cx="5747207" cy="54358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0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from Clark graduate in the Wind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6A6E-F6BB-4697-B856-8A66036D8304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65" y="866274"/>
            <a:ext cx="7830215" cy="58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27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939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Agenda for GEOG279/379 GIS &amp; Map Comparison</vt:lpstr>
      <vt:lpstr>Another Mathematical Eye for Tom</vt:lpstr>
      <vt:lpstr>PowerPoint Presentation</vt:lpstr>
      <vt:lpstr>Assignment 8 rubric</vt:lpstr>
      <vt:lpstr>Assignment 8</vt:lpstr>
      <vt:lpstr>What is Y minus X when Y=355 and X=5?</vt:lpstr>
      <vt:lpstr>What is Y minus X when Y=355 and X=5?</vt:lpstr>
      <vt:lpstr>Circular direction variable showing a difference of 10 degrees in the counter clockwise direction through an interval that includes perfect north, where X = 5 degrees and Y = 355 degrees.</vt:lpstr>
      <vt:lpstr>Map from Clark graduate in the Wind Industry</vt:lpstr>
      <vt:lpstr>Difference in aspect maps that derive from different algorithms to compute aspect from elevation.</vt:lpstr>
      <vt:lpstr>Chapter 11 Vector Variables</vt:lpstr>
      <vt:lpstr>What is difference in magnitude and difference in direction for each of the four pixel pairs where we take Y minus X.</vt:lpstr>
      <vt:lpstr>What is difference in magnitude and difference in direction for each of the four pixel pairs where we take Y minus X.</vt:lpstr>
      <vt:lpstr>What is difference in magnitude and difference in direction for each of the four pixel pairs where we take Y minus X.</vt:lpstr>
      <vt:lpstr>What is difference in magnitude and difference in direction for each of the four pixel pairs where we take Y minus X.</vt:lpstr>
      <vt:lpstr>Mean is the sum of observation values divided by the number of observations. Use vector addition to compute sum for X and sum for Y?</vt:lpstr>
      <vt:lpstr>PowerPoint Presentation</vt:lpstr>
      <vt:lpstr>What is difference in magnitude and difference in direction for each of the four pixel pairs where we take Y minus X.</vt:lpstr>
      <vt:lpstr>Second discussion question</vt:lpstr>
      <vt:lpstr>PowerPoint Presentation</vt:lpstr>
      <vt:lpstr>PowerPoint Presentation</vt:lpstr>
      <vt:lpstr>PowerPoint Presentation</vt:lpstr>
      <vt:lpstr>Aiyin wrote:</vt:lpstr>
      <vt:lpstr>From Ge Peng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GEOG260 and GEOG360 GIS &amp; Land Change Models</dc:title>
  <dc:creator>Robert Pontius</dc:creator>
  <cp:lastModifiedBy>Robert Pontius</cp:lastModifiedBy>
  <cp:revision>426</cp:revision>
  <dcterms:created xsi:type="dcterms:W3CDTF">2019-08-14T08:35:27Z</dcterms:created>
  <dcterms:modified xsi:type="dcterms:W3CDTF">2021-10-26T01:15:42Z</dcterms:modified>
</cp:coreProperties>
</file>