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3" r:id="rId3"/>
    <p:sldId id="257" r:id="rId4"/>
    <p:sldId id="260" r:id="rId5"/>
    <p:sldId id="261" r:id="rId6"/>
    <p:sldId id="258" r:id="rId7"/>
    <p:sldId id="259" r:id="rId8"/>
    <p:sldId id="267" r:id="rId9"/>
    <p:sldId id="264"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C61C3A5-7401-4AE6-AF8C-139CB4D3C65A}"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D3EA-06B3-4C2B-929C-2A4171F9285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31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1C3A5-7401-4AE6-AF8C-139CB4D3C65A}"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16381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1C3A5-7401-4AE6-AF8C-139CB4D3C65A}"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D3EA-06B3-4C2B-929C-2A4171F9285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33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1C3A5-7401-4AE6-AF8C-139CB4D3C65A}"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416843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1C3A5-7401-4AE6-AF8C-139CB4D3C65A}"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0D3EA-06B3-4C2B-929C-2A4171F9285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30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1C3A5-7401-4AE6-AF8C-139CB4D3C65A}"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270779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61C3A5-7401-4AE6-AF8C-139CB4D3C65A}"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263685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1C3A5-7401-4AE6-AF8C-139CB4D3C65A}" type="datetimeFigureOut">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341302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1C3A5-7401-4AE6-AF8C-139CB4D3C65A}" type="datetimeFigureOut">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163602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1C3A5-7401-4AE6-AF8C-139CB4D3C65A}"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0D3EA-06B3-4C2B-929C-2A4171F9285C}" type="slidenum">
              <a:rPr lang="en-US" smtClean="0"/>
              <a:t>‹#›</a:t>
            </a:fld>
            <a:endParaRPr lang="en-US"/>
          </a:p>
        </p:txBody>
      </p:sp>
    </p:spTree>
    <p:extLst>
      <p:ext uri="{BB962C8B-B14F-4D97-AF65-F5344CB8AC3E}">
        <p14:creationId xmlns:p14="http://schemas.microsoft.com/office/powerpoint/2010/main" val="29911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61C3A5-7401-4AE6-AF8C-139CB4D3C65A}"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0D3EA-06B3-4C2B-929C-2A4171F9285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84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C61C3A5-7401-4AE6-AF8C-139CB4D3C65A}" type="datetimeFigureOut">
              <a:rPr lang="en-US" smtClean="0"/>
              <a:t>2/14/2021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A60D3EA-06B3-4C2B-929C-2A4171F9285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635584"/>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9B88-A73B-4817-8441-A43AD9283098}"/>
              </a:ext>
            </a:extLst>
          </p:cNvPr>
          <p:cNvSpPr>
            <a:spLocks noGrp="1"/>
          </p:cNvSpPr>
          <p:nvPr>
            <p:ph type="ctrTitle"/>
          </p:nvPr>
        </p:nvSpPr>
        <p:spPr/>
        <p:txBody>
          <a:bodyPr/>
          <a:lstStyle/>
          <a:p>
            <a:r>
              <a:rPr lang="en-US" dirty="0"/>
              <a:t>What Factors Predict Flight Activity? </a:t>
            </a:r>
          </a:p>
        </p:txBody>
      </p:sp>
      <p:sp>
        <p:nvSpPr>
          <p:cNvPr id="3" name="Subtitle 2">
            <a:extLst>
              <a:ext uri="{FF2B5EF4-FFF2-40B4-BE49-F238E27FC236}">
                <a16:creationId xmlns:a16="http://schemas.microsoft.com/office/drawing/2014/main" id="{F9AD3D90-5BB0-4EAD-98A0-3D0912FAF569}"/>
              </a:ext>
            </a:extLst>
          </p:cNvPr>
          <p:cNvSpPr>
            <a:spLocks noGrp="1"/>
          </p:cNvSpPr>
          <p:nvPr>
            <p:ph type="subTitle" idx="1"/>
          </p:nvPr>
        </p:nvSpPr>
        <p:spPr>
          <a:xfrm>
            <a:off x="457200" y="6090082"/>
            <a:ext cx="8296183" cy="767918"/>
          </a:xfrm>
        </p:spPr>
        <p:txBody>
          <a:bodyPr>
            <a:normAutofit/>
          </a:bodyPr>
          <a:lstStyle/>
          <a:p>
            <a:r>
              <a:rPr lang="en-US" sz="1500" dirty="0"/>
              <a:t>Looking at factors that might lead to increased flights during and after a pandemic in the United States</a:t>
            </a:r>
          </a:p>
        </p:txBody>
      </p:sp>
      <p:sp>
        <p:nvSpPr>
          <p:cNvPr id="4" name="Subtitle 2">
            <a:extLst>
              <a:ext uri="{FF2B5EF4-FFF2-40B4-BE49-F238E27FC236}">
                <a16:creationId xmlns:a16="http://schemas.microsoft.com/office/drawing/2014/main" id="{B1F87DE7-C1BF-46E1-B43C-84BA3C23E8BD}"/>
              </a:ext>
            </a:extLst>
          </p:cNvPr>
          <p:cNvSpPr txBox="1">
            <a:spLocks/>
          </p:cNvSpPr>
          <p:nvPr/>
        </p:nvSpPr>
        <p:spPr>
          <a:xfrm>
            <a:off x="6899429" y="5109838"/>
            <a:ext cx="4962618" cy="1163638"/>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Sadie Harper</a:t>
            </a:r>
          </a:p>
          <a:p>
            <a:r>
              <a:rPr lang="en-US" dirty="0"/>
              <a:t>DSC500-T301</a:t>
            </a:r>
          </a:p>
          <a:p>
            <a:r>
              <a:rPr lang="en-US" dirty="0"/>
              <a:t>Bellevue University</a:t>
            </a:r>
          </a:p>
          <a:p>
            <a:r>
              <a:rPr lang="en-US" dirty="0"/>
              <a:t>2/14/2021</a:t>
            </a:r>
          </a:p>
        </p:txBody>
      </p:sp>
    </p:spTree>
    <p:extLst>
      <p:ext uri="{BB962C8B-B14F-4D97-AF65-F5344CB8AC3E}">
        <p14:creationId xmlns:p14="http://schemas.microsoft.com/office/powerpoint/2010/main" val="2460717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45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DA4C-C69D-40AC-B775-1263159D1B3F}"/>
              </a:ext>
            </a:extLst>
          </p:cNvPr>
          <p:cNvSpPr>
            <a:spLocks noGrp="1"/>
          </p:cNvSpPr>
          <p:nvPr>
            <p:ph type="title"/>
          </p:nvPr>
        </p:nvSpPr>
        <p:spPr>
          <a:xfrm>
            <a:off x="1024128" y="523070"/>
            <a:ext cx="9720072" cy="1499616"/>
          </a:xfrm>
        </p:spPr>
        <p:txBody>
          <a:bodyPr/>
          <a:lstStyle/>
          <a:p>
            <a:r>
              <a:rPr lang="en-US" dirty="0"/>
              <a:t>Flight Activity Baseline</a:t>
            </a:r>
          </a:p>
        </p:txBody>
      </p:sp>
      <p:pic>
        <p:nvPicPr>
          <p:cNvPr id="7" name="Content Placeholder 6" descr="Timeline&#10;&#10;Description automatically generated">
            <a:extLst>
              <a:ext uri="{FF2B5EF4-FFF2-40B4-BE49-F238E27FC236}">
                <a16:creationId xmlns:a16="http://schemas.microsoft.com/office/drawing/2014/main" id="{BAC97318-1CEB-4E1E-B085-F156787D1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300" y="158750"/>
            <a:ext cx="4905375" cy="3270250"/>
          </a:xfrm>
        </p:spPr>
      </p:pic>
      <p:pic>
        <p:nvPicPr>
          <p:cNvPr id="9" name="Picture 8" descr="A picture containing graphical user interface&#10;&#10;Description automatically generated">
            <a:extLst>
              <a:ext uri="{FF2B5EF4-FFF2-40B4-BE49-F238E27FC236}">
                <a16:creationId xmlns:a16="http://schemas.microsoft.com/office/drawing/2014/main" id="{E9845A4C-BA35-4589-9130-AB9A21145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3429000"/>
            <a:ext cx="4905375" cy="3270250"/>
          </a:xfrm>
          <a:prstGeom prst="rect">
            <a:avLst/>
          </a:prstGeom>
        </p:spPr>
      </p:pic>
      <p:sp>
        <p:nvSpPr>
          <p:cNvPr id="10" name="TextBox 9">
            <a:extLst>
              <a:ext uri="{FF2B5EF4-FFF2-40B4-BE49-F238E27FC236}">
                <a16:creationId xmlns:a16="http://schemas.microsoft.com/office/drawing/2014/main" id="{EE98AE11-9D86-4878-8EE0-785122525022}"/>
              </a:ext>
            </a:extLst>
          </p:cNvPr>
          <p:cNvSpPr txBox="1"/>
          <p:nvPr/>
        </p:nvSpPr>
        <p:spPr>
          <a:xfrm>
            <a:off x="924573" y="1620937"/>
            <a:ext cx="550286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Total number of flights includes all operation types</a:t>
            </a:r>
          </a:p>
          <a:p>
            <a:pPr marL="742950" lvl="1" indent="-285750">
              <a:buFont typeface="Arial" panose="020B0604020202020204" pitchFamily="34" charset="0"/>
              <a:buChar char="•"/>
            </a:pPr>
            <a:r>
              <a:rPr lang="en-US" dirty="0"/>
              <a:t>Commercial</a:t>
            </a:r>
          </a:p>
          <a:p>
            <a:pPr marL="742950" lvl="1" indent="-285750">
              <a:buFont typeface="Arial" panose="020B0604020202020204" pitchFamily="34" charset="0"/>
              <a:buChar char="•"/>
            </a:pPr>
            <a:r>
              <a:rPr lang="en-US" dirty="0"/>
              <a:t>Personal</a:t>
            </a:r>
          </a:p>
          <a:p>
            <a:pPr marL="742950" lvl="1" indent="-285750">
              <a:buFont typeface="Arial" panose="020B0604020202020204" pitchFamily="34" charset="0"/>
              <a:buChar char="•"/>
            </a:pPr>
            <a:r>
              <a:rPr lang="en-US" dirty="0"/>
              <a:t>Charter</a:t>
            </a:r>
          </a:p>
          <a:p>
            <a:pPr marL="742950" lvl="1" indent="-285750">
              <a:buFont typeface="Arial" panose="020B0604020202020204" pitchFamily="34" charset="0"/>
              <a:buChar char="•"/>
            </a:pPr>
            <a:r>
              <a:rPr lang="en-US" dirty="0"/>
              <a:t>Fractional</a:t>
            </a:r>
          </a:p>
          <a:p>
            <a:pPr marL="742950" lvl="1" indent="-285750">
              <a:buFont typeface="Arial" panose="020B0604020202020204" pitchFamily="34" charset="0"/>
              <a:buChar char="•"/>
            </a:pPr>
            <a:r>
              <a:rPr lang="en-US" dirty="0"/>
              <a:t>Cargo</a:t>
            </a:r>
          </a:p>
          <a:p>
            <a:pPr marL="285750" indent="-285750">
              <a:buFont typeface="Arial" panose="020B0604020202020204" pitchFamily="34" charset="0"/>
              <a:buChar char="•"/>
            </a:pPr>
            <a:r>
              <a:rPr lang="en-US" dirty="0"/>
              <a:t>Number of commercial flights relates to the big airline companies, for example:</a:t>
            </a:r>
          </a:p>
          <a:p>
            <a:pPr marL="742950" lvl="1" indent="-285750">
              <a:buFont typeface="Arial" panose="020B0604020202020204" pitchFamily="34" charset="0"/>
              <a:buChar char="•"/>
            </a:pPr>
            <a:r>
              <a:rPr lang="en-US" dirty="0"/>
              <a:t>United</a:t>
            </a:r>
          </a:p>
          <a:p>
            <a:pPr marL="742950" lvl="1" indent="-285750">
              <a:buFont typeface="Arial" panose="020B0604020202020204" pitchFamily="34" charset="0"/>
              <a:buChar char="•"/>
            </a:pPr>
            <a:r>
              <a:rPr lang="en-US" dirty="0"/>
              <a:t>American</a:t>
            </a:r>
          </a:p>
          <a:p>
            <a:pPr marL="742950" lvl="1" indent="-285750">
              <a:buFont typeface="Arial" panose="020B0604020202020204" pitchFamily="34" charset="0"/>
              <a:buChar char="•"/>
            </a:pPr>
            <a:r>
              <a:rPr lang="en-US" dirty="0"/>
              <a:t>Delta</a:t>
            </a:r>
          </a:p>
          <a:p>
            <a:pPr marL="742950" lvl="1" indent="-285750">
              <a:buFont typeface="Arial" panose="020B0604020202020204" pitchFamily="34" charset="0"/>
              <a:buChar char="•"/>
            </a:pPr>
            <a:r>
              <a:rPr lang="en-US" dirty="0"/>
              <a:t>Southwest</a:t>
            </a:r>
          </a:p>
          <a:p>
            <a:pPr marL="285750" indent="-285750">
              <a:buFont typeface="Arial" panose="020B0604020202020204" pitchFamily="34" charset="0"/>
              <a:buChar char="•"/>
            </a:pPr>
            <a:r>
              <a:rPr lang="en-US" dirty="0"/>
              <a:t>Flights are down during the pandemic – but what are the underlying factors bringing them back up?</a:t>
            </a:r>
          </a:p>
          <a:p>
            <a:pPr marL="285750" indent="-285750">
              <a:buFont typeface="Arial" panose="020B0604020202020204" pitchFamily="34" charset="0"/>
              <a:buChar char="•"/>
            </a:pPr>
            <a:r>
              <a:rPr lang="en-US" dirty="0"/>
              <a:t>Commercial flights are still down in 2021 but total number of flights are much higher which indicates that noncommercial flying just might be starting to rise to pre-pandemic numbers</a:t>
            </a:r>
          </a:p>
        </p:txBody>
      </p:sp>
    </p:spTree>
    <p:extLst>
      <p:ext uri="{BB962C8B-B14F-4D97-AF65-F5344CB8AC3E}">
        <p14:creationId xmlns:p14="http://schemas.microsoft.com/office/powerpoint/2010/main" val="112988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A746-F8DA-44F5-A912-A8AD45B3D440}"/>
              </a:ext>
            </a:extLst>
          </p:cNvPr>
          <p:cNvSpPr>
            <a:spLocks noGrp="1"/>
          </p:cNvSpPr>
          <p:nvPr>
            <p:ph type="title"/>
          </p:nvPr>
        </p:nvSpPr>
        <p:spPr>
          <a:xfrm>
            <a:off x="1024127" y="585216"/>
            <a:ext cx="7105745" cy="1499616"/>
          </a:xfrm>
        </p:spPr>
        <p:txBody>
          <a:bodyPr>
            <a:normAutofit/>
          </a:bodyPr>
          <a:lstStyle/>
          <a:p>
            <a:r>
              <a:rPr lang="en-US" dirty="0"/>
              <a:t>Travel Searches</a:t>
            </a:r>
          </a:p>
        </p:txBody>
      </p:sp>
      <p:pic>
        <p:nvPicPr>
          <p:cNvPr id="6" name="Picture 5">
            <a:extLst>
              <a:ext uri="{FF2B5EF4-FFF2-40B4-BE49-F238E27FC236}">
                <a16:creationId xmlns:a16="http://schemas.microsoft.com/office/drawing/2014/main" id="{6674AE2F-06A4-43AD-B4E6-EAD3F65CDCFC}"/>
              </a:ext>
            </a:extLst>
          </p:cNvPr>
          <p:cNvPicPr>
            <a:picLocks noChangeAspect="1"/>
          </p:cNvPicPr>
          <p:nvPr/>
        </p:nvPicPr>
        <p:blipFill>
          <a:blip r:embed="rId2"/>
          <a:stretch>
            <a:fillRect/>
          </a:stretch>
        </p:blipFill>
        <p:spPr>
          <a:xfrm>
            <a:off x="3202355" y="4654775"/>
            <a:ext cx="4109807" cy="1941883"/>
          </a:xfrm>
          <a:prstGeom prst="rect">
            <a:avLst/>
          </a:prstGeom>
        </p:spPr>
      </p:pic>
      <p:sp>
        <p:nvSpPr>
          <p:cNvPr id="3" name="Content Placeholder 2">
            <a:extLst>
              <a:ext uri="{FF2B5EF4-FFF2-40B4-BE49-F238E27FC236}">
                <a16:creationId xmlns:a16="http://schemas.microsoft.com/office/drawing/2014/main" id="{4B937CD6-47DA-43C3-B7C0-564759A71A23}"/>
              </a:ext>
            </a:extLst>
          </p:cNvPr>
          <p:cNvSpPr>
            <a:spLocks noGrp="1"/>
          </p:cNvSpPr>
          <p:nvPr>
            <p:ph idx="1"/>
          </p:nvPr>
        </p:nvSpPr>
        <p:spPr>
          <a:xfrm>
            <a:off x="812650" y="1624613"/>
            <a:ext cx="6499512" cy="3030162"/>
          </a:xfrm>
        </p:spPr>
        <p:txBody>
          <a:bodyPr>
            <a:normAutofit fontScale="77500" lnSpcReduction="20000"/>
          </a:bodyPr>
          <a:lstStyle/>
          <a:p>
            <a:r>
              <a:rPr lang="en-US" sz="1700" dirty="0"/>
              <a:t>All the searches pictured can see a spike in the beginning of 2020 which shows a negative correlation to the significant drop in flights during that that time</a:t>
            </a:r>
          </a:p>
          <a:p>
            <a:r>
              <a:rPr lang="en-US" sz="1700" dirty="0"/>
              <a:t>Coronavirus travel restrictions seem to be less of a concern later in the year as flying starts to pick back up</a:t>
            </a:r>
          </a:p>
          <a:p>
            <a:r>
              <a:rPr lang="en-US" sz="1700" dirty="0"/>
              <a:t>Business travel had less of a spike during early March than the other searches did, but it more slowly died down</a:t>
            </a:r>
          </a:p>
          <a:p>
            <a:r>
              <a:rPr lang="en-US" sz="1700" dirty="0"/>
              <a:t>Travel in hobbies &amp; leisure also seem to stay somewhat high and they have a second spike during the summer months that is not reflected in the flight data</a:t>
            </a:r>
          </a:p>
          <a:p>
            <a:r>
              <a:rPr lang="en-US" sz="1700" dirty="0"/>
              <a:t>General travel searches became much less relevant as the year went on</a:t>
            </a:r>
          </a:p>
          <a:p>
            <a:r>
              <a:rPr lang="en-US" sz="1700" dirty="0"/>
              <a:t>It seems that searching for specific types of travel could be an indicator in flight activity in the noncommercial sector</a:t>
            </a:r>
          </a:p>
          <a:p>
            <a:r>
              <a:rPr lang="en-US" sz="1700" dirty="0"/>
              <a:t>It is important to note that travel related searches could represent any form of travel, but I am focusing on what the general feeling was about traveling during this time</a:t>
            </a:r>
          </a:p>
        </p:txBody>
      </p:sp>
      <p:pic>
        <p:nvPicPr>
          <p:cNvPr id="5" name="Picture 4">
            <a:extLst>
              <a:ext uri="{FF2B5EF4-FFF2-40B4-BE49-F238E27FC236}">
                <a16:creationId xmlns:a16="http://schemas.microsoft.com/office/drawing/2014/main" id="{6AA097E8-5B58-456E-81CB-940713198CB1}"/>
              </a:ext>
            </a:extLst>
          </p:cNvPr>
          <p:cNvPicPr>
            <a:picLocks noChangeAspect="1"/>
          </p:cNvPicPr>
          <p:nvPr/>
        </p:nvPicPr>
        <p:blipFill>
          <a:blip r:embed="rId3"/>
          <a:stretch>
            <a:fillRect/>
          </a:stretch>
        </p:blipFill>
        <p:spPr>
          <a:xfrm>
            <a:off x="7492753" y="2477534"/>
            <a:ext cx="4487168" cy="2052879"/>
          </a:xfrm>
          <a:prstGeom prst="rect">
            <a:avLst/>
          </a:prstGeom>
        </p:spPr>
      </p:pic>
      <p:pic>
        <p:nvPicPr>
          <p:cNvPr id="4" name="Picture 3">
            <a:extLst>
              <a:ext uri="{FF2B5EF4-FFF2-40B4-BE49-F238E27FC236}">
                <a16:creationId xmlns:a16="http://schemas.microsoft.com/office/drawing/2014/main" id="{BE533EAE-2429-4CF3-8651-237A075EA759}"/>
              </a:ext>
            </a:extLst>
          </p:cNvPr>
          <p:cNvPicPr>
            <a:picLocks noChangeAspect="1"/>
          </p:cNvPicPr>
          <p:nvPr/>
        </p:nvPicPr>
        <p:blipFill>
          <a:blip r:embed="rId4"/>
          <a:stretch>
            <a:fillRect/>
          </a:stretch>
        </p:blipFill>
        <p:spPr>
          <a:xfrm>
            <a:off x="7441539" y="150345"/>
            <a:ext cx="4575183" cy="2104583"/>
          </a:xfrm>
          <a:prstGeom prst="rect">
            <a:avLst/>
          </a:prstGeom>
        </p:spPr>
      </p:pic>
      <p:pic>
        <p:nvPicPr>
          <p:cNvPr id="7" name="Picture 6">
            <a:extLst>
              <a:ext uri="{FF2B5EF4-FFF2-40B4-BE49-F238E27FC236}">
                <a16:creationId xmlns:a16="http://schemas.microsoft.com/office/drawing/2014/main" id="{AE6AC1C9-5F12-41EF-BA9E-AFCABB7085AA}"/>
              </a:ext>
            </a:extLst>
          </p:cNvPr>
          <p:cNvPicPr>
            <a:picLocks noChangeAspect="1"/>
          </p:cNvPicPr>
          <p:nvPr/>
        </p:nvPicPr>
        <p:blipFill>
          <a:blip r:embed="rId5"/>
          <a:stretch>
            <a:fillRect/>
          </a:stretch>
        </p:blipFill>
        <p:spPr>
          <a:xfrm>
            <a:off x="7541258" y="4654775"/>
            <a:ext cx="4438663" cy="2052880"/>
          </a:xfrm>
          <a:prstGeom prst="rect">
            <a:avLst/>
          </a:prstGeom>
        </p:spPr>
      </p:pic>
      <p:sp>
        <p:nvSpPr>
          <p:cNvPr id="8" name="TextBox 7">
            <a:extLst>
              <a:ext uri="{FF2B5EF4-FFF2-40B4-BE49-F238E27FC236}">
                <a16:creationId xmlns:a16="http://schemas.microsoft.com/office/drawing/2014/main" id="{20321016-A06B-4822-A091-59D86D08B982}"/>
              </a:ext>
            </a:extLst>
          </p:cNvPr>
          <p:cNvSpPr txBox="1"/>
          <p:nvPr/>
        </p:nvSpPr>
        <p:spPr>
          <a:xfrm>
            <a:off x="584108" y="4786231"/>
            <a:ext cx="2389151" cy="1815882"/>
          </a:xfrm>
          <a:prstGeom prst="rect">
            <a:avLst/>
          </a:prstGeom>
          <a:solidFill>
            <a:schemeClr val="accent2">
              <a:lumMod val="40000"/>
              <a:lumOff val="60000"/>
            </a:schemeClr>
          </a:solidFill>
        </p:spPr>
        <p:txBody>
          <a:bodyPr wrap="square" rtlCol="0">
            <a:spAutoFit/>
          </a:bodyPr>
          <a:lstStyle/>
          <a:p>
            <a:r>
              <a:rPr lang="en-US" sz="1400" dirty="0"/>
              <a:t>With travel searches I would focus on business and personal travel separately to try to prove that interest in certain forms of travel means an increase in flight activity – I assume business travel is more likely to pick back up first</a:t>
            </a:r>
          </a:p>
        </p:txBody>
      </p:sp>
    </p:spTree>
    <p:extLst>
      <p:ext uri="{BB962C8B-B14F-4D97-AF65-F5344CB8AC3E}">
        <p14:creationId xmlns:p14="http://schemas.microsoft.com/office/powerpoint/2010/main" val="364918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7246-A96E-4780-923C-56BEF3BCEA27}"/>
              </a:ext>
            </a:extLst>
          </p:cNvPr>
          <p:cNvSpPr>
            <a:spLocks noGrp="1"/>
          </p:cNvSpPr>
          <p:nvPr>
            <p:ph type="title"/>
          </p:nvPr>
        </p:nvSpPr>
        <p:spPr>
          <a:xfrm>
            <a:off x="944229" y="358556"/>
            <a:ext cx="9720072" cy="1499616"/>
          </a:xfrm>
        </p:spPr>
        <p:txBody>
          <a:bodyPr/>
          <a:lstStyle/>
          <a:p>
            <a:r>
              <a:rPr lang="en-US" dirty="0"/>
              <a:t>Noncommercial Searches</a:t>
            </a:r>
          </a:p>
        </p:txBody>
      </p:sp>
      <p:sp>
        <p:nvSpPr>
          <p:cNvPr id="3" name="Content Placeholder 2">
            <a:extLst>
              <a:ext uri="{FF2B5EF4-FFF2-40B4-BE49-F238E27FC236}">
                <a16:creationId xmlns:a16="http://schemas.microsoft.com/office/drawing/2014/main" id="{BAE40B1B-7659-499E-A4E0-6DA1A49418DF}"/>
              </a:ext>
            </a:extLst>
          </p:cNvPr>
          <p:cNvSpPr>
            <a:spLocks noGrp="1"/>
          </p:cNvSpPr>
          <p:nvPr>
            <p:ph idx="1"/>
          </p:nvPr>
        </p:nvSpPr>
        <p:spPr>
          <a:xfrm>
            <a:off x="692458" y="1425161"/>
            <a:ext cx="6832292" cy="2775825"/>
          </a:xfrm>
        </p:spPr>
        <p:txBody>
          <a:bodyPr>
            <a:noAutofit/>
          </a:bodyPr>
          <a:lstStyle/>
          <a:p>
            <a:r>
              <a:rPr lang="en-US" sz="1100" dirty="0"/>
              <a:t>In order to investigate noncommercial travel, I focused this round of searches on charter and small jet related topics</a:t>
            </a:r>
          </a:p>
          <a:p>
            <a:r>
              <a:rPr lang="en-US" sz="1100" dirty="0"/>
              <a:t>Small jet started to spike a bit in the middle of the year – maybe people realized commercial flights weren't coming back and so they started having questions around other methods of air travel</a:t>
            </a:r>
          </a:p>
          <a:p>
            <a:r>
              <a:rPr lang="en-US" sz="1100" dirty="0"/>
              <a:t>The cost of private planes also slightly increases in 2020 which could mean an increased interest – I included the past 5 years to be sure the increase was there</a:t>
            </a:r>
          </a:p>
          <a:p>
            <a:r>
              <a:rPr lang="en-US" sz="1100" dirty="0"/>
              <a:t>Charter jet searches were higher 5 years ago, then dropped, but have clearly started to jump back up – charter travel can come across much safer than commercial airlines so this increase could mean people are looking for those alternative flying methods</a:t>
            </a:r>
          </a:p>
          <a:p>
            <a:r>
              <a:rPr lang="en-US" sz="1100" dirty="0"/>
              <a:t>Google listed “how much is it to charter a plane” as a breakout search during my charter searches and it is high early in 2020 so as the pandemic really hit the US people started to investigate other forms of air travel</a:t>
            </a:r>
          </a:p>
          <a:p>
            <a:r>
              <a:rPr lang="en-US" sz="1100" dirty="0"/>
              <a:t>I think that this search data does possibly indicate an increase in people wondering more about personal jets and using charter companies for air travel – which could explain why there seems to be a higher number of noncommercial flights</a:t>
            </a:r>
          </a:p>
          <a:p>
            <a:r>
              <a:rPr lang="en-US" sz="1100" dirty="0"/>
              <a:t>In recent news – a private charter aviation company, Wheels Up, is going public and their CEO thinks the interest for this form of travel is going to increase after the pandemic</a:t>
            </a:r>
          </a:p>
        </p:txBody>
      </p:sp>
      <p:pic>
        <p:nvPicPr>
          <p:cNvPr id="4" name="Picture 3">
            <a:extLst>
              <a:ext uri="{FF2B5EF4-FFF2-40B4-BE49-F238E27FC236}">
                <a16:creationId xmlns:a16="http://schemas.microsoft.com/office/drawing/2014/main" id="{8BE22D9C-EA19-43A5-91D3-CCB9C914158A}"/>
              </a:ext>
            </a:extLst>
          </p:cNvPr>
          <p:cNvPicPr>
            <a:picLocks noChangeAspect="1"/>
          </p:cNvPicPr>
          <p:nvPr/>
        </p:nvPicPr>
        <p:blipFill>
          <a:blip r:embed="rId2"/>
          <a:stretch>
            <a:fillRect/>
          </a:stretch>
        </p:blipFill>
        <p:spPr>
          <a:xfrm>
            <a:off x="7524750" y="235221"/>
            <a:ext cx="4467224" cy="2018155"/>
          </a:xfrm>
          <a:prstGeom prst="rect">
            <a:avLst/>
          </a:prstGeom>
        </p:spPr>
      </p:pic>
      <p:pic>
        <p:nvPicPr>
          <p:cNvPr id="5" name="Picture 4">
            <a:extLst>
              <a:ext uri="{FF2B5EF4-FFF2-40B4-BE49-F238E27FC236}">
                <a16:creationId xmlns:a16="http://schemas.microsoft.com/office/drawing/2014/main" id="{C4A3D8CA-AABF-4AFF-A07C-E4F74A5F690E}"/>
              </a:ext>
            </a:extLst>
          </p:cNvPr>
          <p:cNvPicPr>
            <a:picLocks noChangeAspect="1"/>
          </p:cNvPicPr>
          <p:nvPr/>
        </p:nvPicPr>
        <p:blipFill>
          <a:blip r:embed="rId3"/>
          <a:stretch>
            <a:fillRect/>
          </a:stretch>
        </p:blipFill>
        <p:spPr>
          <a:xfrm>
            <a:off x="7610475" y="2351506"/>
            <a:ext cx="4467224" cy="2018156"/>
          </a:xfrm>
          <a:prstGeom prst="rect">
            <a:avLst/>
          </a:prstGeom>
        </p:spPr>
      </p:pic>
      <p:pic>
        <p:nvPicPr>
          <p:cNvPr id="6" name="Picture 5">
            <a:extLst>
              <a:ext uri="{FF2B5EF4-FFF2-40B4-BE49-F238E27FC236}">
                <a16:creationId xmlns:a16="http://schemas.microsoft.com/office/drawing/2014/main" id="{C1C6A3EA-9905-4EFB-ABBC-96678928EFB3}"/>
              </a:ext>
            </a:extLst>
          </p:cNvPr>
          <p:cNvPicPr>
            <a:picLocks noChangeAspect="1"/>
          </p:cNvPicPr>
          <p:nvPr/>
        </p:nvPicPr>
        <p:blipFill>
          <a:blip r:embed="rId4"/>
          <a:stretch>
            <a:fillRect/>
          </a:stretch>
        </p:blipFill>
        <p:spPr>
          <a:xfrm>
            <a:off x="2867579" y="4711160"/>
            <a:ext cx="4543425" cy="2089659"/>
          </a:xfrm>
          <a:prstGeom prst="rect">
            <a:avLst/>
          </a:prstGeom>
        </p:spPr>
      </p:pic>
      <p:pic>
        <p:nvPicPr>
          <p:cNvPr id="7" name="Picture 6">
            <a:extLst>
              <a:ext uri="{FF2B5EF4-FFF2-40B4-BE49-F238E27FC236}">
                <a16:creationId xmlns:a16="http://schemas.microsoft.com/office/drawing/2014/main" id="{DFD121F5-24EC-461D-93C3-363FC6FCF5D0}"/>
              </a:ext>
            </a:extLst>
          </p:cNvPr>
          <p:cNvPicPr>
            <a:picLocks noChangeAspect="1"/>
          </p:cNvPicPr>
          <p:nvPr/>
        </p:nvPicPr>
        <p:blipFill>
          <a:blip r:embed="rId5"/>
          <a:stretch>
            <a:fillRect/>
          </a:stretch>
        </p:blipFill>
        <p:spPr>
          <a:xfrm>
            <a:off x="7524750" y="4739660"/>
            <a:ext cx="4467224" cy="2117864"/>
          </a:xfrm>
          <a:prstGeom prst="rect">
            <a:avLst/>
          </a:prstGeom>
        </p:spPr>
      </p:pic>
      <p:sp>
        <p:nvSpPr>
          <p:cNvPr id="8" name="TextBox 7">
            <a:extLst>
              <a:ext uri="{FF2B5EF4-FFF2-40B4-BE49-F238E27FC236}">
                <a16:creationId xmlns:a16="http://schemas.microsoft.com/office/drawing/2014/main" id="{66279F23-05D1-4873-8F47-3E4566C15B80}"/>
              </a:ext>
            </a:extLst>
          </p:cNvPr>
          <p:cNvSpPr txBox="1"/>
          <p:nvPr/>
        </p:nvSpPr>
        <p:spPr>
          <a:xfrm>
            <a:off x="364682" y="4740326"/>
            <a:ext cx="2389151" cy="2031325"/>
          </a:xfrm>
          <a:prstGeom prst="rect">
            <a:avLst/>
          </a:prstGeom>
          <a:solidFill>
            <a:schemeClr val="accent2">
              <a:lumMod val="40000"/>
              <a:lumOff val="60000"/>
            </a:schemeClr>
          </a:solidFill>
        </p:spPr>
        <p:txBody>
          <a:bodyPr wrap="square" rtlCol="0">
            <a:spAutoFit/>
          </a:bodyPr>
          <a:lstStyle/>
          <a:p>
            <a:r>
              <a:rPr lang="en-US" sz="1400" dirty="0"/>
              <a:t>With noncommercial searches I would focus on charter services and private jets to try to prove that an increase in these topics also mean an increase in noncommercial flight activity because I assume this will be true and I think the interest is there</a:t>
            </a:r>
          </a:p>
        </p:txBody>
      </p:sp>
    </p:spTree>
    <p:extLst>
      <p:ext uri="{BB962C8B-B14F-4D97-AF65-F5344CB8AC3E}">
        <p14:creationId xmlns:p14="http://schemas.microsoft.com/office/powerpoint/2010/main" val="131695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FC7A-C673-4A04-8286-3E76686F43A6}"/>
              </a:ext>
            </a:extLst>
          </p:cNvPr>
          <p:cNvSpPr>
            <a:spLocks noGrp="1"/>
          </p:cNvSpPr>
          <p:nvPr>
            <p:ph type="title"/>
          </p:nvPr>
        </p:nvSpPr>
        <p:spPr>
          <a:xfrm>
            <a:off x="838200" y="829093"/>
            <a:ext cx="5905500" cy="856187"/>
          </a:xfrm>
        </p:spPr>
        <p:txBody>
          <a:bodyPr>
            <a:normAutofit fontScale="90000"/>
          </a:bodyPr>
          <a:lstStyle/>
          <a:p>
            <a:r>
              <a:rPr lang="en-US" dirty="0"/>
              <a:t>Vacation &amp; Leisure Searches</a:t>
            </a:r>
          </a:p>
        </p:txBody>
      </p:sp>
      <p:sp>
        <p:nvSpPr>
          <p:cNvPr id="3" name="Content Placeholder 2">
            <a:extLst>
              <a:ext uri="{FF2B5EF4-FFF2-40B4-BE49-F238E27FC236}">
                <a16:creationId xmlns:a16="http://schemas.microsoft.com/office/drawing/2014/main" id="{A88D46AE-68B9-473C-9CDC-B12C1AD77AB9}"/>
              </a:ext>
            </a:extLst>
          </p:cNvPr>
          <p:cNvSpPr>
            <a:spLocks noGrp="1"/>
          </p:cNvSpPr>
          <p:nvPr>
            <p:ph idx="1"/>
          </p:nvPr>
        </p:nvSpPr>
        <p:spPr>
          <a:xfrm>
            <a:off x="838200" y="1754601"/>
            <a:ext cx="6468122" cy="2823958"/>
          </a:xfrm>
        </p:spPr>
        <p:txBody>
          <a:bodyPr>
            <a:normAutofit fontScale="85000" lnSpcReduction="20000"/>
          </a:bodyPr>
          <a:lstStyle/>
          <a:p>
            <a:r>
              <a:rPr lang="en-US" sz="1800" dirty="0"/>
              <a:t>For this section I wanted to focus on vacation and leisure because this form of travel most likely falls more dependent on commercial airlines</a:t>
            </a:r>
          </a:p>
          <a:p>
            <a:r>
              <a:rPr lang="en-US" sz="1800" dirty="0"/>
              <a:t>Searches for vacation dropped a bit during the beginning of the pandemic and as lockdowns happened but vacation during coronavirus shot up during that time – maybe people were trying to figure out what options they had</a:t>
            </a:r>
          </a:p>
          <a:p>
            <a:r>
              <a:rPr lang="en-US" sz="1800" dirty="0"/>
              <a:t>People were searching for air travel quite a bit in early 2020 – probably trying to figure out if it was possible to travel since the shutdowns started around that time</a:t>
            </a:r>
          </a:p>
          <a:p>
            <a:r>
              <a:rPr lang="en-US" sz="1800" dirty="0"/>
              <a:t>It is interesting to me that “best places to vacation during </a:t>
            </a:r>
            <a:r>
              <a:rPr lang="en-US" sz="1800" dirty="0" err="1"/>
              <a:t>covid</a:t>
            </a:r>
            <a:r>
              <a:rPr lang="en-US" sz="1800" dirty="0"/>
              <a:t>” was more popular after the lockdowns started to let up later in the year</a:t>
            </a:r>
          </a:p>
          <a:p>
            <a:pPr lvl="1"/>
            <a:r>
              <a:rPr lang="en-US" sz="1400" dirty="0"/>
              <a:t>This could mean that people are trying to get back out there</a:t>
            </a:r>
          </a:p>
          <a:p>
            <a:pPr lvl="1"/>
            <a:r>
              <a:rPr lang="en-US" sz="1400" dirty="0"/>
              <a:t>This looks to correlate a bit with how commercial flying started to pick back up at the end of 2020 as seen earlier</a:t>
            </a:r>
          </a:p>
        </p:txBody>
      </p:sp>
      <p:pic>
        <p:nvPicPr>
          <p:cNvPr id="4" name="Picture 3">
            <a:extLst>
              <a:ext uri="{FF2B5EF4-FFF2-40B4-BE49-F238E27FC236}">
                <a16:creationId xmlns:a16="http://schemas.microsoft.com/office/drawing/2014/main" id="{7427CC5C-5710-4C68-93A9-52EFB8C5AB86}"/>
              </a:ext>
            </a:extLst>
          </p:cNvPr>
          <p:cNvPicPr>
            <a:picLocks noChangeAspect="1"/>
          </p:cNvPicPr>
          <p:nvPr/>
        </p:nvPicPr>
        <p:blipFill>
          <a:blip r:embed="rId2"/>
          <a:stretch>
            <a:fillRect/>
          </a:stretch>
        </p:blipFill>
        <p:spPr>
          <a:xfrm>
            <a:off x="7467600" y="85444"/>
            <a:ext cx="4579016" cy="2152749"/>
          </a:xfrm>
          <a:prstGeom prst="rect">
            <a:avLst/>
          </a:prstGeom>
        </p:spPr>
      </p:pic>
      <p:pic>
        <p:nvPicPr>
          <p:cNvPr id="5" name="Picture 4">
            <a:extLst>
              <a:ext uri="{FF2B5EF4-FFF2-40B4-BE49-F238E27FC236}">
                <a16:creationId xmlns:a16="http://schemas.microsoft.com/office/drawing/2014/main" id="{8FC152B8-F617-4497-BE13-7FF00135A928}"/>
              </a:ext>
            </a:extLst>
          </p:cNvPr>
          <p:cNvPicPr>
            <a:picLocks noChangeAspect="1"/>
          </p:cNvPicPr>
          <p:nvPr/>
        </p:nvPicPr>
        <p:blipFill>
          <a:blip r:embed="rId3"/>
          <a:stretch>
            <a:fillRect/>
          </a:stretch>
        </p:blipFill>
        <p:spPr>
          <a:xfrm>
            <a:off x="7475227" y="2367513"/>
            <a:ext cx="4571389" cy="2152749"/>
          </a:xfrm>
          <a:prstGeom prst="rect">
            <a:avLst/>
          </a:prstGeom>
        </p:spPr>
      </p:pic>
      <p:pic>
        <p:nvPicPr>
          <p:cNvPr id="6" name="Picture 5">
            <a:extLst>
              <a:ext uri="{FF2B5EF4-FFF2-40B4-BE49-F238E27FC236}">
                <a16:creationId xmlns:a16="http://schemas.microsoft.com/office/drawing/2014/main" id="{D20F7514-E233-48B0-A2BE-905AC69CAC0F}"/>
              </a:ext>
            </a:extLst>
          </p:cNvPr>
          <p:cNvPicPr>
            <a:picLocks noChangeAspect="1"/>
          </p:cNvPicPr>
          <p:nvPr/>
        </p:nvPicPr>
        <p:blipFill>
          <a:blip r:embed="rId4"/>
          <a:stretch>
            <a:fillRect/>
          </a:stretch>
        </p:blipFill>
        <p:spPr>
          <a:xfrm>
            <a:off x="7435396" y="4649583"/>
            <a:ext cx="4611220" cy="2101028"/>
          </a:xfrm>
          <a:prstGeom prst="rect">
            <a:avLst/>
          </a:prstGeom>
        </p:spPr>
      </p:pic>
      <p:pic>
        <p:nvPicPr>
          <p:cNvPr id="7" name="Picture 6">
            <a:extLst>
              <a:ext uri="{FF2B5EF4-FFF2-40B4-BE49-F238E27FC236}">
                <a16:creationId xmlns:a16="http://schemas.microsoft.com/office/drawing/2014/main" id="{F598E87B-81A5-48E8-A4D2-4858D1031D9B}"/>
              </a:ext>
            </a:extLst>
          </p:cNvPr>
          <p:cNvPicPr>
            <a:picLocks noChangeAspect="1"/>
          </p:cNvPicPr>
          <p:nvPr/>
        </p:nvPicPr>
        <p:blipFill>
          <a:blip r:embed="rId5"/>
          <a:stretch>
            <a:fillRect/>
          </a:stretch>
        </p:blipFill>
        <p:spPr>
          <a:xfrm>
            <a:off x="2759638" y="4659588"/>
            <a:ext cx="4611221" cy="2091023"/>
          </a:xfrm>
          <a:prstGeom prst="rect">
            <a:avLst/>
          </a:prstGeom>
        </p:spPr>
      </p:pic>
      <p:sp>
        <p:nvSpPr>
          <p:cNvPr id="8" name="TextBox 7">
            <a:extLst>
              <a:ext uri="{FF2B5EF4-FFF2-40B4-BE49-F238E27FC236}">
                <a16:creationId xmlns:a16="http://schemas.microsoft.com/office/drawing/2014/main" id="{353564B3-30A7-4792-BE22-970519E56533}"/>
              </a:ext>
            </a:extLst>
          </p:cNvPr>
          <p:cNvSpPr txBox="1"/>
          <p:nvPr/>
        </p:nvSpPr>
        <p:spPr>
          <a:xfrm>
            <a:off x="228215" y="4730601"/>
            <a:ext cx="2389151" cy="1938992"/>
          </a:xfrm>
          <a:prstGeom prst="rect">
            <a:avLst/>
          </a:prstGeom>
          <a:solidFill>
            <a:schemeClr val="accent2">
              <a:lumMod val="40000"/>
              <a:lumOff val="60000"/>
            </a:schemeClr>
          </a:solidFill>
        </p:spPr>
        <p:txBody>
          <a:bodyPr wrap="square" rtlCol="0">
            <a:spAutoFit/>
          </a:bodyPr>
          <a:lstStyle/>
          <a:p>
            <a:r>
              <a:rPr lang="en-US" sz="1200" dirty="0"/>
              <a:t>With vacation &amp; leisure searches I would focus on where people are searching for travel to determine if that requires flying as well as comparing this data more to commercial flight activity specifically because I assume that finding more about where people want to travel could provide a lot of insight</a:t>
            </a:r>
          </a:p>
        </p:txBody>
      </p:sp>
    </p:spTree>
    <p:extLst>
      <p:ext uri="{BB962C8B-B14F-4D97-AF65-F5344CB8AC3E}">
        <p14:creationId xmlns:p14="http://schemas.microsoft.com/office/powerpoint/2010/main" val="388302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2873-9A5A-414B-9F11-B1C561C2E080}"/>
              </a:ext>
            </a:extLst>
          </p:cNvPr>
          <p:cNvSpPr>
            <a:spLocks noGrp="1"/>
          </p:cNvSpPr>
          <p:nvPr>
            <p:ph type="title"/>
          </p:nvPr>
        </p:nvSpPr>
        <p:spPr/>
        <p:txBody>
          <a:bodyPr/>
          <a:lstStyle/>
          <a:p>
            <a:r>
              <a:rPr lang="en-US" dirty="0"/>
              <a:t>Stock Prices</a:t>
            </a:r>
          </a:p>
        </p:txBody>
      </p:sp>
      <p:sp>
        <p:nvSpPr>
          <p:cNvPr id="3" name="Content Placeholder 2">
            <a:extLst>
              <a:ext uri="{FF2B5EF4-FFF2-40B4-BE49-F238E27FC236}">
                <a16:creationId xmlns:a16="http://schemas.microsoft.com/office/drawing/2014/main" id="{3A93971A-CE4C-44D0-B703-203E0B6BE7F5}"/>
              </a:ext>
            </a:extLst>
          </p:cNvPr>
          <p:cNvSpPr>
            <a:spLocks noGrp="1"/>
          </p:cNvSpPr>
          <p:nvPr>
            <p:ph idx="1"/>
          </p:nvPr>
        </p:nvSpPr>
        <p:spPr>
          <a:xfrm>
            <a:off x="838200" y="1825624"/>
            <a:ext cx="5257800" cy="3722920"/>
          </a:xfrm>
        </p:spPr>
        <p:txBody>
          <a:bodyPr>
            <a:normAutofit fontScale="85000" lnSpcReduction="20000"/>
          </a:bodyPr>
          <a:lstStyle/>
          <a:p>
            <a:r>
              <a:rPr lang="en-US" dirty="0"/>
              <a:t>I wanted to include some data outside of google trends, so I went to Google Finance and pulled the last years stocks for Dow Jones, S&amp;P 500, and Nasdaq</a:t>
            </a:r>
          </a:p>
          <a:p>
            <a:r>
              <a:rPr lang="en-US" dirty="0"/>
              <a:t>All three are up overall for the year but you can see, they all dropped during the same time frame as flights did when the pandemic fully hit in early 2020</a:t>
            </a:r>
          </a:p>
          <a:p>
            <a:r>
              <a:rPr lang="en-US" dirty="0"/>
              <a:t>I do not think these have that much to do with flights or even the returning of flying – I think other factors are much more likely to predict flight activity</a:t>
            </a:r>
          </a:p>
          <a:p>
            <a:r>
              <a:rPr lang="en-US" dirty="0"/>
              <a:t>There are a lot of elements within the last year, such as the presidential election, that can more so affect stock prices as well so they might better reflect other industries</a:t>
            </a:r>
          </a:p>
        </p:txBody>
      </p:sp>
      <p:pic>
        <p:nvPicPr>
          <p:cNvPr id="5" name="Picture 4">
            <a:extLst>
              <a:ext uri="{FF2B5EF4-FFF2-40B4-BE49-F238E27FC236}">
                <a16:creationId xmlns:a16="http://schemas.microsoft.com/office/drawing/2014/main" id="{6D7EE305-DB1B-4BE3-B77B-10CEF1B57F20}"/>
              </a:ext>
            </a:extLst>
          </p:cNvPr>
          <p:cNvPicPr>
            <a:picLocks noChangeAspect="1"/>
          </p:cNvPicPr>
          <p:nvPr/>
        </p:nvPicPr>
        <p:blipFill>
          <a:blip r:embed="rId2"/>
          <a:stretch>
            <a:fillRect/>
          </a:stretch>
        </p:blipFill>
        <p:spPr>
          <a:xfrm>
            <a:off x="7143750" y="2428505"/>
            <a:ext cx="4781408" cy="2094890"/>
          </a:xfrm>
          <a:prstGeom prst="rect">
            <a:avLst/>
          </a:prstGeom>
        </p:spPr>
      </p:pic>
      <p:pic>
        <p:nvPicPr>
          <p:cNvPr id="6" name="Picture 5">
            <a:extLst>
              <a:ext uri="{FF2B5EF4-FFF2-40B4-BE49-F238E27FC236}">
                <a16:creationId xmlns:a16="http://schemas.microsoft.com/office/drawing/2014/main" id="{C55BDC1D-6088-4073-9D64-7ED86A3DBD58}"/>
              </a:ext>
            </a:extLst>
          </p:cNvPr>
          <p:cNvPicPr>
            <a:picLocks noChangeAspect="1"/>
          </p:cNvPicPr>
          <p:nvPr/>
        </p:nvPicPr>
        <p:blipFill>
          <a:blip r:embed="rId3"/>
          <a:stretch>
            <a:fillRect/>
          </a:stretch>
        </p:blipFill>
        <p:spPr>
          <a:xfrm>
            <a:off x="7161689" y="127000"/>
            <a:ext cx="4763469" cy="2094890"/>
          </a:xfrm>
          <a:prstGeom prst="rect">
            <a:avLst/>
          </a:prstGeom>
        </p:spPr>
      </p:pic>
      <p:pic>
        <p:nvPicPr>
          <p:cNvPr id="7" name="Picture 6">
            <a:extLst>
              <a:ext uri="{FF2B5EF4-FFF2-40B4-BE49-F238E27FC236}">
                <a16:creationId xmlns:a16="http://schemas.microsoft.com/office/drawing/2014/main" id="{A566D95D-30C2-4CF5-8C3A-ED0E9AB417A8}"/>
              </a:ext>
            </a:extLst>
          </p:cNvPr>
          <p:cNvPicPr>
            <a:picLocks noChangeAspect="1"/>
          </p:cNvPicPr>
          <p:nvPr/>
        </p:nvPicPr>
        <p:blipFill>
          <a:blip r:embed="rId4"/>
          <a:stretch>
            <a:fillRect/>
          </a:stretch>
        </p:blipFill>
        <p:spPr>
          <a:xfrm>
            <a:off x="7143750" y="4603010"/>
            <a:ext cx="4781408" cy="2127990"/>
          </a:xfrm>
          <a:prstGeom prst="rect">
            <a:avLst/>
          </a:prstGeom>
        </p:spPr>
      </p:pic>
      <p:sp>
        <p:nvSpPr>
          <p:cNvPr id="8" name="TextBox 7">
            <a:extLst>
              <a:ext uri="{FF2B5EF4-FFF2-40B4-BE49-F238E27FC236}">
                <a16:creationId xmlns:a16="http://schemas.microsoft.com/office/drawing/2014/main" id="{F7AE0C24-1FC7-4FA9-A11E-7653F512AEF5}"/>
              </a:ext>
            </a:extLst>
          </p:cNvPr>
          <p:cNvSpPr txBox="1"/>
          <p:nvPr/>
        </p:nvSpPr>
        <p:spPr>
          <a:xfrm>
            <a:off x="1788311" y="5548544"/>
            <a:ext cx="3357578" cy="954107"/>
          </a:xfrm>
          <a:prstGeom prst="rect">
            <a:avLst/>
          </a:prstGeom>
          <a:solidFill>
            <a:schemeClr val="accent2">
              <a:lumMod val="40000"/>
              <a:lumOff val="60000"/>
            </a:schemeClr>
          </a:solidFill>
        </p:spPr>
        <p:txBody>
          <a:bodyPr wrap="square" rtlCol="0">
            <a:spAutoFit/>
          </a:bodyPr>
          <a:lstStyle/>
          <a:p>
            <a:r>
              <a:rPr lang="en-US" sz="1400" dirty="0"/>
              <a:t>With stock prices I assume that they will not be able to prove or disprove flight activity returning therefore I would not spend much more time in this area</a:t>
            </a:r>
          </a:p>
        </p:txBody>
      </p:sp>
    </p:spTree>
    <p:extLst>
      <p:ext uri="{BB962C8B-B14F-4D97-AF65-F5344CB8AC3E}">
        <p14:creationId xmlns:p14="http://schemas.microsoft.com/office/powerpoint/2010/main" val="86300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5ADB-F499-4422-824A-6065E4327E2D}"/>
              </a:ext>
            </a:extLst>
          </p:cNvPr>
          <p:cNvSpPr>
            <a:spLocks noGrp="1"/>
          </p:cNvSpPr>
          <p:nvPr>
            <p:ph type="title"/>
          </p:nvPr>
        </p:nvSpPr>
        <p:spPr/>
        <p:txBody>
          <a:bodyPr/>
          <a:lstStyle/>
          <a:p>
            <a:r>
              <a:rPr lang="en-US" dirty="0"/>
              <a:t>Oil Prices</a:t>
            </a:r>
          </a:p>
        </p:txBody>
      </p:sp>
      <p:sp>
        <p:nvSpPr>
          <p:cNvPr id="3" name="Content Placeholder 2">
            <a:extLst>
              <a:ext uri="{FF2B5EF4-FFF2-40B4-BE49-F238E27FC236}">
                <a16:creationId xmlns:a16="http://schemas.microsoft.com/office/drawing/2014/main" id="{453B80A9-95CC-48EC-93A9-DAE92C629AC8}"/>
              </a:ext>
            </a:extLst>
          </p:cNvPr>
          <p:cNvSpPr>
            <a:spLocks noGrp="1"/>
          </p:cNvSpPr>
          <p:nvPr>
            <p:ph idx="1"/>
          </p:nvPr>
        </p:nvSpPr>
        <p:spPr>
          <a:xfrm>
            <a:off x="719091" y="1766656"/>
            <a:ext cx="4598633" cy="3549295"/>
          </a:xfrm>
        </p:spPr>
        <p:txBody>
          <a:bodyPr>
            <a:normAutofit fontScale="62500" lnSpcReduction="20000"/>
          </a:bodyPr>
          <a:lstStyle/>
          <a:p>
            <a:r>
              <a:rPr lang="en-US" dirty="0"/>
              <a:t>Another area I looked at outside of Google Trends was US oil prices</a:t>
            </a:r>
          </a:p>
          <a:p>
            <a:r>
              <a:rPr lang="en-US" dirty="0"/>
              <a:t>I added West Texas Intermediate (WTI) and Mars US oil prices over one year and as you can see, they are very closely related to each other</a:t>
            </a:r>
          </a:p>
          <a:p>
            <a:r>
              <a:rPr lang="en-US" dirty="0"/>
              <a:t>Oil prices drop around the same time flights drop, and they are starting to grow towards the end of the year</a:t>
            </a:r>
          </a:p>
          <a:p>
            <a:r>
              <a:rPr lang="en-US" dirty="0"/>
              <a:t>It is hard to tell just buy looking at this chart if oil prices could truly predict flights </a:t>
            </a:r>
          </a:p>
          <a:p>
            <a:r>
              <a:rPr lang="en-US" dirty="0"/>
              <a:t>I added another chart for WTI that goes back five years to look for an overall trend and it is currently lower than what it has been in the more recent history</a:t>
            </a:r>
          </a:p>
          <a:p>
            <a:r>
              <a:rPr lang="en-US" dirty="0"/>
              <a:t>I think oil prices have a better chance at being influential on flights than the stock prices, but I would want to do further statistical tests to get a better idea of the possible relationship</a:t>
            </a:r>
          </a:p>
        </p:txBody>
      </p:sp>
      <p:pic>
        <p:nvPicPr>
          <p:cNvPr id="4" name="Picture 3">
            <a:extLst>
              <a:ext uri="{FF2B5EF4-FFF2-40B4-BE49-F238E27FC236}">
                <a16:creationId xmlns:a16="http://schemas.microsoft.com/office/drawing/2014/main" id="{7FD35A92-BF67-4B05-A927-FA26D5A14AA9}"/>
              </a:ext>
            </a:extLst>
          </p:cNvPr>
          <p:cNvPicPr>
            <a:picLocks noChangeAspect="1"/>
          </p:cNvPicPr>
          <p:nvPr/>
        </p:nvPicPr>
        <p:blipFill>
          <a:blip r:embed="rId2"/>
          <a:stretch>
            <a:fillRect/>
          </a:stretch>
        </p:blipFill>
        <p:spPr>
          <a:xfrm>
            <a:off x="7307747" y="118023"/>
            <a:ext cx="2981140" cy="3549295"/>
          </a:xfrm>
          <a:prstGeom prst="rect">
            <a:avLst/>
          </a:prstGeom>
        </p:spPr>
      </p:pic>
      <p:pic>
        <p:nvPicPr>
          <p:cNvPr id="5" name="Picture 4">
            <a:extLst>
              <a:ext uri="{FF2B5EF4-FFF2-40B4-BE49-F238E27FC236}">
                <a16:creationId xmlns:a16="http://schemas.microsoft.com/office/drawing/2014/main" id="{E4DFD2CA-03EA-4388-84FD-EB13C562DB1F}"/>
              </a:ext>
            </a:extLst>
          </p:cNvPr>
          <p:cNvPicPr>
            <a:picLocks noChangeAspect="1"/>
          </p:cNvPicPr>
          <p:nvPr/>
        </p:nvPicPr>
        <p:blipFill>
          <a:blip r:embed="rId3"/>
          <a:stretch>
            <a:fillRect/>
          </a:stretch>
        </p:blipFill>
        <p:spPr>
          <a:xfrm>
            <a:off x="5620658" y="3667318"/>
            <a:ext cx="6355319" cy="3105487"/>
          </a:xfrm>
          <a:prstGeom prst="rect">
            <a:avLst/>
          </a:prstGeom>
        </p:spPr>
      </p:pic>
      <p:sp>
        <p:nvSpPr>
          <p:cNvPr id="6" name="TextBox 5">
            <a:extLst>
              <a:ext uri="{FF2B5EF4-FFF2-40B4-BE49-F238E27FC236}">
                <a16:creationId xmlns:a16="http://schemas.microsoft.com/office/drawing/2014/main" id="{5211AAF9-8AB1-443D-B14C-41B051498809}"/>
              </a:ext>
            </a:extLst>
          </p:cNvPr>
          <p:cNvSpPr txBox="1"/>
          <p:nvPr/>
        </p:nvSpPr>
        <p:spPr>
          <a:xfrm>
            <a:off x="1339618" y="5220061"/>
            <a:ext cx="3357578" cy="1384995"/>
          </a:xfrm>
          <a:prstGeom prst="rect">
            <a:avLst/>
          </a:prstGeom>
          <a:solidFill>
            <a:schemeClr val="accent2">
              <a:lumMod val="40000"/>
              <a:lumOff val="60000"/>
            </a:schemeClr>
          </a:solidFill>
        </p:spPr>
        <p:txBody>
          <a:bodyPr wrap="square" rtlCol="0">
            <a:spAutoFit/>
          </a:bodyPr>
          <a:lstStyle/>
          <a:p>
            <a:r>
              <a:rPr lang="en-US" sz="1400" dirty="0"/>
              <a:t>With oil prices I can see a possible predictive factor and I assume it would relate to all types of flying. I would want to preform statistical tests to determine if there would be the chance of a negative or positive correlation with flight activity</a:t>
            </a:r>
          </a:p>
        </p:txBody>
      </p:sp>
    </p:spTree>
    <p:extLst>
      <p:ext uri="{BB962C8B-B14F-4D97-AF65-F5344CB8AC3E}">
        <p14:creationId xmlns:p14="http://schemas.microsoft.com/office/powerpoint/2010/main" val="210075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D529-E2F1-40D7-A6F9-857EFBA2E49C}"/>
              </a:ext>
            </a:extLst>
          </p:cNvPr>
          <p:cNvSpPr>
            <a:spLocks noGrp="1"/>
          </p:cNvSpPr>
          <p:nvPr>
            <p:ph type="title"/>
          </p:nvPr>
        </p:nvSpPr>
        <p:spPr>
          <a:xfrm>
            <a:off x="1024128" y="548640"/>
            <a:ext cx="4754880" cy="1499616"/>
          </a:xfrm>
        </p:spPr>
        <p:txBody>
          <a:bodyPr/>
          <a:lstStyle/>
          <a:p>
            <a:r>
              <a:rPr lang="en-US" dirty="0"/>
              <a:t>Next Steps</a:t>
            </a:r>
          </a:p>
        </p:txBody>
      </p:sp>
      <p:sp>
        <p:nvSpPr>
          <p:cNvPr id="3" name="Content Placeholder 2">
            <a:extLst>
              <a:ext uri="{FF2B5EF4-FFF2-40B4-BE49-F238E27FC236}">
                <a16:creationId xmlns:a16="http://schemas.microsoft.com/office/drawing/2014/main" id="{D7B7AA45-C657-49DC-8E3B-0D604114EAB7}"/>
              </a:ext>
            </a:extLst>
          </p:cNvPr>
          <p:cNvSpPr>
            <a:spLocks noGrp="1"/>
          </p:cNvSpPr>
          <p:nvPr>
            <p:ph sz="half" idx="1"/>
          </p:nvPr>
        </p:nvSpPr>
        <p:spPr>
          <a:xfrm>
            <a:off x="1024128" y="1915091"/>
            <a:ext cx="4754880" cy="3484485"/>
          </a:xfrm>
        </p:spPr>
        <p:txBody>
          <a:bodyPr>
            <a:normAutofit fontScale="62500" lnSpcReduction="20000"/>
          </a:bodyPr>
          <a:lstStyle/>
          <a:p>
            <a:r>
              <a:rPr lang="en-US" dirty="0"/>
              <a:t>In addition to the next steps and assumptions I listed on each topic slide I have some general project next steps I would want to do</a:t>
            </a:r>
          </a:p>
          <a:p>
            <a:r>
              <a:rPr lang="en-US" dirty="0"/>
              <a:t>I think it would be beneficial to purchase flight data – For example, the FAA tracks all flights so I think it would be a great asset to have this data of flights with information on departures, destinations, type, distance, who is flying, and so on</a:t>
            </a:r>
          </a:p>
          <a:p>
            <a:r>
              <a:rPr lang="en-US" dirty="0"/>
              <a:t>Once I gather all my data from the flight activity source (maybe: FAA), the Google Search data, and Oil Prices data (</a:t>
            </a:r>
            <a:r>
              <a:rPr lang="en-US" dirty="0" err="1"/>
              <a:t>Quandl</a:t>
            </a:r>
            <a:r>
              <a:rPr lang="en-US" dirty="0"/>
              <a:t> provides this data, and more, for free), I would begin data mining implementing the CRISP-DM process</a:t>
            </a:r>
          </a:p>
          <a:p>
            <a:r>
              <a:rPr lang="en-US" dirty="0"/>
              <a:t>Then I would proceed to the machine learning phase and perform different statistical tests and build models to start answering my question</a:t>
            </a:r>
          </a:p>
          <a:p>
            <a:r>
              <a:rPr lang="en-US" dirty="0"/>
              <a:t>If I do not find significant results from this set of data I can go back to the beginning and look for more possible indicators</a:t>
            </a:r>
          </a:p>
        </p:txBody>
      </p:sp>
      <p:sp>
        <p:nvSpPr>
          <p:cNvPr id="4" name="Content Placeholder 3">
            <a:extLst>
              <a:ext uri="{FF2B5EF4-FFF2-40B4-BE49-F238E27FC236}">
                <a16:creationId xmlns:a16="http://schemas.microsoft.com/office/drawing/2014/main" id="{C978F4C0-65B7-47AA-BA97-50DFB9D10C62}"/>
              </a:ext>
            </a:extLst>
          </p:cNvPr>
          <p:cNvSpPr>
            <a:spLocks noGrp="1"/>
          </p:cNvSpPr>
          <p:nvPr>
            <p:ph sz="half" idx="2"/>
          </p:nvPr>
        </p:nvSpPr>
        <p:spPr>
          <a:xfrm>
            <a:off x="5989320" y="1915090"/>
            <a:ext cx="4754880" cy="3484485"/>
          </a:xfrm>
        </p:spPr>
        <p:txBody>
          <a:bodyPr>
            <a:normAutofit fontScale="62500" lnSpcReduction="20000"/>
          </a:bodyPr>
          <a:lstStyle/>
          <a:p>
            <a:r>
              <a:rPr lang="en-US" dirty="0"/>
              <a:t>If I was able to purchase data from the FAA or another similar source that included who was making the flights or who owned the aircraft that are flying, then there would be an ethical concern of privacy</a:t>
            </a:r>
          </a:p>
          <a:p>
            <a:r>
              <a:rPr lang="en-US" dirty="0"/>
              <a:t>I would not want to make public who was flying and would need to make sure that data is stored safely to keep anonymity and to keep it confidential</a:t>
            </a:r>
          </a:p>
          <a:p>
            <a:r>
              <a:rPr lang="en-US" dirty="0"/>
              <a:t>I would only use such data to get factors to help describe who is flying – personal flying, business flying, industries, etc. </a:t>
            </a:r>
          </a:p>
          <a:p>
            <a:r>
              <a:rPr lang="en-US" dirty="0"/>
              <a:t>Another ethical concern would be to check my final models for bias and make any changes needed</a:t>
            </a:r>
          </a:p>
          <a:p>
            <a:r>
              <a:rPr lang="en-US" dirty="0"/>
              <a:t>I would also try to prevent any human bias and I want to make sure whatever I do is transparent </a:t>
            </a:r>
          </a:p>
        </p:txBody>
      </p:sp>
      <p:sp>
        <p:nvSpPr>
          <p:cNvPr id="5" name="Title 1">
            <a:extLst>
              <a:ext uri="{FF2B5EF4-FFF2-40B4-BE49-F238E27FC236}">
                <a16:creationId xmlns:a16="http://schemas.microsoft.com/office/drawing/2014/main" id="{4496EC24-593A-4E92-B1A6-EF7C7E6D62CC}"/>
              </a:ext>
            </a:extLst>
          </p:cNvPr>
          <p:cNvSpPr txBox="1">
            <a:spLocks/>
          </p:cNvSpPr>
          <p:nvPr/>
        </p:nvSpPr>
        <p:spPr>
          <a:xfrm>
            <a:off x="5989320" y="548640"/>
            <a:ext cx="4754880"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dirty="0"/>
              <a:t>Ethical Concerns</a:t>
            </a:r>
          </a:p>
        </p:txBody>
      </p:sp>
      <p:sp>
        <p:nvSpPr>
          <p:cNvPr id="6" name="TextBox 5">
            <a:extLst>
              <a:ext uri="{FF2B5EF4-FFF2-40B4-BE49-F238E27FC236}">
                <a16:creationId xmlns:a16="http://schemas.microsoft.com/office/drawing/2014/main" id="{3C633B91-9FA1-49A3-9143-2E0D786D9EFB}"/>
              </a:ext>
            </a:extLst>
          </p:cNvPr>
          <p:cNvSpPr txBox="1"/>
          <p:nvPr/>
        </p:nvSpPr>
        <p:spPr>
          <a:xfrm>
            <a:off x="1024128" y="5326601"/>
            <a:ext cx="9720072" cy="1169551"/>
          </a:xfrm>
          <a:prstGeom prst="rect">
            <a:avLst/>
          </a:prstGeom>
          <a:solidFill>
            <a:schemeClr val="accent2">
              <a:lumMod val="40000"/>
              <a:lumOff val="60000"/>
            </a:schemeClr>
          </a:solidFill>
        </p:spPr>
        <p:txBody>
          <a:bodyPr wrap="square" rtlCol="0">
            <a:spAutoFit/>
          </a:bodyPr>
          <a:lstStyle/>
          <a:p>
            <a:pPr algn="ctr"/>
            <a:r>
              <a:rPr lang="en-US" sz="1400" dirty="0"/>
              <a:t>Assumptions</a:t>
            </a:r>
          </a:p>
          <a:p>
            <a:r>
              <a:rPr lang="en-US" sz="1400" dirty="0"/>
              <a:t>Overall – I assume that I will find factors in the data I have mentioned that will help predict flight activity in the US. I assume the Google Search data will be substantial in proving when or how flight activity will pick back up. I believe general interest in air travel will be described well in Google searches and I think interest in flying through charter companies will also show an increase with this data. I do not have high hopes for stock prices being significant, but I think oil prices might have an influence. </a:t>
            </a:r>
          </a:p>
        </p:txBody>
      </p:sp>
    </p:spTree>
    <p:extLst>
      <p:ext uri="{BB962C8B-B14F-4D97-AF65-F5344CB8AC3E}">
        <p14:creationId xmlns:p14="http://schemas.microsoft.com/office/powerpoint/2010/main" val="91133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A95C-328E-4D01-9E19-C4DDB351A9E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3A79EFA-B3A1-4F34-B0EE-633C8BEA5EA0}"/>
              </a:ext>
            </a:extLst>
          </p:cNvPr>
          <p:cNvSpPr>
            <a:spLocks noGrp="1"/>
          </p:cNvSpPr>
          <p:nvPr>
            <p:ph idx="1"/>
          </p:nvPr>
        </p:nvSpPr>
        <p:spPr/>
        <p:txBody>
          <a:bodyPr>
            <a:normAutofit lnSpcReduction="10000"/>
          </a:bodyPr>
          <a:lstStyle/>
          <a:p>
            <a:r>
              <a:rPr lang="en-US" dirty="0">
                <a:effectLst/>
              </a:rPr>
              <a:t>Google Finance. (n.d.). Retrieved January 24, 2021, from https://www.google.com/finance</a:t>
            </a:r>
          </a:p>
          <a:p>
            <a:r>
              <a:rPr lang="en-US" dirty="0">
                <a:effectLst/>
              </a:rPr>
              <a:t>Google Trends. (n.d.). Retrieved January 24, 2021, from https://trends.google.com/trends/?geo=US</a:t>
            </a:r>
          </a:p>
          <a:p>
            <a:r>
              <a:rPr lang="en-US" dirty="0">
                <a:effectLst/>
              </a:rPr>
              <a:t>Live Flight Tracker - Real-Time Flight Tracker Map. (n.d.). Retrieved January 24, 2021, from https://www.flightradar24.com/data/statistics</a:t>
            </a:r>
          </a:p>
          <a:p>
            <a:r>
              <a:rPr lang="en-US" dirty="0">
                <a:effectLst/>
              </a:rPr>
              <a:t>Oil Price Charts. (n.d.). Retrieved January 24, 2021, from https://oilprice.com/oil-price-charts/</a:t>
            </a:r>
          </a:p>
          <a:p>
            <a:r>
              <a:rPr lang="en-US" dirty="0">
                <a:effectLst/>
              </a:rPr>
              <a:t>Spot Crude Oil Price: West Texas Intermediate (WTI). (2020, December 01). Retrieved January 24, 2021, from https://www.quandl.com/data/FRED/WTISPLC-Spot-Crude-Oil-Price-West-Texas-Intermediate-WTI</a:t>
            </a:r>
          </a:p>
          <a:p>
            <a:endParaRPr lang="en-US" dirty="0"/>
          </a:p>
        </p:txBody>
      </p:sp>
    </p:spTree>
    <p:extLst>
      <p:ext uri="{BB962C8B-B14F-4D97-AF65-F5344CB8AC3E}">
        <p14:creationId xmlns:p14="http://schemas.microsoft.com/office/powerpoint/2010/main" val="5645772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92</TotalTime>
  <Words>1733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Tw Cen MT</vt:lpstr>
      <vt:lpstr>Tw Cen MT Condensed</vt:lpstr>
      <vt:lpstr>Wingdings 3</vt:lpstr>
      <vt:lpstr>Integral</vt:lpstr>
      <vt:lpstr>What Factors Predict Flight Activity? </vt:lpstr>
      <vt:lpstr>Flight Activity Baseline</vt:lpstr>
      <vt:lpstr>Travel Searches</vt:lpstr>
      <vt:lpstr>Noncommercial Searches</vt:lpstr>
      <vt:lpstr>Vacation &amp; Leisure Searches</vt:lpstr>
      <vt:lpstr>Stock Prices</vt:lpstr>
      <vt:lpstr>Oil Prices</vt:lpstr>
      <vt:lpstr>Next Steps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Factors Predict Flight Activity? </dc:title>
  <dc:creator>Harper, Sadie</dc:creator>
  <cp:lastModifiedBy>Harper, Sadie</cp:lastModifiedBy>
  <cp:revision>13</cp:revision>
  <dcterms:created xsi:type="dcterms:W3CDTF">2021-01-24T22:34:54Z</dcterms:created>
  <dcterms:modified xsi:type="dcterms:W3CDTF">2021-02-14T20:24:05Z</dcterms:modified>
</cp:coreProperties>
</file>