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614" autoAdjust="0"/>
  </p:normalViewPr>
  <p:slideViewPr>
    <p:cSldViewPr snapToGrid="0">
      <p:cViewPr varScale="1">
        <p:scale>
          <a:sx n="25" d="100"/>
          <a:sy n="25" d="100"/>
        </p:scale>
        <p:origin x="130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7A3B1-9817-435A-8FDB-C86F16A290AF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07E47-8FCD-45D2-A08B-5179A50F9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07E47-8FCD-45D2-A08B-5179A50F9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Problem: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Each year, 8000 to 12000 children are born with</a:t>
            </a:r>
            <a:r>
              <a:rPr lang="en-US" baseline="0" dirty="0" smtClean="0"/>
              <a:t> hearing loss in one or both ears.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This hearing loss is problematic because these children may fall behind their peers in language, cognitive, and social skills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0" indent="0">
              <a:buFont typeface="+mj-lt"/>
              <a:buNone/>
            </a:pPr>
            <a:r>
              <a:rPr lang="en-US" b="1" baseline="0" dirty="0" smtClean="0"/>
              <a:t>Current Approach: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In general, after cochlear implants, children need large amounts of repeated practice of increasing difficulty in order to regain typical hearing and speaking capabilities.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For children in rural and urban settings, telehealth solutions have been developed (</a:t>
            </a:r>
            <a:r>
              <a:rPr lang="en-US" b="1" baseline="0" dirty="0" smtClean="0"/>
              <a:t>Figure</a:t>
            </a:r>
            <a:r>
              <a:rPr lang="en-US" baseline="0" dirty="0" smtClean="0"/>
              <a:t>). This consists of a parent and child, typically in the home setting, and a clinician located remotely and communicating using the internet.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The problem with this approach is children may lose interest and become distracted.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baseline="0" dirty="0" smtClean="0"/>
              <a:t>A system capable of keeping children interested and focused, and providing clinician-driven practice in a standard and repeatable way may be hugely beneficial for long term developmental outcomes.</a:t>
            </a:r>
          </a:p>
          <a:p>
            <a:pPr marL="0" indent="0">
              <a:buFont typeface="+mj-lt"/>
              <a:buNone/>
            </a:pPr>
            <a:endParaRPr lang="en-US" baseline="0" dirty="0" smtClean="0"/>
          </a:p>
          <a:p>
            <a:pPr marL="0" indent="0">
              <a:buFont typeface="+mj-lt"/>
              <a:buNone/>
            </a:pPr>
            <a:r>
              <a:rPr lang="en-US" b="1" baseline="0" dirty="0" smtClean="0"/>
              <a:t>Our Solution:</a:t>
            </a:r>
          </a:p>
          <a:p>
            <a:pPr marL="0" indent="0">
              <a:buFont typeface="+mj-lt"/>
              <a:buNone/>
            </a:pPr>
            <a:r>
              <a:rPr lang="en-US" b="0" baseline="0" dirty="0" smtClean="0"/>
              <a:t>Our solution is a socially assistive robot designed to provided in-home speaking practice for children with cochlear implants. This robot consists of: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 smtClean="0"/>
              <a:t>A </a:t>
            </a:r>
            <a:r>
              <a:rPr lang="en-US" b="1" baseline="0" dirty="0" smtClean="0"/>
              <a:t>social robot </a:t>
            </a:r>
            <a:r>
              <a:rPr lang="en-US" b="0" baseline="0" dirty="0" smtClean="0"/>
              <a:t>capable of simple gestures.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 smtClean="0"/>
              <a:t>A </a:t>
            </a:r>
            <a:r>
              <a:rPr lang="en-US" b="1" baseline="0" dirty="0" smtClean="0"/>
              <a:t>smartphone with custom software </a:t>
            </a:r>
            <a:r>
              <a:rPr lang="en-US" b="0" baseline="0" dirty="0" smtClean="0"/>
              <a:t>used as the robot’s face.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 smtClean="0"/>
              <a:t>A </a:t>
            </a:r>
            <a:r>
              <a:rPr lang="en-US" b="1" baseline="0" dirty="0" smtClean="0"/>
              <a:t>custom 3D-printed head </a:t>
            </a:r>
            <a:r>
              <a:rPr lang="en-US" b="0" baseline="0" dirty="0" smtClean="0"/>
              <a:t>to hold the smartphone in place.</a:t>
            </a:r>
          </a:p>
          <a:p>
            <a:pPr marL="228600" indent="-228600">
              <a:buFont typeface="+mj-lt"/>
              <a:buAutoNum type="arabicPeriod"/>
            </a:pPr>
            <a:endParaRPr lang="en-US" b="1" baseline="0" dirty="0" smtClean="0"/>
          </a:p>
          <a:p>
            <a:pPr marL="0" indent="0">
              <a:buFont typeface="+mj-lt"/>
              <a:buNone/>
            </a:pPr>
            <a:endParaRPr lang="en-US" b="1" baseline="0" dirty="0" smtClean="0"/>
          </a:p>
          <a:p>
            <a:pPr marL="0" indent="0">
              <a:buFont typeface="+mj-lt"/>
              <a:buNone/>
            </a:pPr>
            <a:endParaRPr lang="en-US" b="1" baseline="0" dirty="0" smtClean="0"/>
          </a:p>
          <a:p>
            <a:pPr marL="0" indent="0">
              <a:buFont typeface="+mj-lt"/>
              <a:buNone/>
            </a:pPr>
            <a:endParaRPr lang="en-US" b="1" baseline="0" dirty="0" smtClean="0"/>
          </a:p>
          <a:p>
            <a:pPr marL="0" indent="0">
              <a:buFont typeface="+mj-lt"/>
              <a:buNone/>
            </a:pPr>
            <a:endParaRPr lang="en-US" b="1" baseline="0" dirty="0" smtClean="0"/>
          </a:p>
          <a:p>
            <a:pPr marL="0" indent="0">
              <a:buFont typeface="+mj-lt"/>
              <a:buNone/>
            </a:pPr>
            <a:endParaRPr lang="en-US" b="1" baseline="0" dirty="0" smtClean="0"/>
          </a:p>
          <a:p>
            <a:pPr marL="0" indent="0">
              <a:buFont typeface="+mj-lt"/>
              <a:buNone/>
            </a:pPr>
            <a:r>
              <a:rPr lang="en-US" b="0" baseline="0" dirty="0" smtClean="0"/>
              <a:t>Figure reference (http://cochlearimplantonline.com/site/wp-content/uploads/2012/07/Anne_Kelly_TELL.jpg)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07E47-8FCD-45D2-A08B-5179A50F92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28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Requirements</a:t>
            </a:r>
            <a:r>
              <a:rPr lang="en-US" b="1" baseline="0" dirty="0" smtClean="0"/>
              <a:t> for Telehealth</a:t>
            </a:r>
            <a:endParaRPr lang="en-US" b="1" dirty="0" smtClean="0"/>
          </a:p>
          <a:p>
            <a:pPr marL="0" indent="0">
              <a:buFont typeface="+mj-lt"/>
              <a:buNone/>
            </a:pPr>
            <a:r>
              <a:rPr lang="en-US" dirty="0" smtClean="0"/>
              <a:t>The role of the robot is based directly on existing telehealth</a:t>
            </a:r>
            <a:r>
              <a:rPr lang="en-US" baseline="0" dirty="0" smtClean="0"/>
              <a:t> interventions. Current telehealth requirements include: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Prompting the child with an image, such as a DOG.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Providing specific stimuli to the child, such as “please say the word DOG.”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Ensuring that the child verbalizes the appropriate phrase.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Given the child provides the proper response, advancing to the next image/word combination.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0" indent="0">
              <a:buFont typeface="+mj-lt"/>
              <a:buNone/>
            </a:pPr>
            <a:r>
              <a:rPr lang="en-US" b="1" baseline="0" dirty="0" smtClean="0"/>
              <a:t>Robot Behavior</a:t>
            </a:r>
          </a:p>
          <a:p>
            <a:pPr marL="0" indent="0">
              <a:buFont typeface="+mj-lt"/>
              <a:buNone/>
            </a:pPr>
            <a:r>
              <a:rPr lang="en-US" baseline="0" dirty="0" smtClean="0"/>
              <a:t>These robot behaviors are depicted by the images displayed on the smartphone.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First, the robot prompts the child using a friendly, smiling face.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Next, the robot displays an image associated with the relevant word.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Next, the robot verbalizes the associated word (“Dog”).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Next, the robot uses speech recognition to determine when the child verbalizes.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Finally, the robot provides positive feedback and advances to the next image/word combination.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0" indent="0">
              <a:buFont typeface="+mj-lt"/>
              <a:buNone/>
            </a:pPr>
            <a:r>
              <a:rPr lang="en-US" baseline="0" dirty="0" smtClean="0"/>
              <a:t>The robot also moves its arms and performs simple gestures to maintain engagement with the children.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07E47-8FCD-45D2-A08B-5179A50F92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5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Final System:</a:t>
            </a:r>
          </a:p>
          <a:p>
            <a:r>
              <a:rPr lang="en-US" dirty="0" smtClean="0"/>
              <a:t>Our final</a:t>
            </a:r>
            <a:r>
              <a:rPr lang="en-US" baseline="0" dirty="0" smtClean="0"/>
              <a:t> system is shown in the </a:t>
            </a:r>
            <a:r>
              <a:rPr lang="en-US" b="1" baseline="0" dirty="0" smtClean="0"/>
              <a:t>FIGURE</a:t>
            </a:r>
            <a:r>
              <a:rPr lang="en-US" baseline="0" dirty="0" smtClean="0"/>
              <a:t>. The robot performs the required steps. It performs basic gestures (moving the arm with a microphone) to engage the child participant.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Results: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We tested the system with 5 students who were successfully guided through the interaction.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The system worked in a fairly noisy environment (students and teachers speaking in the background).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The total system cost is under $750, which may be beneficial for wide implementation. Full commercialization of this system my further reduce the cost.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0" indent="0">
              <a:buFont typeface="+mj-lt"/>
              <a:buNone/>
            </a:pPr>
            <a:r>
              <a:rPr lang="en-US" baseline="0" dirty="0" smtClean="0"/>
              <a:t>Future work will validate the system with children with cochlear implants (Summer 2016).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07E47-8FCD-45D2-A08B-5179A50F9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0874214-4FD4-4AE0-BEBD-A65F48768BD7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0C4680-A23D-48A3-AD38-B9614213B8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4214-4FD4-4AE0-BEBD-A65F48768BD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4680-A23D-48A3-AD38-B9614213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4214-4FD4-4AE0-BEBD-A65F48768BD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4680-A23D-48A3-AD38-B9614213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0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4214-4FD4-4AE0-BEBD-A65F48768BD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4680-A23D-48A3-AD38-B9614213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6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4214-4FD4-4AE0-BEBD-A65F48768BD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4680-A23D-48A3-AD38-B9614213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4214-4FD4-4AE0-BEBD-A65F48768BD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4680-A23D-48A3-AD38-B9614213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6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0874214-4FD4-4AE0-BEBD-A65F48768BD7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0C4680-A23D-48A3-AD38-B9614213B8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2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4214-4FD4-4AE0-BEBD-A65F48768BD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4680-A23D-48A3-AD38-B9614213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0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4214-4FD4-4AE0-BEBD-A65F48768BD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4680-A23D-48A3-AD38-B9614213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4214-4FD4-4AE0-BEBD-A65F48768BD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4680-A23D-48A3-AD38-B9614213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3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4214-4FD4-4AE0-BEBD-A65F48768BD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4680-A23D-48A3-AD38-B9614213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74214-4FD4-4AE0-BEBD-A65F48768BD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C4680-A23D-48A3-AD38-B9614213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ED81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of a Low-Cost Social Robot for Children with Complex Communication Needs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89756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Presenter: </a:t>
            </a:r>
            <a:r>
              <a:rPr lang="en-US" sz="3000" b="1" dirty="0" err="1" smtClean="0"/>
              <a:t>Sadra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Hemmati</a:t>
            </a:r>
            <a:endParaRPr lang="en-US" b="1" dirty="0" smtClean="0"/>
          </a:p>
          <a:p>
            <a:r>
              <a:rPr lang="en-US" smtClean="0"/>
              <a:t>Department </a:t>
            </a:r>
            <a:r>
              <a:rPr lang="en-US" dirty="0" smtClean="0"/>
              <a:t>of Mechanical, Aerospace, and Biomedical Engineering</a:t>
            </a:r>
          </a:p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72055" y="5200711"/>
            <a:ext cx="1603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Robotics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2" y="5972478"/>
            <a:ext cx="879534" cy="80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Telehealth for Cochlear Implants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Telehealth interventions for cochlear implant patients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Socially assistive robot for in-home speaking practice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73" y="2505075"/>
            <a:ext cx="2763441" cy="3684588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34522"/>
            <a:ext cx="5157787" cy="3425694"/>
          </a:xfrm>
        </p:spPr>
      </p:pic>
    </p:spTree>
    <p:extLst>
      <p:ext uri="{BB962C8B-B14F-4D97-AF65-F5344CB8AC3E}">
        <p14:creationId xmlns:p14="http://schemas.microsoft.com/office/powerpoint/2010/main" val="412733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Robotics for Cochlear Implant Patients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Telehealth intervention requirements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Prompt child </a:t>
            </a:r>
            <a:r>
              <a:rPr lang="en-US" dirty="0"/>
              <a:t>using images and </a:t>
            </a:r>
            <a:r>
              <a:rPr lang="en-US" dirty="0" smtClean="0"/>
              <a:t>videos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intervention–specific </a:t>
            </a:r>
            <a:r>
              <a:rPr lang="en-US" dirty="0" smtClean="0"/>
              <a:t>stimuli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nsure </a:t>
            </a:r>
            <a:r>
              <a:rPr lang="en-US" dirty="0"/>
              <a:t>that the child’s voice can be </a:t>
            </a:r>
            <a:r>
              <a:rPr lang="en-US" dirty="0" smtClean="0"/>
              <a:t>heard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ontingently </a:t>
            </a:r>
            <a:r>
              <a:rPr lang="en-US" dirty="0"/>
              <a:t>guide </a:t>
            </a:r>
            <a:r>
              <a:rPr lang="en-US" dirty="0" smtClean="0"/>
              <a:t>child </a:t>
            </a:r>
            <a:r>
              <a:rPr lang="en-US" dirty="0"/>
              <a:t>through the </a:t>
            </a:r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Telehealth robot behaviors (displayed on face/smartphone)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22" y="2807995"/>
            <a:ext cx="4897544" cy="3078747"/>
          </a:xfrm>
        </p:spPr>
      </p:pic>
    </p:spTree>
    <p:extLst>
      <p:ext uri="{BB962C8B-B14F-4D97-AF65-F5344CB8AC3E}">
        <p14:creationId xmlns:p14="http://schemas.microsoft.com/office/powerpoint/2010/main" val="4489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Final version of constructed system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Results of interaction with children in noisy environment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5 students successfully performed the interaction</a:t>
            </a:r>
          </a:p>
          <a:p>
            <a:r>
              <a:rPr lang="en-US" dirty="0" smtClean="0"/>
              <a:t>System performed in noisy environment</a:t>
            </a:r>
          </a:p>
          <a:p>
            <a:r>
              <a:rPr lang="en-US" dirty="0" smtClean="0"/>
              <a:t>Total system cost is under $750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633</Words>
  <Application>Microsoft Office PowerPoint</Application>
  <PresentationFormat>Widescreen</PresentationFormat>
  <Paragraphs>75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Design of a Low-Cost Social Robot for Children with Complex Communication Needs</vt:lpstr>
      <vt:lpstr>Telehealth for Cochlear Implants</vt:lpstr>
      <vt:lpstr>Social Robotics for Cochlear Implant Patients</vt:lpstr>
      <vt:lpstr>Our Approach</vt:lpstr>
    </vt:vector>
  </TitlesOfParts>
  <Company>University of Tennessee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Low-Cost Social Robot for Children with Complex Communication Needs</dc:title>
  <dc:creator>erwade</dc:creator>
  <cp:lastModifiedBy>shemmati</cp:lastModifiedBy>
  <cp:revision>7</cp:revision>
  <dcterms:created xsi:type="dcterms:W3CDTF">2016-04-11T15:53:29Z</dcterms:created>
  <dcterms:modified xsi:type="dcterms:W3CDTF">2019-01-09T16:13:55Z</dcterms:modified>
</cp:coreProperties>
</file>