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" y="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4/6/2019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32E38CD-568A-4698-962A-716ECDAB5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8100" y="2064730"/>
            <a:ext cx="3222130" cy="2728536"/>
          </a:xfrm>
        </p:spPr>
        <p:txBody>
          <a:bodyPr anchor="ctr">
            <a:normAutofit/>
          </a:bodyPr>
          <a:lstStyle/>
          <a:p>
            <a:r>
              <a:rPr lang="tr-TR" sz="2800" dirty="0">
                <a:solidFill>
                  <a:schemeClr val="tx2"/>
                </a:solidFill>
              </a:rPr>
              <a:t>Sadık AKYAR İsmail ATASEVEN Sonay ULUKAYA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B5B6FA-7B4F-437A-9C78-144C7DCD1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1770" y="720071"/>
            <a:ext cx="5417868" cy="5417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199C21-6AE0-4F6F-AA96-6FFF97BB9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8390" y="1006688"/>
            <a:ext cx="4844628" cy="4844620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4432DE54-27D4-440C-9EE8-24173DB96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tr-TR" sz="6000">
                <a:solidFill>
                  <a:srgbClr val="FFFFFF"/>
                </a:solidFill>
              </a:rPr>
              <a:t>SİS POWER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203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B637C778-A266-4311-824E-3E90E53C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/>
              <a:t>Magnetıc Desıgn</a:t>
            </a:r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776B6215-509A-4140-94C9-8EBA5BD6B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320412"/>
                <a:ext cx="10058400" cy="3851787"/>
              </a:xfrm>
            </p:spPr>
            <p:txBody>
              <a:bodyPr>
                <a:normAutofit/>
              </a:bodyPr>
              <a:lstStyle/>
              <a:p>
                <a:r>
                  <a:rPr lang="tr-TR" dirty="0"/>
                  <a:t>Due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discontinuous</a:t>
                </a:r>
                <a:r>
                  <a:rPr lang="tr-TR" dirty="0"/>
                  <a:t> </a:t>
                </a:r>
                <a:r>
                  <a:rPr lang="tr-TR" dirty="0" err="1"/>
                  <a:t>mode</a:t>
                </a:r>
                <a:endParaRPr lang="tr-TR" dirty="0"/>
              </a:p>
              <a:p>
                <a:endParaRPr lang="tr-TR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tr-T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𝑎𝑣𝑔</m:t>
                            </m:r>
                          </m:e>
                        </m:d>
                      </m:sub>
                    </m:sSub>
                  </m:oMath>
                </a14:m>
                <a:endParaRPr lang="tr-TR" b="0">
                  <a:ea typeface="Cambria Math" panose="02040503050406030204" pitchFamily="18" charset="0"/>
                </a:endParaRPr>
              </a:p>
              <a:p>
                <a:pPr lvl="1"/>
                <a:endParaRPr lang="tr-TR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2∗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2∗60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∗0.295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=16.95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2∗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2∗60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∗0.1725</m:t>
                        </m:r>
                      </m:den>
                    </m:f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4.5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tr-TR">
                  <a:ea typeface="Cambria Math" panose="02040503050406030204" pitchFamily="18" charset="0"/>
                </a:endParaRPr>
              </a:p>
              <a:p>
                <a:pPr lvl="1"/>
                <a:endParaRPr lang="tr-TR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endParaRPr lang="tr-TR">
                  <a:ea typeface="Cambria Math" panose="02040503050406030204" pitchFamily="18" charset="0"/>
                </a:endParaRPr>
              </a:p>
              <a:p>
                <a:pPr lvl="1"/>
                <a:endParaRPr lang="tr-TR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0.295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(1/62500)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16.95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=6.68 µ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∗0.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172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5∗(1/62500)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.5</m:t>
                        </m:r>
                      </m:den>
                    </m:f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9.13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µ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tr-TR"/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776B6215-509A-4140-94C9-8EBA5BD6B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320412"/>
                <a:ext cx="10058400" cy="3851787"/>
              </a:xfrm>
              <a:blipFill>
                <a:blip r:embed="rId4"/>
                <a:stretch>
                  <a:fillRect l="-303" t="-174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13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A680B25C-EA1E-440B-8BE7-A2C5391077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79070"/>
                <a:ext cx="10058400" cy="5893130"/>
              </a:xfrm>
            </p:spPr>
            <p:txBody>
              <a:bodyPr/>
              <a:lstStyle/>
              <a:p>
                <a:r>
                  <a:rPr lang="tr-TR" dirty="0" err="1"/>
                  <a:t>Chosen</a:t>
                </a:r>
                <a:r>
                  <a:rPr lang="tr-TR" dirty="0"/>
                  <a:t> </a:t>
                </a:r>
                <a:r>
                  <a:rPr lang="tr-TR" dirty="0" err="1"/>
                  <a:t>core</a:t>
                </a:r>
                <a:r>
                  <a:rPr lang="tr-TR" dirty="0"/>
                  <a:t> K4022E090;</a:t>
                </a:r>
              </a:p>
              <a:p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tr-TR" i="1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</a:rPr>
                          <m:t>281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𝑛𝐻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tr-TR" i="1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6.68 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µ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</a:rPr>
                          <m:t>281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𝑛𝐻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tr-TR" i="1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9.13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µ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tr-T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=7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𝑡𝑢𝑟𝑛𝑠</m:t>
                    </m:r>
                  </m:oMath>
                </a14:m>
                <a:r>
                  <a:rPr lang="tr-TR" dirty="0"/>
                  <a:t>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𝑡𝑢𝑟𝑛𝑠</m:t>
                    </m:r>
                  </m:oMath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A680B25C-EA1E-440B-8BE7-A2C539107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79070"/>
                <a:ext cx="10058400" cy="5893130"/>
              </a:xfrm>
              <a:blipFill>
                <a:blip r:embed="rId2"/>
                <a:stretch>
                  <a:fillRect l="-303" t="-113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>
            <a:extLst>
              <a:ext uri="{FF2B5EF4-FFF2-40B4-BE49-F238E27FC236}">
                <a16:creationId xmlns:a16="http://schemas.microsoft.com/office/drawing/2014/main" id="{7F5E0104-1D3A-42C6-A655-1AD79F29B0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2" t="9033" r="1954" b="5710"/>
          <a:stretch/>
        </p:blipFill>
        <p:spPr>
          <a:xfrm>
            <a:off x="4488656" y="685800"/>
            <a:ext cx="3214688" cy="95011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5481AD1-491D-41C9-99BA-044CE962D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1740360"/>
            <a:ext cx="107061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97000"/>
            <a:satMod val="1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74115D6-2095-488F-B11F-EC21F551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A17954-54E0-419C-92D3-4C4775A81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3C5163-DFEA-4D68-AF8F-A6BD6B674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07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F93D4174-8187-4EBB-AC81-DF18E4B24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7" y="643467"/>
                <a:ext cx="6322709" cy="5528733"/>
              </a:xfrm>
            </p:spPr>
            <p:txBody>
              <a:bodyPr anchor="ctr">
                <a:normAutofit fontScale="92500" lnSpcReduction="20000"/>
              </a:bodyPr>
              <a:lstStyle/>
              <a:p>
                <a:r>
                  <a:rPr lang="tr-TR" dirty="0">
                    <a:solidFill>
                      <a:srgbClr val="FFFFFF"/>
                    </a:solidFill>
                  </a:rPr>
                  <a:t>Chosen AWG-18 </a:t>
                </a:r>
                <a:r>
                  <a:rPr lang="tr-TR" dirty="0" err="1">
                    <a:solidFill>
                      <a:srgbClr val="FFFFFF"/>
                    </a:solidFill>
                  </a:rPr>
                  <a:t>cable</a:t>
                </a:r>
                <a:r>
                  <a:rPr lang="tr-TR" dirty="0">
                    <a:solidFill>
                      <a:srgbClr val="FFFFFF"/>
                    </a:solidFill>
                  </a:rPr>
                  <a:t> </a:t>
                </a:r>
                <a:r>
                  <a:rPr lang="tr-TR" dirty="0" err="1">
                    <a:solidFill>
                      <a:srgbClr val="FFFFFF"/>
                    </a:solidFill>
                  </a:rPr>
                  <a:t>properties</a:t>
                </a:r>
                <a:r>
                  <a:rPr lang="tr-TR" dirty="0">
                    <a:solidFill>
                      <a:srgbClr val="FFFFFF"/>
                    </a:solidFill>
                  </a:rPr>
                  <a:t>;</a:t>
                </a:r>
              </a:p>
              <a:p>
                <a:pPr lvl="1"/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R=20.95 m</a:t>
                </a:r>
                <a:r>
                  <a:rPr lang="el-G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Ω</a:t>
                </a:r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/m    </a:t>
                </a:r>
              </a:p>
              <a:p>
                <a:pPr lvl="1"/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I(</a:t>
                </a:r>
                <a:r>
                  <a:rPr lang="tr-TR" dirty="0" err="1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</a:t>
                </a:r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)=16A </a:t>
                </a:r>
              </a:p>
              <a:p>
                <a:pPr lvl="1"/>
                <a:r>
                  <a:rPr lang="tr-TR" dirty="0" err="1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Area</a:t>
                </a:r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=0.823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tr-T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tr-TR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tr-TR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tr-TR" dirty="0" err="1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Passing</a:t>
                </a:r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tr-TR" dirty="0" err="1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</a:t>
                </a:r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tr-TR" dirty="0" err="1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Current</a:t>
                </a:r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8.475A</a:t>
                </a:r>
              </a:p>
              <a:p>
                <a:r>
                  <a:rPr lang="tr-TR" dirty="0" err="1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One</a:t>
                </a:r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tr-TR" dirty="0" err="1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turn</a:t>
                </a:r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tr-TR" dirty="0" err="1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length</a:t>
                </a:r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63.8 mm</a:t>
                </a:r>
              </a:p>
              <a:p>
                <a:endParaRPr lang="tr-TR" b="0" i="1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tr-TR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𝐶𝑜𝑝𝑝𝑒𝑟</m:t>
                    </m:r>
                    <m:r>
                      <a:rPr lang="tr-TR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𝐿𝑜𝑠𝑠</m:t>
                    </m:r>
                    <m:r>
                      <a:rPr lang="tr-TR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tr-T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tr-TR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tr-TR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tr-TR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tr-TR" b="0" i="1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b="0" dirty="0">
                    <a:solidFill>
                      <a:srgbClr val="FFFFFF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tr-TR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8.475</m:t>
                        </m:r>
                        <m:r>
                          <a:rPr lang="tr-T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tr-T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tr-T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20.95</m:t>
                        </m:r>
                        <m:r>
                          <m:rPr>
                            <m:nor/>
                          </m:rPr>
                          <a:rPr lang="tr-TR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l-GR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tr-TR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tr-TR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tr-T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∗0.0638</m:t>
                        </m:r>
                        <m:r>
                          <m:rPr>
                            <m:nor/>
                          </m:rPr>
                          <a:rPr lang="tr-T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tr-T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tr-T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tr-T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tr-TR" b="0" i="1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b="0" dirty="0">
                    <a:solidFill>
                      <a:srgbClr val="FFFFFF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tr-TR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0.768W</a:t>
                </a:r>
              </a:p>
              <a:p>
                <a:endParaRPr lang="tr-TR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𝑓𝑖𝑙𝑙</m:t>
                        </m:r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𝑓𝑎𝑐𝑡𝑜𝑟</m:t>
                        </m:r>
                      </m:sub>
                    </m:sSub>
                    <m:r>
                      <a:rPr lang="en-GB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𝐶𝑎𝑏𝑙𝑒</m:t>
                        </m:r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𝑎𝑟𝑒𝑎</m:t>
                        </m:r>
                      </m:num>
                      <m:den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𝑊𝑖𝑛𝑑𝑜𝑤</m:t>
                        </m:r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𝑎𝑟𝑒𝑎</m:t>
                        </m:r>
                      </m:den>
                    </m:f>
                    <m:r>
                      <a:rPr lang="en-GB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endParaRPr lang="tr-TR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GB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0.823</m:t>
                              </m:r>
                              <m:sSup>
                                <m:sSupPr>
                                  <m:ctrlPr>
                                    <a:rPr lang="tr-TR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𝑚𝑚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tr-TR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9.27</m:t>
                              </m:r>
                              <m:r>
                                <a:rPr lang="en-GB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e>
                          </m:d>
                          <m:r>
                            <a:rPr lang="en-GB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14.9</m:t>
                              </m:r>
                              <m:r>
                                <a:rPr lang="en-GB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e>
                          </m:d>
                        </m:den>
                      </m:f>
                      <m:r>
                        <a:rPr lang="en-GB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∗100=</m:t>
                      </m:r>
                      <m:r>
                        <a:rPr lang="tr-TR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4.</m:t>
                      </m:r>
                      <m:r>
                        <a:rPr lang="en-GB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7%</m:t>
                      </m:r>
                    </m:oMath>
                  </m:oMathPara>
                </a14:m>
                <a:endParaRPr lang="tr-TR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tr-TR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F93D4174-8187-4EBB-AC81-DF18E4B24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7" y="643467"/>
                <a:ext cx="6322709" cy="5528733"/>
              </a:xfrm>
              <a:blipFill>
                <a:blip r:embed="rId2"/>
                <a:stretch>
                  <a:fillRect l="-482" t="-43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51DD55B3-5910-4D84-8A2E-B22ED5224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07995" y="0"/>
            <a:ext cx="4584003" cy="6857999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B604F7-477D-4337-9D86-3CAD3816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736A5E-48AC-496F-AB60-5F0FBB31B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32B34B7-4759-4691-BB21-D637F6B00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642647" y="2449270"/>
            <a:ext cx="4514697" cy="195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20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E7C0B0D9-D923-4244-812A-0293028C5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" r="7797" b="-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6E4E30E4-10E7-433A-AF66-10F69CDF6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0164" y="405423"/>
                <a:ext cx="10058400" cy="1916202"/>
              </a:xfrm>
            </p:spPr>
            <p:txBody>
              <a:bodyPr>
                <a:normAutofit/>
              </a:bodyPr>
              <a:lstStyle/>
              <a:p>
                <a:endParaRPr lang="tr-T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tr-T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𝒓𝒆𝒍𝒖𝒄𝒕𝒂𝒏𝒄𝒆</m:t>
                        </m:r>
                      </m:e>
                    </m:d>
                  </m:oMath>
                </a14:m>
                <a:endParaRPr lang="tr-TR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tr-T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tr-T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𝟏𝟔</m:t>
                    </m:r>
                    <m:r>
                      <a:rPr lang="tr-T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tr-T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𝟗𝟓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tr-T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𝟐𝟑𝟕</m:t>
                        </m:r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tr-T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𝟔</m:t>
                            </m:r>
                          </m:sup>
                        </m:sSup>
                        <m:sSup>
                          <m:sSupPr>
                            <m:ctrlPr>
                              <a:rPr lang="tr-T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𝒎𝒎</m:t>
                            </m:r>
                          </m:e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tr-T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𝟕𝟑𝟒𝟎𝟎𝟒𝟗</m:t>
                        </m:r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𝟎𝟑𝟏</m:t>
                        </m:r>
                      </m:e>
                    </m:d>
                  </m:oMath>
                </a14:m>
                <a:endParaRPr lang="tr-TR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𝟎𝟕𝟖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endParaRPr lang="tr-TR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6E4E30E4-10E7-433A-AF66-10F69CDF6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0164" y="405423"/>
                <a:ext cx="10058400" cy="1916202"/>
              </a:xfrm>
              <a:blipFill>
                <a:blip r:embed="rId5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907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40F39C18-2297-4334-97FD-B4C12ABA01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" r="1732" b="1"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018E3FA4-CAA4-43E3-974F-9132BC2D41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7381" y="5322139"/>
                <a:ext cx="6827044" cy="113614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𝑪𝒐𝒓𝒆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𝑳𝒐𝒔𝒔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𝑽𝒐𝒍𝒖𝒎𝒆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𝑪𝒐𝒓𝒆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𝒍𝒐𝒔𝒔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𝒎𝒖𝒍𝒕𝒊𝒑𝒍𝒊𝒆𝒓</m:t>
                    </m:r>
                  </m:oMath>
                </a14:m>
                <a:endParaRPr lang="tr-TR" b="1" dirty="0"/>
              </a:p>
              <a:p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𝑪𝒐𝒓𝒆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𝒍𝒐𝒔𝒔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𝟐𝟑𝟑𝟎𝟎</m:t>
                    </m:r>
                    <m:sSup>
                      <m:sSupPr>
                        <m:ctrlPr>
                          <a:rPr lang="tr-T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𝒎𝒎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)∗(</m:t>
                    </m:r>
                    <m:r>
                      <a:rPr lang="tr-TR" b="1" i="1" smtClean="0">
                        <a:latin typeface="Cambria Math" panose="02040503050406030204" pitchFamily="18" charset="0"/>
                      </a:rPr>
                      <m:t>𝟏𝟓𝟎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𝒎𝒘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tr-T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𝒄𝒎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tr-TR" b="1" i="1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endParaRPr lang="tr-TR" b="1" dirty="0"/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018E3FA4-CAA4-43E3-974F-9132BC2D41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7381" y="5322139"/>
                <a:ext cx="6827044" cy="1136142"/>
              </a:xfrm>
              <a:blipFill>
                <a:blip r:embed="rId5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692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DEE28A0-6BC5-4A8A-8E8B-55745EC4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986" y="171647"/>
            <a:ext cx="2023674" cy="1609344"/>
          </a:xfrm>
        </p:spPr>
        <p:txBody>
          <a:bodyPr/>
          <a:lstStyle/>
          <a:p>
            <a:r>
              <a:rPr lang="tr-TR" dirty="0" err="1">
                <a:solidFill>
                  <a:schemeClr val="bg1"/>
                </a:solidFill>
              </a:rPr>
              <a:t>PExprt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6F5556E-A4C6-44D3-951A-52931861E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622" y="1884556"/>
            <a:ext cx="5284402" cy="226224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6F4CFBE-D9C0-4689-8E72-A3703C402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361" y="4250369"/>
            <a:ext cx="7150925" cy="260763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D639883-4EE7-4168-9B7D-B7D317DE1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0026" y="-1"/>
            <a:ext cx="3504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9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03ADB42-4286-43B5-A5BB-76916C04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 </a:t>
            </a:r>
            <a:r>
              <a:rPr lang="tr-TR" dirty="0" err="1"/>
              <a:t>results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C386E7-AA81-4125-8B3B-911943D18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9022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hta Yazı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180</Words>
  <Application>Microsoft Office PowerPoint</Application>
  <PresentationFormat>Geniş ekran</PresentationFormat>
  <Paragraphs>48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5" baseType="lpstr">
      <vt:lpstr>Calibri</vt:lpstr>
      <vt:lpstr>Cambria Math</vt:lpstr>
      <vt:lpstr>Rockwell</vt:lpstr>
      <vt:lpstr>Rockwell Condensed</vt:lpstr>
      <vt:lpstr>Rockwell Extra Bold</vt:lpstr>
      <vt:lpstr>Wingdings</vt:lpstr>
      <vt:lpstr>Tahta Yazı</vt:lpstr>
      <vt:lpstr>SİS POWER</vt:lpstr>
      <vt:lpstr>Magnetıc Desıgn</vt:lpstr>
      <vt:lpstr>PowerPoint Sunusu</vt:lpstr>
      <vt:lpstr>PowerPoint Sunusu</vt:lpstr>
      <vt:lpstr>PowerPoint Sunusu</vt:lpstr>
      <vt:lpstr>PowerPoint Sunusu</vt:lpstr>
      <vt:lpstr>PExprt</vt:lpstr>
      <vt:lpstr>Test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SİS POWER</dc:title>
  <dc:creator>Ataseven</dc:creator>
  <cp:lastModifiedBy>Ataseven</cp:lastModifiedBy>
  <cp:revision>3</cp:revision>
  <dcterms:created xsi:type="dcterms:W3CDTF">2019-04-06T20:04:10Z</dcterms:created>
  <dcterms:modified xsi:type="dcterms:W3CDTF">2019-04-06T20:30:57Z</dcterms:modified>
</cp:coreProperties>
</file>