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  <p:sldId id="267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9" d="100"/>
          <a:sy n="89" d="100"/>
        </p:scale>
        <p:origin x="72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4/8/2019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4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6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32E38CD-568A-4698-962A-716ECDAB5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8100" y="2064730"/>
            <a:ext cx="3222130" cy="2728536"/>
          </a:xfrm>
        </p:spPr>
        <p:txBody>
          <a:bodyPr anchor="ctr">
            <a:normAutofit/>
          </a:bodyPr>
          <a:lstStyle/>
          <a:p>
            <a:r>
              <a:rPr lang="tr-TR" sz="2800" dirty="0">
                <a:solidFill>
                  <a:schemeClr val="tx2"/>
                </a:solidFill>
              </a:rPr>
              <a:t>Sadık AKYAR İsmail ATASEVEN Sonay ULUKAYA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AB5B6FA-7B4F-437A-9C78-144C7DCD1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1770" y="720071"/>
            <a:ext cx="5417868" cy="5417858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4199C21-6AE0-4F6F-AA96-6FFF97BB9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98390" y="1006688"/>
            <a:ext cx="4844628" cy="4844620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4432DE54-27D4-440C-9EE8-24173DB96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7507" y="1316890"/>
            <a:ext cx="4606394" cy="4224216"/>
          </a:xfrm>
        </p:spPr>
        <p:txBody>
          <a:bodyPr>
            <a:normAutofit/>
          </a:bodyPr>
          <a:lstStyle/>
          <a:p>
            <a:pPr algn="ctr"/>
            <a:r>
              <a:rPr lang="tr-TR" sz="6000">
                <a:solidFill>
                  <a:srgbClr val="FFFFFF"/>
                </a:solidFill>
              </a:rPr>
              <a:t>SİS POWER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5208" y="3388657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82039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03ADB42-4286-43B5-A5BB-76916C047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Test </a:t>
            </a:r>
            <a:r>
              <a:rPr lang="tr-TR" dirty="0" err="1"/>
              <a:t>results</a:t>
            </a:r>
            <a:endParaRPr lang="tr-T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59C386E7-AA81-4125-8B3B-911943D182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6800" y="1728502"/>
                <a:ext cx="10058400" cy="4908042"/>
              </a:xfrm>
            </p:spPr>
            <p:txBody>
              <a:bodyPr/>
              <a:lstStyle/>
              <a:p>
                <a:r>
                  <a:rPr lang="tr-TR" dirty="0"/>
                  <a:t>7 </a:t>
                </a:r>
                <a:r>
                  <a:rPr lang="tr-TR" dirty="0" err="1"/>
                  <a:t>turns</a:t>
                </a:r>
                <a:endParaRPr lang="tr-TR" dirty="0"/>
              </a:p>
              <a:p>
                <a:pPr marL="0" indent="0">
                  <a:buNone/>
                </a:pPr>
                <a:r>
                  <a:rPr lang="tr-TR" dirty="0"/>
                  <a:t>  Open </a:t>
                </a:r>
                <a:r>
                  <a:rPr lang="tr-TR" dirty="0" err="1"/>
                  <a:t>Cct</a:t>
                </a:r>
                <a:r>
                  <a:rPr lang="tr-TR" dirty="0"/>
                  <a:t>                                                                 </a:t>
                </a:r>
                <a:r>
                  <a:rPr lang="tr-TR" dirty="0" err="1"/>
                  <a:t>Short</a:t>
                </a:r>
                <a:r>
                  <a:rPr lang="tr-TR" dirty="0"/>
                  <a:t> </a:t>
                </a:r>
                <a:r>
                  <a:rPr lang="tr-TR" dirty="0" err="1"/>
                  <a:t>Cct</a:t>
                </a:r>
                <a:endParaRPr lang="tr-TR" dirty="0"/>
              </a:p>
              <a:p>
                <a:pPr marL="0" indent="0">
                  <a:buNone/>
                </a:pPr>
                <a:endParaRPr lang="tr-TR" dirty="0"/>
              </a:p>
              <a:p>
                <a:pPr marL="0" indent="0">
                  <a:buNone/>
                </a:pPr>
                <a:endParaRPr lang="tr-TR" dirty="0"/>
              </a:p>
              <a:p>
                <a:pPr marL="0" indent="0">
                  <a:buNone/>
                </a:pPr>
                <a:endParaRPr lang="tr-TR" dirty="0"/>
              </a:p>
              <a:p>
                <a:pPr marL="0" indent="0">
                  <a:buNone/>
                </a:pPr>
                <a:endParaRPr lang="tr-TR" dirty="0"/>
              </a:p>
              <a:p>
                <a:pPr marL="0" indent="0">
                  <a:buNone/>
                </a:pPr>
                <a:endParaRPr lang="tr-TR" dirty="0"/>
              </a:p>
              <a:p>
                <a:pPr marL="0" indent="0">
                  <a:buNone/>
                </a:pPr>
                <a:endParaRPr lang="tr-TR" dirty="0"/>
              </a:p>
              <a:p>
                <a:pPr marL="0" indent="0">
                  <a:buNone/>
                </a:pPr>
                <a:endParaRPr lang="tr-TR" dirty="0"/>
              </a:p>
              <a:p>
                <a:pPr marL="0" indent="0">
                  <a:buNone/>
                </a:pPr>
                <a:endParaRPr lang="tr-T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tr-TR" dirty="0"/>
                  <a:t> </a:t>
                </a:r>
                <a:r>
                  <a:rPr lang="tr-T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=15.79</a:t>
                </a:r>
                <a:r>
                  <a:rPr lang="tr-T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µ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tr-T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-(6.98</a:t>
                </a:r>
                <a:r>
                  <a:rPr lang="tr-T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µ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tr-T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/2)=12.3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µ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tr-T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59C386E7-AA81-4125-8B3B-911943D182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1728502"/>
                <a:ext cx="10058400" cy="4908042"/>
              </a:xfrm>
              <a:blipFill>
                <a:blip r:embed="rId2"/>
                <a:stretch>
                  <a:fillRect l="-242" t="-136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Resim 3">
            <a:extLst>
              <a:ext uri="{FF2B5EF4-FFF2-40B4-BE49-F238E27FC236}">
                <a16:creationId xmlns:a16="http://schemas.microsoft.com/office/drawing/2014/main" id="{516E2D6F-2ECD-471A-9744-7E14BFF9AE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391" t="4896" r="31680" b="24687"/>
          <a:stretch/>
        </p:blipFill>
        <p:spPr>
          <a:xfrm>
            <a:off x="1300163" y="2497977"/>
            <a:ext cx="3714750" cy="3069891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751FEF39-384A-4373-B968-C3E78127C6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717" t="15312" r="1358" b="47917"/>
          <a:stretch/>
        </p:blipFill>
        <p:spPr>
          <a:xfrm>
            <a:off x="6529386" y="2501715"/>
            <a:ext cx="4264820" cy="306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022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B637C778-A266-4311-824E-3E90E53C8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tr-TR"/>
              <a:t>Magnetıc Desıgn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776B6215-509A-4140-94C9-8EBA5BD6B9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2320412"/>
                <a:ext cx="10058400" cy="3851787"/>
              </a:xfrm>
            </p:spPr>
            <p:txBody>
              <a:bodyPr>
                <a:normAutofit/>
              </a:bodyPr>
              <a:lstStyle/>
              <a:p>
                <a:r>
                  <a:rPr lang="tr-TR" dirty="0"/>
                  <a:t>Due </a:t>
                </a:r>
                <a:r>
                  <a:rPr lang="tr-TR" dirty="0" err="1"/>
                  <a:t>to</a:t>
                </a:r>
                <a:r>
                  <a:rPr lang="tr-TR" dirty="0"/>
                  <a:t> </a:t>
                </a:r>
                <a:r>
                  <a:rPr lang="tr-TR" dirty="0" err="1"/>
                  <a:t>discontinuous</a:t>
                </a:r>
                <a:r>
                  <a:rPr lang="tr-TR" dirty="0"/>
                  <a:t> </a:t>
                </a:r>
                <a:r>
                  <a:rPr lang="tr-TR" dirty="0" err="1"/>
                  <a:t>mode</a:t>
                </a:r>
                <a:endParaRPr lang="tr-TR" dirty="0"/>
              </a:p>
              <a:p>
                <a:endParaRPr lang="tr-TR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tr-T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num>
                      <m:den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𝑎𝑣𝑔</m:t>
                            </m:r>
                          </m:e>
                        </m:d>
                      </m:sub>
                    </m:sSub>
                  </m:oMath>
                </a14:m>
                <a:endParaRPr lang="tr-TR" b="0" dirty="0">
                  <a:ea typeface="Cambria Math" panose="02040503050406030204" pitchFamily="18" charset="0"/>
                </a:endParaRPr>
              </a:p>
              <a:p>
                <a:pPr lvl="1"/>
                <a:endParaRPr lang="tr-T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2∗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den>
                    </m:f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2∗60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24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∗0.295</m:t>
                        </m:r>
                      </m:den>
                    </m:f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=16.95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</m:t>
                    </m:r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2∗</m:t>
                            </m:r>
                            <m: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den>
                    </m:f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2∗60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∗0.1725</m:t>
                        </m:r>
                      </m:den>
                    </m:f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4.5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tr-TR" dirty="0">
                  <a:ea typeface="Cambria Math" panose="02040503050406030204" pitchFamily="18" charset="0"/>
                </a:endParaRPr>
              </a:p>
              <a:p>
                <a:pPr lvl="1"/>
                <a:endParaRPr lang="tr-T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den>
                    </m:f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den>
                    </m:f>
                  </m:oMath>
                </a14:m>
                <a:endParaRPr lang="tr-TR" dirty="0">
                  <a:ea typeface="Cambria Math" panose="02040503050406030204" pitchFamily="18" charset="0"/>
                </a:endParaRPr>
              </a:p>
              <a:p>
                <a:pPr lvl="1"/>
                <a:endParaRPr lang="tr-T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24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0.295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(1/62500)</m:t>
                        </m:r>
                      </m:num>
                      <m:den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16.95</m:t>
                        </m:r>
                      </m:den>
                    </m:f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=6.68 µ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</m:t>
                    </m:r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∗0.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172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5∗(1/62500)</m:t>
                        </m:r>
                      </m:num>
                      <m:den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.5</m:t>
                        </m:r>
                      </m:den>
                    </m:f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9.13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µ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endParaRPr lang="tr-TR" dirty="0"/>
              </a:p>
            </p:txBody>
          </p:sp>
        </mc:Choice>
        <mc:Fallback xmlns="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776B6215-509A-4140-94C9-8EBA5BD6B9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2320412"/>
                <a:ext cx="10058400" cy="3851787"/>
              </a:xfrm>
              <a:blipFill>
                <a:blip r:embed="rId4"/>
                <a:stretch>
                  <a:fillRect l="-303" t="-174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6132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A680B25C-EA1E-440B-8BE7-A2C5391077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279070"/>
                <a:ext cx="10058400" cy="5893130"/>
              </a:xfrm>
            </p:spPr>
            <p:txBody>
              <a:bodyPr/>
              <a:lstStyle/>
              <a:p>
                <a:r>
                  <a:rPr lang="tr-TR" dirty="0"/>
                  <a:t>Chosen </a:t>
                </a:r>
                <a:r>
                  <a:rPr lang="tr-TR" dirty="0" err="1"/>
                  <a:t>core</a:t>
                </a:r>
                <a:r>
                  <a:rPr lang="tr-TR" dirty="0"/>
                  <a:t> K4022E090;</a:t>
                </a:r>
              </a:p>
              <a:p>
                <a:endParaRPr lang="tr-TR" dirty="0"/>
              </a:p>
              <a:p>
                <a:endParaRPr lang="tr-TR" dirty="0"/>
              </a:p>
              <a:p>
                <a:endParaRPr lang="tr-TR" dirty="0"/>
              </a:p>
              <a:p>
                <a:endParaRPr lang="tr-TR" dirty="0"/>
              </a:p>
              <a:p>
                <a:endParaRPr lang="tr-TR" dirty="0"/>
              </a:p>
              <a:p>
                <a:endParaRPr lang="tr-TR" dirty="0"/>
              </a:p>
              <a:p>
                <a:endParaRPr lang="tr-T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 ∗</m:t>
                    </m:r>
                    <m:sSubSup>
                      <m:sSub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tr-T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endParaRPr lang="tr-TR" i="1" dirty="0">
                  <a:latin typeface="Cambria Math" panose="02040503050406030204" pitchFamily="18" charset="0"/>
                </a:endParaRPr>
              </a:p>
              <a:p>
                <a:endParaRPr lang="tr-T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281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𝑛𝐻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 ∗</m:t>
                    </m:r>
                    <m:sSubSup>
                      <m:sSub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tr-TR" i="1">
                        <a:latin typeface="Cambria Math" panose="02040503050406030204" pitchFamily="18" charset="0"/>
                      </a:rPr>
                      <m:t>=6.68 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µ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     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281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𝑛𝐻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tr-TR" i="1">
                        <a:latin typeface="Cambria Math" panose="02040503050406030204" pitchFamily="18" charset="0"/>
                      </a:rPr>
                      <m:t>=9.13 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µ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tr-T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tr-T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𝑡𝑢𝑟𝑛𝑠</m:t>
                    </m:r>
                  </m:oMath>
                </a14:m>
                <a:r>
                  <a:rPr lang="tr-TR" dirty="0"/>
                  <a:t> </a:t>
                </a:r>
                <a:r>
                  <a:rPr lang="tr-TR" dirty="0">
                    <a:sym typeface="Wingdings" panose="05000000000000000000" pitchFamily="2" charset="2"/>
                  </a:rPr>
                  <a:t>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tr-TR" dirty="0"/>
                  <a:t>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µ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tr-TR" dirty="0"/>
                  <a:t>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𝑡𝑢𝑟𝑛𝑠</m:t>
                    </m:r>
                    <m:r>
                      <m:rPr>
                        <m:nor/>
                      </m:rPr>
                      <a:rPr lang="tr-T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tr-TR" dirty="0">
                        <a:sym typeface="Wingdings" panose="05000000000000000000" pitchFamily="2" charset="2"/>
                      </a:rPr>
                      <m:t></m:t>
                    </m:r>
                    <m:r>
                      <m:rPr>
                        <m:nor/>
                      </m:rPr>
                      <a:rPr lang="tr-TR" dirty="0"/>
                      <m:t> </m:t>
                    </m:r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m:rPr>
                        <m:nor/>
                      </m:rPr>
                      <a:rPr lang="tr-TR" dirty="0"/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10.11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µ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endParaRPr lang="tr-TR" dirty="0"/>
              </a:p>
              <a:p>
                <a:endParaRPr lang="tr-TR" dirty="0"/>
              </a:p>
            </p:txBody>
          </p:sp>
        </mc:Choice>
        <mc:Fallback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A680B25C-EA1E-440B-8BE7-A2C5391077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279070"/>
                <a:ext cx="10058400" cy="5893130"/>
              </a:xfrm>
              <a:blipFill>
                <a:blip r:embed="rId2"/>
                <a:stretch>
                  <a:fillRect l="-303" t="-113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Resim 3">
            <a:extLst>
              <a:ext uri="{FF2B5EF4-FFF2-40B4-BE49-F238E27FC236}">
                <a16:creationId xmlns:a16="http://schemas.microsoft.com/office/drawing/2014/main" id="{7F5E0104-1D3A-42C6-A655-1AD79F29B0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42" t="9033" r="1954" b="5710"/>
          <a:stretch/>
        </p:blipFill>
        <p:spPr>
          <a:xfrm>
            <a:off x="4488656" y="685800"/>
            <a:ext cx="3214688" cy="950119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B5481AD1-491D-41C9-99BA-044CE962D7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50" y="1740360"/>
            <a:ext cx="1070610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30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97000"/>
            <a:satMod val="1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74115D6-2095-488F-B11F-EC21F5512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A17954-54E0-419C-92D3-4C4775A81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3C5163-DFEA-4D68-AF8F-A6BD6B674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607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F93D4174-8187-4EBB-AC81-DF18E4B241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467" y="643467"/>
                <a:ext cx="6322709" cy="5528733"/>
              </a:xfrm>
            </p:spPr>
            <p:txBody>
              <a:bodyPr anchor="ctr">
                <a:normAutofit fontScale="92500" lnSpcReduction="20000"/>
              </a:bodyPr>
              <a:lstStyle/>
              <a:p>
                <a:r>
                  <a:rPr lang="tr-TR" dirty="0">
                    <a:solidFill>
                      <a:srgbClr val="FFFFFF"/>
                    </a:solidFill>
                  </a:rPr>
                  <a:t>Chosen AWG-18 </a:t>
                </a:r>
                <a:r>
                  <a:rPr lang="tr-TR" dirty="0" err="1">
                    <a:solidFill>
                      <a:srgbClr val="FFFFFF"/>
                    </a:solidFill>
                  </a:rPr>
                  <a:t>cable</a:t>
                </a:r>
                <a:r>
                  <a:rPr lang="tr-TR" dirty="0">
                    <a:solidFill>
                      <a:srgbClr val="FFFFFF"/>
                    </a:solidFill>
                  </a:rPr>
                  <a:t> </a:t>
                </a:r>
                <a:r>
                  <a:rPr lang="tr-TR" dirty="0" err="1">
                    <a:solidFill>
                      <a:srgbClr val="FFFFFF"/>
                    </a:solidFill>
                  </a:rPr>
                  <a:t>properties</a:t>
                </a:r>
                <a:r>
                  <a:rPr lang="tr-TR" dirty="0">
                    <a:solidFill>
                      <a:srgbClr val="FFFFFF"/>
                    </a:solidFill>
                  </a:rPr>
                  <a:t>;</a:t>
                </a:r>
              </a:p>
              <a:p>
                <a:pPr lvl="1"/>
                <a:r>
                  <a:rPr lang="tr-TR" dirty="0">
                    <a:solidFill>
                      <a:srgbClr val="FFFF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R=20.95 m</a:t>
                </a:r>
                <a:r>
                  <a:rPr lang="el-GR" dirty="0">
                    <a:solidFill>
                      <a:srgbClr val="FFFF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Ω</a:t>
                </a:r>
                <a:r>
                  <a:rPr lang="tr-TR" dirty="0">
                    <a:solidFill>
                      <a:srgbClr val="FFFF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/m    </a:t>
                </a:r>
              </a:p>
              <a:p>
                <a:pPr lvl="1"/>
                <a:r>
                  <a:rPr lang="tr-TR" dirty="0">
                    <a:solidFill>
                      <a:srgbClr val="FFFF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I(</a:t>
                </a:r>
                <a:r>
                  <a:rPr lang="tr-TR" dirty="0" err="1">
                    <a:solidFill>
                      <a:srgbClr val="FFFF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max</a:t>
                </a:r>
                <a:r>
                  <a:rPr lang="tr-TR" dirty="0">
                    <a:solidFill>
                      <a:srgbClr val="FFFF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)=16A </a:t>
                </a:r>
              </a:p>
              <a:p>
                <a:pPr lvl="1"/>
                <a:r>
                  <a:rPr lang="tr-TR" dirty="0" err="1">
                    <a:solidFill>
                      <a:srgbClr val="FFFF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Area</a:t>
                </a:r>
                <a:r>
                  <a:rPr lang="tr-TR" dirty="0">
                    <a:solidFill>
                      <a:srgbClr val="FFFF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=0.823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𝑚𝑚</m:t>
                        </m:r>
                      </m:e>
                      <m:sup>
                        <m:r>
                          <a:rPr lang="tr-TR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tr-TR" dirty="0">
                  <a:solidFill>
                    <a:srgbClr val="FFFF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tr-TR" dirty="0">
                  <a:solidFill>
                    <a:srgbClr val="FFFF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tr-TR" dirty="0" err="1">
                    <a:solidFill>
                      <a:srgbClr val="FFFF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Passing</a:t>
                </a:r>
                <a:r>
                  <a:rPr lang="tr-TR" dirty="0">
                    <a:solidFill>
                      <a:srgbClr val="FFFF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tr-TR" dirty="0" err="1">
                    <a:solidFill>
                      <a:srgbClr val="FFFF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max</a:t>
                </a:r>
                <a:r>
                  <a:rPr lang="tr-TR" dirty="0">
                    <a:solidFill>
                      <a:srgbClr val="FFFF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 </a:t>
                </a:r>
                <a:r>
                  <a:rPr lang="tr-TR" dirty="0" err="1">
                    <a:solidFill>
                      <a:srgbClr val="FFFF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Current</a:t>
                </a:r>
                <a:r>
                  <a:rPr lang="tr-TR" dirty="0">
                    <a:solidFill>
                      <a:srgbClr val="FFFF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8.475A</a:t>
                </a:r>
              </a:p>
              <a:p>
                <a:r>
                  <a:rPr lang="tr-TR" dirty="0" err="1">
                    <a:solidFill>
                      <a:srgbClr val="FFFF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One</a:t>
                </a:r>
                <a:r>
                  <a:rPr lang="tr-TR" dirty="0">
                    <a:solidFill>
                      <a:srgbClr val="FFFF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tr-TR" dirty="0" err="1">
                    <a:solidFill>
                      <a:srgbClr val="FFFF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turn</a:t>
                </a:r>
                <a:r>
                  <a:rPr lang="tr-TR" dirty="0">
                    <a:solidFill>
                      <a:srgbClr val="FFFF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tr-TR" dirty="0" err="1">
                    <a:solidFill>
                      <a:srgbClr val="FFFF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length</a:t>
                </a:r>
                <a:r>
                  <a:rPr lang="tr-TR" dirty="0">
                    <a:solidFill>
                      <a:srgbClr val="FFFF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63.8 mm</a:t>
                </a:r>
              </a:p>
              <a:p>
                <a:endParaRPr lang="tr-TR" b="0" i="1" dirty="0">
                  <a:solidFill>
                    <a:srgbClr val="FFFF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tr-TR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𝐶𝑜𝑝𝑝𝑒𝑟</m:t>
                    </m:r>
                    <m:r>
                      <a:rPr lang="tr-TR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r-TR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𝐿𝑜𝑠𝑠</m:t>
                    </m:r>
                    <m:r>
                      <a:rPr lang="tr-TR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tr-TR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tr-TR" b="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b="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tr-TR" b="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tr-TR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tr-TR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lang="tr-TR" b="0" i="1" dirty="0">
                  <a:solidFill>
                    <a:srgbClr val="FFFF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tr-TR" b="0" dirty="0">
                    <a:solidFill>
                      <a:srgbClr val="FFFFFF"/>
                    </a:solidFill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tr-TR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tr-TR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8.475</m:t>
                        </m:r>
                        <m:r>
                          <a:rPr lang="tr-TR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tr-TR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tr-TR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tr-TR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20.95</m:t>
                        </m:r>
                        <m:r>
                          <m:rPr>
                            <m:nor/>
                          </m:rPr>
                          <a:rPr lang="tr-TR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  <m:r>
                          <m:rPr>
                            <m:nor/>
                          </m:rPr>
                          <a:rPr lang="el-GR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tr-TR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nor/>
                          </m:rPr>
                          <a:rPr lang="tr-TR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  <m:r>
                          <m:rPr>
                            <m:nor/>
                          </m:rPr>
                          <a:rPr lang="tr-TR" b="0" i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∗0.0638</m:t>
                        </m:r>
                        <m:r>
                          <m:rPr>
                            <m:nor/>
                          </m:rPr>
                          <a:rPr lang="tr-TR" b="0" i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  <m:r>
                          <m:rPr>
                            <m:nor/>
                          </m:rPr>
                          <a:rPr lang="tr-TR" b="0" i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tr-TR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  <m:r>
                          <a:rPr lang="tr-TR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tr-TR" b="0" i="1" dirty="0">
                  <a:solidFill>
                    <a:srgbClr val="FFFF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tr-TR" b="0" dirty="0">
                    <a:solidFill>
                      <a:srgbClr val="FFFFFF"/>
                    </a:solidFill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tr-TR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tr-TR" dirty="0">
                    <a:solidFill>
                      <a:srgbClr val="FFFF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67.9mW</a:t>
                </a:r>
              </a:p>
              <a:p>
                <a:endParaRPr lang="tr-TR" dirty="0">
                  <a:solidFill>
                    <a:srgbClr val="FFFF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𝑓𝑖𝑙𝑙</m:t>
                        </m:r>
                        <m:r>
                          <a:rPr lang="en-GB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𝑓𝑎𝑐𝑡𝑜𝑟</m:t>
                        </m:r>
                      </m:sub>
                    </m:sSub>
                    <m:r>
                      <a:rPr lang="en-GB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GB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GB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𝐶𝑎𝑏𝑙𝑒</m:t>
                        </m:r>
                        <m:r>
                          <a:rPr lang="en-GB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𝑎𝑟𝑒𝑎</m:t>
                        </m:r>
                      </m:num>
                      <m:den>
                        <m:r>
                          <a:rPr lang="en-GB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𝑊𝑖𝑛𝑑𝑜𝑤</m:t>
                        </m:r>
                        <m:r>
                          <a:rPr lang="en-GB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𝑎𝑟𝑒𝑎</m:t>
                        </m:r>
                      </m:den>
                    </m:f>
                    <m:r>
                      <a:rPr lang="en-GB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∗100</m:t>
                    </m:r>
                  </m:oMath>
                </a14:m>
                <a:endParaRPr lang="tr-TR" i="1" dirty="0">
                  <a:solidFill>
                    <a:srgbClr val="FFFFFF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tr-TR" i="1" dirty="0">
                  <a:solidFill>
                    <a:srgbClr val="FFFFFF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GB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GB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0.823</m:t>
                              </m:r>
                              <m:sSup>
                                <m:sSupPr>
                                  <m:ctrlPr>
                                    <a:rPr lang="tr-TR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𝑚𝑚</m:t>
                                  </m:r>
                                </m:e>
                                <m:sup>
                                  <m:r>
                                    <a:rPr lang="en-GB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tr-TR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9.27</m:t>
                              </m:r>
                              <m:r>
                                <a:rPr lang="en-GB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𝑚𝑚</m:t>
                              </m:r>
                            </m:e>
                          </m:d>
                          <m:r>
                            <a:rPr lang="en-GB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GB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14.9</m:t>
                              </m:r>
                              <m:r>
                                <a:rPr lang="en-GB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𝑚𝑚</m:t>
                              </m:r>
                            </m:e>
                          </m:d>
                          <m:r>
                            <a:rPr lang="tr-TR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∗2</m:t>
                          </m:r>
                        </m:den>
                      </m:f>
                      <m:r>
                        <a:rPr lang="en-GB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∗100=</m:t>
                      </m:r>
                      <m:r>
                        <a:rPr lang="tr-TR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tr-TR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7%</m:t>
                      </m:r>
                    </m:oMath>
                  </m:oMathPara>
                </a14:m>
                <a:endParaRPr lang="tr-TR" dirty="0">
                  <a:solidFill>
                    <a:srgbClr val="FFFFFF"/>
                  </a:solidFill>
                </a:endParaRPr>
              </a:p>
              <a:p>
                <a:pPr marL="0" indent="0">
                  <a:buNone/>
                </a:pPr>
                <a:endParaRPr lang="tr-TR" dirty="0">
                  <a:solidFill>
                    <a:srgbClr val="FFFFFF"/>
                  </a:solidFill>
                </a:endParaRPr>
              </a:p>
            </p:txBody>
          </p:sp>
        </mc:Choice>
        <mc:Fallback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F93D4174-8187-4EBB-AC81-DF18E4B241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7" y="643467"/>
                <a:ext cx="6322709" cy="5528733"/>
              </a:xfrm>
              <a:blipFill>
                <a:blip r:embed="rId2"/>
                <a:stretch>
                  <a:fillRect l="-482" t="-430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51DD55B3-5910-4D84-8A2E-B22ED5224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07995" y="0"/>
            <a:ext cx="4584003" cy="6857999"/>
          </a:xfrm>
          <a:prstGeom prst="rect">
            <a:avLst/>
          </a:prstGeom>
          <a:blipFill dpi="0" rotWithShape="1">
            <a:blip r:embed="rId3">
              <a:alphaModFix amt="4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DB604F7-477D-4337-9D86-3CAD38162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4736A5E-48AC-496F-AB60-5F0FBB31B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832B34B7-4759-4691-BB21-D637F6B00C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7642647" y="2449270"/>
            <a:ext cx="4514697" cy="195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820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E7C0B0D9-D923-4244-812A-0293028C5C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" r="7797" b="-1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79FF99C-BAA9-404F-9C96-6DD456B4F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C44AFD-C72D-4D9C-84C6-73E615CE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6E4E30E4-10E7-433A-AF66-10F69CDF6F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30164" y="405423"/>
                <a:ext cx="10058400" cy="1916202"/>
              </a:xfrm>
            </p:spPr>
            <p:txBody>
              <a:bodyPr>
                <a:normAutofit/>
              </a:bodyPr>
              <a:lstStyle/>
              <a:p>
                <a:endParaRPr lang="tr-T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𝑵</m:t>
                    </m:r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𝑰</m:t>
                    </m:r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</m:t>
                    </m:r>
                    <m:d>
                      <m:dPr>
                        <m:ctrlPr>
                          <a:rPr lang="tr-T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𝒓𝒆𝒍𝒖𝒄𝒕𝒂𝒏𝒄𝒆</m:t>
                        </m:r>
                      </m:e>
                    </m:d>
                  </m:oMath>
                </a14:m>
                <a:endParaRPr lang="tr-TR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tr-TR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6</a:t>
                </a:r>
                <a14:m>
                  <m:oMath xmlns:m="http://schemas.openxmlformats.org/officeDocument/2006/math">
                    <m:r>
                      <a:rPr lang="en-GB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tr-T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𝟏𝟒</m:t>
                    </m:r>
                    <m:r>
                      <a:rPr lang="tr-T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tr-T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en-GB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GB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  <m:r>
                      <a:rPr lang="en-GB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tr-T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𝟐𝟑𝟕</m:t>
                        </m:r>
                        <m:r>
                          <a:rPr lang="en-GB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tr-T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𝟏𝟎</m:t>
                            </m:r>
                          </m:e>
                          <m:sup>
                            <m:r>
                              <a:rPr lang="en-GB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𝟔</m:t>
                            </m:r>
                          </m:sup>
                        </m:sSup>
                        <m:sSup>
                          <m:sSupPr>
                            <m:ctrlPr>
                              <a:rPr lang="tr-T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𝒎𝒎</m:t>
                            </m:r>
                          </m:e>
                          <m:sup>
                            <m:r>
                              <a:rPr lang="en-GB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  <m:r>
                      <a:rPr lang="en-GB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tr-T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𝟑𝟔𝟕𝟎𝟎𝟐𝟒</m:t>
                        </m:r>
                        <m:r>
                          <a:rPr lang="en-GB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tr-T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𝟓𝟏𝟓</m:t>
                        </m:r>
                      </m:e>
                    </m:d>
                  </m:oMath>
                </a14:m>
                <a:endParaRPr lang="tr-TR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  <m:r>
                      <a:rPr lang="en-GB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GB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tr-T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GB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</m:oMath>
                </a14:m>
                <a:endParaRPr lang="tr-TR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tr-TR" dirty="0"/>
              </a:p>
            </p:txBody>
          </p:sp>
        </mc:Choice>
        <mc:Fallback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6E4E30E4-10E7-433A-AF66-10F69CDF6F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30164" y="405423"/>
                <a:ext cx="10058400" cy="1916202"/>
              </a:xfrm>
              <a:blipFill>
                <a:blip r:embed="rId5"/>
                <a:stretch>
                  <a:fillRect l="-30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1D25B14F-36E0-41E8-956F-CABEF1ADD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AFB9EA5-DE4D-4E6B-A302-F55174E4B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44092F4-4D9B-4D0A-8832-C29E786F8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4907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E865A3C7-CFCA-41B7-8E77-6B7DC3A5BE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47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F79FF99C-BAA9-404F-9C96-6DD456B4F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9C44AFD-C72D-4D9C-84C6-73E615CE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018E3FA4-CAA4-43E3-974F-9132BC2D41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68155" y="5296827"/>
                <a:ext cx="5623845" cy="130759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𝑪𝒐𝒓𝒆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𝑳𝒐𝒔𝒔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𝑽𝒐𝒍𝒖𝒎𝒆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𝑪𝒐𝒓𝒆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𝒍𝒐𝒔𝒔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𝒎𝒖𝒍𝒕𝒊𝒑𝒍𝒊𝒆𝒓</m:t>
                    </m:r>
                  </m:oMath>
                </a14:m>
                <a:endParaRPr lang="tr-TR" b="1" dirty="0"/>
              </a:p>
              <a:p>
                <a14:m>
                  <m:oMath xmlns:m="http://schemas.openxmlformats.org/officeDocument/2006/math">
                    <m:r>
                      <a:rPr lang="en-GB" b="1" i="1">
                        <a:latin typeface="Cambria Math" panose="02040503050406030204" pitchFamily="18" charset="0"/>
                      </a:rPr>
                      <m:t>𝑪𝒐𝒓𝒆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𝒍𝒐𝒔𝒔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𝟐𝟑𝟑𝟎𝟎</m:t>
                        </m:r>
                        <m:sSup>
                          <m:sSupPr>
                            <m:ctrlPr>
                              <a:rPr lang="tr-TR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𝒎𝒎</m:t>
                            </m:r>
                          </m:e>
                          <m:sup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e>
                    </m:d>
                    <m:r>
                      <a:rPr lang="en-GB" b="1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tr-TR" b="1" i="1" smtClean="0">
                                <a:latin typeface="Cambria Math" panose="02040503050406030204" pitchFamily="18" charset="0"/>
                              </a:rPr>
                              <m:t>𝟐𝟓𝟎</m:t>
                            </m:r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𝒎𝒘</m:t>
                            </m:r>
                          </m:num>
                          <m:den>
                            <m:sSup>
                              <m:sSupPr>
                                <m:ctrlPr>
                                  <a:rPr lang="tr-TR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b="1" i="1">
                                    <a:latin typeface="Cambria Math" panose="02040503050406030204" pitchFamily="18" charset="0"/>
                                  </a:rPr>
                                  <m:t>𝒄𝒎</m:t>
                                </m:r>
                              </m:e>
                              <m:sup>
                                <m:r>
                                  <a:rPr lang="en-GB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GB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b="1" i="1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tr-TR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tr-TR" b="1" i="1" smtClean="0"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endParaRPr lang="tr-TR" b="1" dirty="0"/>
              </a:p>
            </p:txBody>
          </p:sp>
        </mc:Choice>
        <mc:Fallback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018E3FA4-CAA4-43E3-974F-9132BC2D41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68155" y="5296827"/>
                <a:ext cx="5623845" cy="1307592"/>
              </a:xfrm>
              <a:blipFill>
                <a:blip r:embed="rId5"/>
                <a:stretch>
                  <a:fillRect l="-43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1D25B14F-36E0-41E8-956F-CABEF1ADD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AFB9EA5-DE4D-4E6B-A302-F55174E4B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44092F4-4D9B-4D0A-8832-C29E786F8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66927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DEE28A0-6BC5-4A8A-8E8B-55745EC4C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4986" y="171647"/>
            <a:ext cx="2023674" cy="1609344"/>
          </a:xfrm>
        </p:spPr>
        <p:txBody>
          <a:bodyPr/>
          <a:lstStyle/>
          <a:p>
            <a:r>
              <a:rPr lang="tr-TR" dirty="0" err="1">
                <a:solidFill>
                  <a:schemeClr val="bg1"/>
                </a:solidFill>
              </a:rPr>
              <a:t>PExprt</a:t>
            </a:r>
            <a:endParaRPr lang="tr-TR" dirty="0">
              <a:solidFill>
                <a:schemeClr val="bg1"/>
              </a:solidFill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30407CD9-C455-4E00-849D-75A3F4D4D1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677" r="2179"/>
          <a:stretch/>
        </p:blipFill>
        <p:spPr>
          <a:xfrm>
            <a:off x="4776292" y="3919398"/>
            <a:ext cx="6067921" cy="2574271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7A33EACE-6137-4F44-99B6-843EB031B5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0334" b="71458"/>
          <a:stretch/>
        </p:blipFill>
        <p:spPr>
          <a:xfrm>
            <a:off x="65739" y="171647"/>
            <a:ext cx="4478463" cy="1957388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C8C5FA05-C54F-4861-B163-83A067464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9" y="2550319"/>
            <a:ext cx="2185914" cy="4307681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B251F35D-8794-4D8D-860C-CC82C7E593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6292" y="1538287"/>
            <a:ext cx="6067921" cy="216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390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DEE28A0-6BC5-4A8A-8E8B-55745EC4C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4986" y="171647"/>
            <a:ext cx="2023674" cy="1609344"/>
          </a:xfrm>
        </p:spPr>
        <p:txBody>
          <a:bodyPr/>
          <a:lstStyle/>
          <a:p>
            <a:r>
              <a:rPr lang="tr-TR" dirty="0" err="1">
                <a:solidFill>
                  <a:schemeClr val="bg1"/>
                </a:solidFill>
              </a:rPr>
              <a:t>PExprt</a:t>
            </a:r>
            <a:endParaRPr lang="tr-TR" dirty="0">
              <a:solidFill>
                <a:schemeClr val="bg1"/>
              </a:solidFill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27A10D76-C0D5-4897-A438-057CA3D5C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71647"/>
            <a:ext cx="4690437" cy="1992909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3FAA59AB-6504-4587-8C60-5F149144D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5388" y="3978052"/>
            <a:ext cx="5986462" cy="2513259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69514997-38FA-4AD1-8AF7-D988CC09B7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86012"/>
            <a:ext cx="2277021" cy="4471987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7FBF0971-D517-43A1-96A9-BB64789FD8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5388" y="1607343"/>
            <a:ext cx="5986462" cy="213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399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30C8F55-0DA0-4B65-9D33-AB72BB5C6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Transformer</a:t>
            </a:r>
            <a:r>
              <a:rPr lang="tr-TR" dirty="0"/>
              <a:t> </a:t>
            </a:r>
            <a:r>
              <a:rPr lang="tr-TR" dirty="0" err="1"/>
              <a:t>equıvalent</a:t>
            </a:r>
            <a:r>
              <a:rPr lang="tr-TR" dirty="0"/>
              <a:t> </a:t>
            </a:r>
            <a:r>
              <a:rPr lang="tr-TR" dirty="0" err="1"/>
              <a:t>cct</a:t>
            </a:r>
            <a:r>
              <a:rPr lang="tr-TR" dirty="0"/>
              <a:t> model</a:t>
            </a:r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C18C6D0B-7001-4805-B829-F5D42DEEC6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752" y="1867046"/>
            <a:ext cx="8828887" cy="342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7044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ahta Yazı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215</Words>
  <Application>Microsoft Office PowerPoint</Application>
  <PresentationFormat>Geniş ekran</PresentationFormat>
  <Paragraphs>61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7" baseType="lpstr">
      <vt:lpstr>Calibri</vt:lpstr>
      <vt:lpstr>Cambria Math</vt:lpstr>
      <vt:lpstr>Rockwell</vt:lpstr>
      <vt:lpstr>Rockwell Condensed</vt:lpstr>
      <vt:lpstr>Rockwell Extra Bold</vt:lpstr>
      <vt:lpstr>Wingdings</vt:lpstr>
      <vt:lpstr>Tahta Yazı</vt:lpstr>
      <vt:lpstr>SİS POWER</vt:lpstr>
      <vt:lpstr>Magnetıc Desıgn</vt:lpstr>
      <vt:lpstr>PowerPoint Sunusu</vt:lpstr>
      <vt:lpstr>PowerPoint Sunusu</vt:lpstr>
      <vt:lpstr>PowerPoint Sunusu</vt:lpstr>
      <vt:lpstr>PowerPoint Sunusu</vt:lpstr>
      <vt:lpstr>PExprt</vt:lpstr>
      <vt:lpstr>PExprt</vt:lpstr>
      <vt:lpstr>Transformer equıvalent cct model</vt:lpstr>
      <vt:lpstr>Test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SİS POWER</dc:title>
  <dc:creator>Ataseven</dc:creator>
  <cp:lastModifiedBy>Ataseven</cp:lastModifiedBy>
  <cp:revision>3</cp:revision>
  <dcterms:created xsi:type="dcterms:W3CDTF">2019-04-08T12:44:08Z</dcterms:created>
  <dcterms:modified xsi:type="dcterms:W3CDTF">2019-04-08T13:05:27Z</dcterms:modified>
</cp:coreProperties>
</file>