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7" r:id="rId2"/>
    <p:sldId id="267" r:id="rId3"/>
    <p:sldId id="278" r:id="rId4"/>
    <p:sldId id="279" r:id="rId5"/>
    <p:sldId id="280" r:id="rId6"/>
    <p:sldId id="281" r:id="rId7"/>
    <p:sldId id="282" r:id="rId8"/>
    <p:sldId id="283" r:id="rId9"/>
    <p:sldId id="284"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67" d="100"/>
          <a:sy n="67" d="100"/>
        </p:scale>
        <p:origin x="572" y="5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11/13/2018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11/13/2018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11/13/2018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11/13/2018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11/13/2018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11/13/2018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11/13/2018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11/13/2018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11/13/2018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11/13/2018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11/13/2018</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Describing mechanisms</a:t>
            </a:r>
            <a:endParaRPr lang="en-US" sz="4800" dirty="0"/>
          </a:p>
        </p:txBody>
      </p:sp>
      <p:sp>
        <p:nvSpPr>
          <p:cNvPr id="3" name="Subtitle 2"/>
          <p:cNvSpPr>
            <a:spLocks noGrp="1"/>
          </p:cNvSpPr>
          <p:nvPr>
            <p:ph type="subTitle" idx="1"/>
          </p:nvPr>
        </p:nvSpPr>
        <p:spPr/>
        <p:txBody>
          <a:bodyPr>
            <a:normAutofit fontScale="92500"/>
          </a:bodyPr>
          <a:lstStyle/>
          <a:p>
            <a:r>
              <a:rPr lang="en-US" dirty="0" smtClean="0">
                <a:solidFill>
                  <a:schemeClr val="accent1">
                    <a:lumMod val="75000"/>
                  </a:schemeClr>
                </a:solidFill>
              </a:rPr>
              <a:t>Material taken from EL2710: technical &amp; scientific writing: teacher’s guide</a:t>
            </a:r>
            <a:endParaRPr lang="en-US" dirty="0">
              <a:solidFill>
                <a:schemeClr val="accent1">
                  <a:lumMod val="75000"/>
                </a:schemeClr>
              </a:solidFill>
            </a:endParaRP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i="1" dirty="0" smtClean="0"/>
              <a:t>Description </a:t>
            </a:r>
            <a:r>
              <a:rPr lang="en-US" dirty="0" smtClean="0"/>
              <a:t>of the gear system of a pencil sharpener</a:t>
            </a:r>
            <a:endParaRPr lang="en-US" dirty="0"/>
          </a:p>
        </p:txBody>
      </p:sp>
      <p:sp>
        <p:nvSpPr>
          <p:cNvPr id="3" name="Content Placeholder 2"/>
          <p:cNvSpPr>
            <a:spLocks noGrp="1"/>
          </p:cNvSpPr>
          <p:nvPr>
            <p:ph idx="1"/>
          </p:nvPr>
        </p:nvSpPr>
        <p:spPr>
          <a:xfrm>
            <a:off x="1295400" y="1666875"/>
            <a:ext cx="9601200" cy="4533900"/>
          </a:xfrm>
        </p:spPr>
        <p:txBody>
          <a:bodyPr>
            <a:normAutofit/>
          </a:bodyPr>
          <a:lstStyle/>
          <a:p>
            <a:pPr>
              <a:spcBef>
                <a:spcPts val="0"/>
              </a:spcBef>
            </a:pPr>
            <a:r>
              <a:rPr lang="en-US" dirty="0" smtClean="0"/>
              <a:t>One </a:t>
            </a:r>
            <a:r>
              <a:rPr lang="en-US" dirty="0"/>
              <a:t>of the four main parts of a pencil sharpener</a:t>
            </a:r>
            <a:r>
              <a:rPr lang="en-US" dirty="0" smtClean="0"/>
              <a:t>, the description of its gear system </a:t>
            </a:r>
            <a:r>
              <a:rPr lang="en-US" dirty="0"/>
              <a:t>contains all </a:t>
            </a:r>
            <a:r>
              <a:rPr lang="en-US" dirty="0" smtClean="0"/>
              <a:t>5 elements previously mentioned. </a:t>
            </a:r>
            <a:br>
              <a:rPr lang="en-US" dirty="0" smtClean="0"/>
            </a:br>
            <a:endParaRPr lang="en-US" dirty="0" smtClean="0"/>
          </a:p>
          <a:p>
            <a:pPr marL="365760" lvl="1" indent="0">
              <a:spcBef>
                <a:spcPts val="0"/>
              </a:spcBef>
              <a:buNone/>
            </a:pPr>
            <a:r>
              <a:rPr lang="en-US" dirty="0"/>
              <a:t>The gear system consists mainly of three gears and two cylinders, all made of steel. The two identical cylinders are 1 inch in diameter and 1½ inches long (Fig 1). Each has 17 spiral edges which perform the cutting operation on the pencil. In order to sharpen the pencil to a 15-degree cone, each cylinder is held at a 7 ½ degree angle by a shaft which is crewed through a cranking mechanism (not shown). At one end of the cylinders are small gears with 9 teeth each. These teeth mesh with 22 teeth inside a stationary main gear 1 3/8 inches in diameter which is welded to a frame. The three gears form what is called a planetary gear system.</a:t>
            </a:r>
          </a:p>
          <a:p>
            <a:pPr>
              <a:spcBef>
                <a:spcPts val="0"/>
              </a:spcBef>
            </a:pPr>
            <a:endParaRPr lang="en-US" sz="2000" dirty="0"/>
          </a:p>
        </p:txBody>
      </p:sp>
      <p:pic>
        <p:nvPicPr>
          <p:cNvPr id="4" name="Picture 3"/>
          <p:cNvPicPr>
            <a:picLocks noChangeAspect="1"/>
          </p:cNvPicPr>
          <p:nvPr/>
        </p:nvPicPr>
        <p:blipFill rotWithShape="1">
          <a:blip r:embed="rId2"/>
          <a:srcRect l="40078" t="56389" r="36875" b="9861"/>
          <a:stretch/>
        </p:blipFill>
        <p:spPr>
          <a:xfrm>
            <a:off x="4600574" y="4391025"/>
            <a:ext cx="2809875" cy="2314575"/>
          </a:xfrm>
          <a:prstGeom prst="rect">
            <a:avLst/>
          </a:prstGeom>
        </p:spPr>
      </p:pic>
    </p:spTree>
    <p:extLst>
      <p:ext uri="{BB962C8B-B14F-4D97-AF65-F5344CB8AC3E}">
        <p14:creationId xmlns:p14="http://schemas.microsoft.com/office/powerpoint/2010/main" val="362011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9601200" cy="647700"/>
          </a:xfrm>
        </p:spPr>
        <p:txBody>
          <a:bodyPr/>
          <a:lstStyle/>
          <a:p>
            <a:r>
              <a:rPr lang="en-US" dirty="0" smtClean="0"/>
              <a:t>Example continued</a:t>
            </a:r>
            <a:endParaRPr lang="en-US" dirty="0"/>
          </a:p>
        </p:txBody>
      </p:sp>
      <p:sp>
        <p:nvSpPr>
          <p:cNvPr id="3" name="Content Placeholder 2"/>
          <p:cNvSpPr>
            <a:spLocks noGrp="1"/>
          </p:cNvSpPr>
          <p:nvPr>
            <p:ph idx="1"/>
          </p:nvPr>
        </p:nvSpPr>
        <p:spPr>
          <a:xfrm>
            <a:off x="1295400" y="1152525"/>
            <a:ext cx="9601200" cy="5048250"/>
          </a:xfrm>
        </p:spPr>
        <p:txBody>
          <a:bodyPr>
            <a:normAutofit/>
          </a:bodyPr>
          <a:lstStyle/>
          <a:p>
            <a:pPr marL="45720" indent="0">
              <a:spcBef>
                <a:spcPts val="0"/>
              </a:spcBef>
              <a:buNone/>
            </a:pPr>
            <a:r>
              <a:rPr lang="en-US" b="1" dirty="0"/>
              <a:t>Size</a:t>
            </a:r>
            <a:r>
              <a:rPr lang="en-US" dirty="0"/>
              <a:t> </a:t>
            </a:r>
            <a:endParaRPr lang="en-US" dirty="0" smtClean="0"/>
          </a:p>
          <a:p>
            <a:pPr>
              <a:spcBef>
                <a:spcPts val="0"/>
              </a:spcBef>
            </a:pPr>
            <a:r>
              <a:rPr lang="en-US" dirty="0" smtClean="0"/>
              <a:t>In </a:t>
            </a:r>
            <a:r>
              <a:rPr lang="en-US" dirty="0"/>
              <a:t>the example above, the sizes of the three main gears </a:t>
            </a:r>
            <a:r>
              <a:rPr lang="en-US" dirty="0" smtClean="0"/>
              <a:t>are stated. </a:t>
            </a:r>
            <a:r>
              <a:rPr lang="en-US" dirty="0"/>
              <a:t>If several more dimensions were needed, the smaller ones could be placed on the drawing to avoid cluttering the text, which would then include only overall dimensions. </a:t>
            </a:r>
            <a:endParaRPr lang="en-US" dirty="0" smtClean="0"/>
          </a:p>
          <a:p>
            <a:pPr>
              <a:spcBef>
                <a:spcPts val="0"/>
              </a:spcBef>
            </a:pPr>
            <a:r>
              <a:rPr lang="en-US" dirty="0" smtClean="0"/>
              <a:t>Depending </a:t>
            </a:r>
            <a:r>
              <a:rPr lang="en-US" dirty="0"/>
              <a:t>on the purpose of the description, writers in industry provide either extremely thorough dimensions or, as in the example above, just enough dimensions to give the reader a perspective of the part.  </a:t>
            </a:r>
            <a:r>
              <a:rPr lang="en-US" dirty="0" smtClean="0"/>
              <a:t/>
            </a:r>
            <a:br>
              <a:rPr lang="en-US" dirty="0" smtClean="0"/>
            </a:br>
            <a:endParaRPr lang="en-US" dirty="0"/>
          </a:p>
          <a:p>
            <a:pPr marL="45720" indent="0">
              <a:spcBef>
                <a:spcPts val="0"/>
              </a:spcBef>
              <a:buNone/>
            </a:pPr>
            <a:r>
              <a:rPr lang="en-US" b="1" dirty="0"/>
              <a:t>Shape  </a:t>
            </a:r>
            <a:endParaRPr lang="en-US" b="1" dirty="0" smtClean="0"/>
          </a:p>
          <a:p>
            <a:pPr>
              <a:spcBef>
                <a:spcPts val="0"/>
              </a:spcBef>
            </a:pPr>
            <a:r>
              <a:rPr lang="en-US" dirty="0" smtClean="0"/>
              <a:t>In </a:t>
            </a:r>
            <a:r>
              <a:rPr lang="en-US" dirty="0"/>
              <a:t>the description of the pencil sharpener's gear system, the words cylinder and gear, which indicate roundness, clarify the shape of the parts. Many times a simple analogy, comparing the part to a letter of the alphabet (A, C, L, T, U, among others) adequately suggests its shape.  </a:t>
            </a:r>
            <a:r>
              <a:rPr lang="en-US" dirty="0" smtClean="0"/>
              <a:t/>
            </a:r>
            <a:br>
              <a:rPr lang="en-US" dirty="0" smtClean="0"/>
            </a:br>
            <a:endParaRPr lang="en-US" dirty="0"/>
          </a:p>
          <a:p>
            <a:pPr marL="45720" indent="0">
              <a:spcBef>
                <a:spcPts val="0"/>
              </a:spcBef>
              <a:buNone/>
            </a:pPr>
            <a:r>
              <a:rPr lang="en-US" b="1" dirty="0"/>
              <a:t>Material </a:t>
            </a:r>
            <a:r>
              <a:rPr lang="en-US" dirty="0"/>
              <a:t> </a:t>
            </a:r>
            <a:endParaRPr lang="en-US" dirty="0" smtClean="0"/>
          </a:p>
          <a:p>
            <a:pPr>
              <a:spcBef>
                <a:spcPts val="0"/>
              </a:spcBef>
            </a:pPr>
            <a:r>
              <a:rPr lang="en-US" dirty="0" smtClean="0"/>
              <a:t>All </a:t>
            </a:r>
            <a:r>
              <a:rPr lang="en-US" dirty="0"/>
              <a:t>the subparts of the gear system are made of the same material (steel). If an entire mechanism consists of only one material, you can state this in the introduction to avoid bothering with it in the detailed description.</a:t>
            </a:r>
            <a:endParaRPr lang="en-US" sz="2000" dirty="0"/>
          </a:p>
        </p:txBody>
      </p:sp>
    </p:spTree>
    <p:extLst>
      <p:ext uri="{BB962C8B-B14F-4D97-AF65-F5344CB8AC3E}">
        <p14:creationId xmlns:p14="http://schemas.microsoft.com/office/powerpoint/2010/main" val="183612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9601200" cy="647700"/>
          </a:xfrm>
        </p:spPr>
        <p:txBody>
          <a:bodyPr/>
          <a:lstStyle/>
          <a:p>
            <a:r>
              <a:rPr lang="en-US" dirty="0" smtClean="0"/>
              <a:t>Example continued</a:t>
            </a:r>
            <a:endParaRPr lang="en-US" dirty="0"/>
          </a:p>
        </p:txBody>
      </p:sp>
      <p:sp>
        <p:nvSpPr>
          <p:cNvPr id="3" name="Content Placeholder 2"/>
          <p:cNvSpPr>
            <a:spLocks noGrp="1"/>
          </p:cNvSpPr>
          <p:nvPr>
            <p:ph idx="1"/>
          </p:nvPr>
        </p:nvSpPr>
        <p:spPr>
          <a:xfrm>
            <a:off x="1295400" y="1152525"/>
            <a:ext cx="9601200" cy="5048250"/>
          </a:xfrm>
        </p:spPr>
        <p:txBody>
          <a:bodyPr>
            <a:normAutofit/>
          </a:bodyPr>
          <a:lstStyle/>
          <a:p>
            <a:pPr marL="45720" indent="0">
              <a:spcBef>
                <a:spcPts val="0"/>
              </a:spcBef>
              <a:buNone/>
            </a:pPr>
            <a:r>
              <a:rPr lang="en-US" b="1" dirty="0"/>
              <a:t>Location and Method of Attachment  </a:t>
            </a:r>
            <a:endParaRPr lang="en-US" b="1" dirty="0" smtClean="0"/>
          </a:p>
          <a:p>
            <a:pPr>
              <a:spcBef>
                <a:spcPts val="0"/>
              </a:spcBef>
            </a:pPr>
            <a:r>
              <a:rPr lang="en-US" dirty="0" smtClean="0"/>
              <a:t>Location </a:t>
            </a:r>
            <a:r>
              <a:rPr lang="en-US" dirty="0"/>
              <a:t>and method of attachment refer to the position of the subparts in relation to each other. </a:t>
            </a:r>
            <a:endParaRPr lang="en-US" dirty="0" smtClean="0"/>
          </a:p>
          <a:p>
            <a:pPr>
              <a:spcBef>
                <a:spcPts val="0"/>
              </a:spcBef>
            </a:pPr>
            <a:r>
              <a:rPr lang="en-US" dirty="0" smtClean="0"/>
              <a:t>To </a:t>
            </a:r>
            <a:r>
              <a:rPr lang="en-US" dirty="0"/>
              <a:t>clarify these relationships, you must examine the main part and determine a logical approach to describing its subparts</a:t>
            </a:r>
            <a:r>
              <a:rPr lang="en-US" dirty="0" smtClean="0"/>
              <a:t>.</a:t>
            </a:r>
          </a:p>
          <a:p>
            <a:pPr>
              <a:spcBef>
                <a:spcPts val="0"/>
              </a:spcBef>
            </a:pPr>
            <a:r>
              <a:rPr lang="en-US" dirty="0" smtClean="0"/>
              <a:t>The </a:t>
            </a:r>
            <a:r>
              <a:rPr lang="en-US" dirty="0"/>
              <a:t>gear system's subparts are described in an order which reinforces their relationship to each other. Working essentially from left to right, the writer describes cylinders and their position in reference to each other, states how they connect to the cranking mechanism, how the gears mesh with the main gear, and how the main gear attaches to the frame.</a:t>
            </a:r>
            <a:endParaRPr lang="en-US" sz="2000" dirty="0"/>
          </a:p>
        </p:txBody>
      </p:sp>
    </p:spTree>
    <p:extLst>
      <p:ext uri="{BB962C8B-B14F-4D97-AF65-F5344CB8AC3E}">
        <p14:creationId xmlns:p14="http://schemas.microsoft.com/office/powerpoint/2010/main" val="12449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mechanism?</a:t>
            </a:r>
            <a:endParaRPr lang="en-US" dirty="0"/>
          </a:p>
        </p:txBody>
      </p:sp>
      <p:sp>
        <p:nvSpPr>
          <p:cNvPr id="3" name="Content Placeholder 2"/>
          <p:cNvSpPr>
            <a:spLocks noGrp="1"/>
          </p:cNvSpPr>
          <p:nvPr>
            <p:ph idx="1"/>
          </p:nvPr>
        </p:nvSpPr>
        <p:spPr/>
        <p:txBody>
          <a:bodyPr/>
          <a:lstStyle/>
          <a:p>
            <a:r>
              <a:rPr lang="en-US" dirty="0"/>
              <a:t>A mechanism is any system of parts that operates in a definable way. </a:t>
            </a:r>
            <a:endParaRPr lang="en-US" dirty="0" smtClean="0"/>
          </a:p>
          <a:p>
            <a:r>
              <a:rPr lang="en-US" dirty="0" smtClean="0"/>
              <a:t>Anything </a:t>
            </a:r>
            <a:r>
              <a:rPr lang="en-US" dirty="0"/>
              <a:t>that has a specific function can be called a mechanism. </a:t>
            </a:r>
            <a:endParaRPr lang="en-US" dirty="0" smtClean="0"/>
          </a:p>
          <a:p>
            <a:r>
              <a:rPr lang="en-US" dirty="0" smtClean="0"/>
              <a:t>It helps to </a:t>
            </a:r>
            <a:r>
              <a:rPr lang="en-US" dirty="0"/>
              <a:t>know how things are constructed in order to clearly understand how they work. </a:t>
            </a:r>
            <a:endParaRPr lang="en-US" dirty="0" smtClean="0"/>
          </a:p>
          <a:p>
            <a:r>
              <a:rPr lang="en-US" dirty="0" smtClean="0"/>
              <a:t>The </a:t>
            </a:r>
            <a:r>
              <a:rPr lang="en-US" dirty="0"/>
              <a:t>principles of description can usefully be applied to such diverse items as a fuel-injection system, diode, arch, bridge, mechanical pencil, gate valve, and innumerable other mechanisms in all technical areas. </a:t>
            </a:r>
            <a:endParaRPr lang="en-US" dirty="0"/>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smtClean="0"/>
              <a:t>guidelines for </a:t>
            </a:r>
            <a:r>
              <a:rPr lang="en-US" dirty="0" smtClean="0"/>
              <a:t>descriptions</a:t>
            </a:r>
            <a:endParaRPr lang="en-US" dirty="0"/>
          </a:p>
        </p:txBody>
      </p:sp>
      <p:sp>
        <p:nvSpPr>
          <p:cNvPr id="3" name="Content Placeholder 2"/>
          <p:cNvSpPr>
            <a:spLocks noGrp="1"/>
          </p:cNvSpPr>
          <p:nvPr>
            <p:ph idx="1"/>
          </p:nvPr>
        </p:nvSpPr>
        <p:spPr/>
        <p:txBody>
          <a:bodyPr>
            <a:normAutofit lnSpcReduction="10000"/>
          </a:bodyPr>
          <a:lstStyle/>
          <a:p>
            <a:r>
              <a:rPr lang="en-US" dirty="0"/>
              <a:t>C</a:t>
            </a:r>
            <a:r>
              <a:rPr lang="en-US" dirty="0" smtClean="0"/>
              <a:t>ommunicate clearly to inform an uninformed reader </a:t>
            </a:r>
          </a:p>
          <a:p>
            <a:r>
              <a:rPr lang="en-US" dirty="0" smtClean="0"/>
              <a:t>Be </a:t>
            </a:r>
            <a:r>
              <a:rPr lang="en-US" dirty="0"/>
              <a:t>thoroughly familiar with the </a:t>
            </a:r>
            <a:r>
              <a:rPr lang="en-US" dirty="0" smtClean="0"/>
              <a:t>mechanism. If </a:t>
            </a:r>
            <a:r>
              <a:rPr lang="en-US" dirty="0"/>
              <a:t>possible, take it apart and examine it closely. </a:t>
            </a:r>
            <a:endParaRPr lang="en-US" dirty="0" smtClean="0"/>
          </a:p>
          <a:p>
            <a:r>
              <a:rPr lang="en-US" dirty="0" smtClean="0"/>
              <a:t>Do NOT become a victim of your own knowledge. Things </a:t>
            </a:r>
            <a:r>
              <a:rPr lang="en-US" dirty="0"/>
              <a:t>that seem </a:t>
            </a:r>
            <a:r>
              <a:rPr lang="en-US" dirty="0" smtClean="0"/>
              <a:t>obvious to you, </a:t>
            </a:r>
            <a:r>
              <a:rPr lang="en-US" dirty="0"/>
              <a:t>but </a:t>
            </a:r>
            <a:r>
              <a:rPr lang="en-US" dirty="0" smtClean="0"/>
              <a:t>crucial </a:t>
            </a:r>
            <a:r>
              <a:rPr lang="en-US" dirty="0"/>
              <a:t>to the reader's understanding, can easily be overlooked. </a:t>
            </a:r>
            <a:endParaRPr lang="en-US" dirty="0" smtClean="0"/>
          </a:p>
          <a:p>
            <a:r>
              <a:rPr lang="en-US" dirty="0" smtClean="0"/>
              <a:t>Use visuals which can </a:t>
            </a:r>
            <a:r>
              <a:rPr lang="en-US" b="1" dirty="0"/>
              <a:t>reinforce</a:t>
            </a:r>
            <a:r>
              <a:rPr lang="en-US" dirty="0"/>
              <a:t> the description of a complex mechanism </a:t>
            </a:r>
            <a:r>
              <a:rPr lang="en-US" dirty="0" smtClean="0"/>
              <a:t>- they </a:t>
            </a:r>
            <a:r>
              <a:rPr lang="en-US" dirty="0"/>
              <a:t>do not speak for themselves; they should never stand alone. </a:t>
            </a:r>
            <a:endParaRPr lang="en-US" dirty="0" smtClean="0"/>
          </a:p>
          <a:p>
            <a:r>
              <a:rPr lang="en-US" dirty="0" smtClean="0"/>
              <a:t>Visuals </a:t>
            </a:r>
            <a:r>
              <a:rPr lang="en-US" dirty="0"/>
              <a:t>should be reserved for occasions when they will assist the effort to communicate. </a:t>
            </a:r>
            <a:endParaRPr lang="en-US" dirty="0" smtClean="0"/>
          </a:p>
          <a:p>
            <a:r>
              <a:rPr lang="en-US" dirty="0" smtClean="0"/>
              <a:t>The </a:t>
            </a:r>
            <a:r>
              <a:rPr lang="en-US" dirty="0"/>
              <a:t>type of visuals you select depends upon the mechanism and the reader. A cross-sectional drawing may be better than an exploded view for clarifying a device. </a:t>
            </a:r>
            <a:endParaRPr lang="en-US" dirty="0"/>
          </a:p>
        </p:txBody>
      </p:sp>
    </p:spTree>
    <p:extLst>
      <p:ext uri="{BB962C8B-B14F-4D97-AF65-F5344CB8AC3E}">
        <p14:creationId xmlns:p14="http://schemas.microsoft.com/office/powerpoint/2010/main" val="316361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describing a mechanism</a:t>
            </a:r>
            <a:endParaRPr lang="en-US" dirty="0"/>
          </a:p>
        </p:txBody>
      </p:sp>
      <p:sp>
        <p:nvSpPr>
          <p:cNvPr id="3" name="Content Placeholder 2"/>
          <p:cNvSpPr>
            <a:spLocks noGrp="1"/>
          </p:cNvSpPr>
          <p:nvPr>
            <p:ph idx="1"/>
          </p:nvPr>
        </p:nvSpPr>
        <p:spPr/>
        <p:txBody>
          <a:bodyPr>
            <a:normAutofit/>
          </a:bodyPr>
          <a:lstStyle/>
          <a:p>
            <a:pPr marL="560070" indent="-514350">
              <a:spcBef>
                <a:spcPts val="0"/>
              </a:spcBef>
              <a:buFont typeface="+mj-lt"/>
              <a:buAutoNum type="romanUcPeriod"/>
            </a:pPr>
            <a:r>
              <a:rPr lang="en-US" dirty="0"/>
              <a:t>Introduction  </a:t>
            </a:r>
            <a:endParaRPr lang="en-US" dirty="0" smtClean="0"/>
          </a:p>
          <a:p>
            <a:pPr marL="914400" lvl="1" indent="-342900">
              <a:spcBef>
                <a:spcPts val="0"/>
              </a:spcBef>
              <a:buFont typeface="+mj-lt"/>
              <a:buAutoNum type="alphaUcPeriod"/>
            </a:pPr>
            <a:r>
              <a:rPr lang="en-US" sz="2000" dirty="0" smtClean="0"/>
              <a:t>Definition </a:t>
            </a:r>
            <a:r>
              <a:rPr lang="en-US" sz="2000" dirty="0"/>
              <a:t>and purpose of mechanism  </a:t>
            </a:r>
            <a:endParaRPr lang="en-US" sz="2000" dirty="0" smtClean="0"/>
          </a:p>
          <a:p>
            <a:pPr marL="914400" lvl="1" indent="-342900">
              <a:spcBef>
                <a:spcPts val="0"/>
              </a:spcBef>
              <a:buFont typeface="+mj-lt"/>
              <a:buAutoNum type="alphaUcPeriod"/>
            </a:pPr>
            <a:r>
              <a:rPr lang="en-US" sz="2000" dirty="0" smtClean="0"/>
              <a:t>Overall </a:t>
            </a:r>
            <a:r>
              <a:rPr lang="en-US" sz="2000" dirty="0"/>
              <a:t>appearance  </a:t>
            </a:r>
            <a:endParaRPr lang="en-US" sz="2000" dirty="0" smtClean="0"/>
          </a:p>
          <a:p>
            <a:pPr marL="914400" lvl="1" indent="-342900">
              <a:spcBef>
                <a:spcPts val="0"/>
              </a:spcBef>
              <a:buFont typeface="+mj-lt"/>
              <a:buAutoNum type="alphaUcPeriod"/>
            </a:pPr>
            <a:r>
              <a:rPr lang="en-US" sz="2000" dirty="0" smtClean="0"/>
              <a:t>Identification </a:t>
            </a:r>
            <a:r>
              <a:rPr lang="en-US" sz="2000" dirty="0"/>
              <a:t>of main parts  </a:t>
            </a:r>
            <a:r>
              <a:rPr lang="en-US" sz="2000" dirty="0" smtClean="0"/>
              <a:t/>
            </a:r>
            <a:br>
              <a:rPr lang="en-US" sz="2000" dirty="0" smtClean="0"/>
            </a:br>
            <a:endParaRPr lang="en-US" sz="2000" dirty="0"/>
          </a:p>
          <a:p>
            <a:pPr marL="560070" indent="-514350">
              <a:spcBef>
                <a:spcPts val="0"/>
              </a:spcBef>
              <a:buFont typeface="+mj-lt"/>
              <a:buAutoNum type="romanUcPeriod"/>
            </a:pPr>
            <a:r>
              <a:rPr lang="en-US" dirty="0"/>
              <a:t>Description</a:t>
            </a:r>
            <a:r>
              <a:rPr lang="en-US" dirty="0" smtClean="0"/>
              <a:t>  </a:t>
            </a:r>
            <a:endParaRPr lang="en-US" dirty="0"/>
          </a:p>
          <a:p>
            <a:pPr marL="914400" lvl="1" indent="-342900">
              <a:spcBef>
                <a:spcPts val="0"/>
              </a:spcBef>
              <a:buFont typeface="+mj-lt"/>
              <a:buAutoNum type="alphaUcPeriod"/>
            </a:pPr>
            <a:r>
              <a:rPr lang="en-US" sz="2000" dirty="0"/>
              <a:t>Part (Component) One</a:t>
            </a:r>
            <a:r>
              <a:rPr lang="en-US" sz="2000" dirty="0" smtClean="0"/>
              <a:t>  </a:t>
            </a:r>
            <a:endParaRPr lang="en-US" sz="2000" dirty="0"/>
          </a:p>
          <a:p>
            <a:pPr marL="1234440" lvl="2" indent="-342900">
              <a:spcBef>
                <a:spcPts val="0"/>
              </a:spcBef>
              <a:buFont typeface="+mj-lt"/>
              <a:buAutoNum type="arabicPeriod"/>
            </a:pPr>
            <a:r>
              <a:rPr lang="en-US" sz="2000" dirty="0"/>
              <a:t>Definition and purpose </a:t>
            </a:r>
            <a:endParaRPr lang="en-US" sz="2000" dirty="0" smtClean="0"/>
          </a:p>
          <a:p>
            <a:pPr marL="1234440" lvl="2" indent="-342900">
              <a:spcBef>
                <a:spcPts val="0"/>
              </a:spcBef>
              <a:buFont typeface="+mj-lt"/>
              <a:buAutoNum type="arabicPeriod"/>
            </a:pPr>
            <a:r>
              <a:rPr lang="en-US" sz="2000" dirty="0" smtClean="0"/>
              <a:t>Appearance</a:t>
            </a:r>
          </a:p>
          <a:p>
            <a:pPr marL="1554480" lvl="3" indent="-342900">
              <a:spcBef>
                <a:spcPts val="0"/>
              </a:spcBef>
              <a:buFont typeface="+mj-lt"/>
              <a:buAutoNum type="alphaLcPeriod"/>
            </a:pPr>
            <a:r>
              <a:rPr lang="en-US" sz="2000" dirty="0" smtClean="0"/>
              <a:t>Size</a:t>
            </a:r>
          </a:p>
          <a:p>
            <a:pPr marL="1554480" lvl="3" indent="-342900">
              <a:spcBef>
                <a:spcPts val="0"/>
              </a:spcBef>
              <a:buFont typeface="+mj-lt"/>
              <a:buAutoNum type="alphaLcPeriod"/>
            </a:pPr>
            <a:r>
              <a:rPr lang="en-US" sz="2000" dirty="0" smtClean="0"/>
              <a:t>Shape</a:t>
            </a:r>
          </a:p>
          <a:p>
            <a:pPr marL="1554480" lvl="3" indent="-342900">
              <a:spcBef>
                <a:spcPts val="0"/>
              </a:spcBef>
              <a:buFont typeface="+mj-lt"/>
              <a:buAutoNum type="alphaLcPeriod"/>
            </a:pPr>
            <a:r>
              <a:rPr lang="en-US" sz="2000" dirty="0" smtClean="0"/>
              <a:t>Material</a:t>
            </a:r>
          </a:p>
          <a:p>
            <a:pPr marL="1554480" lvl="3" indent="-342900">
              <a:spcBef>
                <a:spcPts val="0"/>
              </a:spcBef>
              <a:buFont typeface="+mj-lt"/>
              <a:buAutoNum type="alphaLcPeriod"/>
            </a:pPr>
            <a:r>
              <a:rPr lang="en-US" sz="2000" dirty="0" smtClean="0"/>
              <a:t>Location and method of attachment</a:t>
            </a:r>
          </a:p>
          <a:p>
            <a:pPr marL="914400" lvl="1" indent="-342900">
              <a:spcBef>
                <a:spcPts val="0"/>
              </a:spcBef>
              <a:buFont typeface="+mj-lt"/>
              <a:buAutoNum type="alphaUcPeriod"/>
            </a:pPr>
            <a:r>
              <a:rPr lang="en-US" sz="2000" dirty="0" smtClean="0">
                <a:solidFill>
                  <a:schemeClr val="accent1"/>
                </a:solidFill>
              </a:rPr>
              <a:t>C.</a:t>
            </a:r>
            <a:r>
              <a:rPr lang="en-US" sz="2000" dirty="0" smtClean="0"/>
              <a:t>   </a:t>
            </a:r>
            <a:r>
              <a:rPr lang="en-US" sz="2000" dirty="0"/>
              <a:t>etc.-Description of other parts</a:t>
            </a:r>
            <a:endParaRPr lang="en-US" sz="2000" dirty="0"/>
          </a:p>
        </p:txBody>
      </p:sp>
    </p:spTree>
    <p:extLst>
      <p:ext uri="{BB962C8B-B14F-4D97-AF65-F5344CB8AC3E}">
        <p14:creationId xmlns:p14="http://schemas.microsoft.com/office/powerpoint/2010/main" val="320043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a:t>P</a:t>
            </a:r>
            <a:r>
              <a:rPr lang="en-US" dirty="0" smtClean="0"/>
              <a:t>rovide </a:t>
            </a:r>
            <a:r>
              <a:rPr lang="en-US" dirty="0"/>
              <a:t>an overview by defining the mechanism and its purpose, describing the mechanism's general appearance, and naming its main parts. </a:t>
            </a:r>
            <a:r>
              <a:rPr lang="en-US" dirty="0" smtClean="0"/>
              <a:t/>
            </a:r>
            <a:br>
              <a:rPr lang="en-US" dirty="0" smtClean="0"/>
            </a:br>
            <a:endParaRPr lang="en-US" dirty="0" smtClean="0"/>
          </a:p>
          <a:p>
            <a:pPr>
              <a:spcBef>
                <a:spcPts val="0"/>
              </a:spcBef>
            </a:pPr>
            <a:r>
              <a:rPr lang="en-US" dirty="0" smtClean="0"/>
              <a:t>An </a:t>
            </a:r>
            <a:r>
              <a:rPr lang="en-US" dirty="0"/>
              <a:t>effective introduction sends the reader into the body of the paper, the part-by-part description, with enough general information for him to be able to grasp the specifics of the mechanism.</a:t>
            </a:r>
            <a:endParaRPr lang="en-US" sz="2000" dirty="0"/>
          </a:p>
        </p:txBody>
      </p:sp>
    </p:spTree>
    <p:extLst>
      <p:ext uri="{BB962C8B-B14F-4D97-AF65-F5344CB8AC3E}">
        <p14:creationId xmlns:p14="http://schemas.microsoft.com/office/powerpoint/2010/main" val="3894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i="1" dirty="0" smtClean="0"/>
              <a:t>Definition &amp; Purpose</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a:t>The uninformed reader needs a formal sentence </a:t>
            </a:r>
            <a:r>
              <a:rPr lang="en-US" dirty="0" smtClean="0"/>
              <a:t>definition. </a:t>
            </a:r>
            <a:br>
              <a:rPr lang="en-US" dirty="0" smtClean="0"/>
            </a:br>
            <a:endParaRPr lang="en-US" dirty="0" smtClean="0"/>
          </a:p>
          <a:p>
            <a:pPr>
              <a:spcBef>
                <a:spcPts val="0"/>
              </a:spcBef>
            </a:pPr>
            <a:r>
              <a:rPr lang="en-US" dirty="0" smtClean="0"/>
              <a:t>For </a:t>
            </a:r>
            <a:r>
              <a:rPr lang="en-US" dirty="0"/>
              <a:t>a reader who is familiar with the mechanism's general class, a more informal definition, </a:t>
            </a:r>
            <a:r>
              <a:rPr lang="en-US" dirty="0" smtClean="0"/>
              <a:t>emphasizing </a:t>
            </a:r>
            <a:r>
              <a:rPr lang="en-US" dirty="0"/>
              <a:t>the differentia, may be sufficient. </a:t>
            </a:r>
            <a:r>
              <a:rPr lang="en-US" dirty="0" smtClean="0"/>
              <a:t/>
            </a:r>
            <a:br>
              <a:rPr lang="en-US" dirty="0" smtClean="0"/>
            </a:br>
            <a:endParaRPr lang="en-US" dirty="0"/>
          </a:p>
          <a:p>
            <a:pPr>
              <a:spcBef>
                <a:spcPts val="0"/>
              </a:spcBef>
            </a:pPr>
            <a:r>
              <a:rPr lang="en-US" dirty="0"/>
              <a:t>Sometimes the definition adequately explains what the mechanism does, but an explicit statement of purpose often requires an additional sentence. </a:t>
            </a:r>
            <a:r>
              <a:rPr lang="en-US" dirty="0" smtClean="0"/>
              <a:t/>
            </a:r>
            <a:br>
              <a:rPr lang="en-US" dirty="0" smtClean="0"/>
            </a:br>
            <a:endParaRPr lang="en-US" dirty="0" smtClean="0"/>
          </a:p>
          <a:p>
            <a:pPr>
              <a:spcBef>
                <a:spcPts val="0"/>
              </a:spcBef>
            </a:pPr>
            <a:r>
              <a:rPr lang="en-US" dirty="0" smtClean="0"/>
              <a:t>For </a:t>
            </a:r>
            <a:r>
              <a:rPr lang="en-US" dirty="0"/>
              <a:t>example, to say that an air conditioner cools a room is to give the reader little information; a breeze through an open window does much the same thing. A clear explanation of the purpose of an air conditioner involves such things as circulation, filtration, and dehumidification.</a:t>
            </a:r>
            <a:endParaRPr lang="en-US" sz="2000" dirty="0"/>
          </a:p>
        </p:txBody>
      </p:sp>
    </p:spTree>
    <p:extLst>
      <p:ext uri="{BB962C8B-B14F-4D97-AF65-F5344CB8AC3E}">
        <p14:creationId xmlns:p14="http://schemas.microsoft.com/office/powerpoint/2010/main" val="346870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i="1" dirty="0" smtClean="0"/>
              <a:t>overall appearance</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a:t>In this section, state the dimensions and shape of the entire mechanism to give the reader a point of departure. </a:t>
            </a:r>
            <a:r>
              <a:rPr lang="en-US" dirty="0" smtClean="0"/>
              <a:t/>
            </a:r>
            <a:br>
              <a:rPr lang="en-US" dirty="0" smtClean="0"/>
            </a:br>
            <a:endParaRPr lang="en-US" dirty="0" smtClean="0"/>
          </a:p>
          <a:p>
            <a:pPr>
              <a:spcBef>
                <a:spcPts val="0"/>
              </a:spcBef>
            </a:pPr>
            <a:r>
              <a:rPr lang="en-US" dirty="0" smtClean="0"/>
              <a:t>Along </a:t>
            </a:r>
            <a:r>
              <a:rPr lang="en-US" dirty="0"/>
              <a:t>with the statement, a drawing with the main parts labelled can assist both an informed and uninformed reader, as a glance at any good manual will indicate. </a:t>
            </a:r>
            <a:r>
              <a:rPr lang="en-US" dirty="0" smtClean="0"/>
              <a:t/>
            </a:r>
            <a:br>
              <a:rPr lang="en-US" dirty="0" smtClean="0"/>
            </a:br>
            <a:endParaRPr lang="en-US" dirty="0" smtClean="0"/>
          </a:p>
          <a:p>
            <a:pPr>
              <a:spcBef>
                <a:spcPts val="0"/>
              </a:spcBef>
            </a:pPr>
            <a:r>
              <a:rPr lang="en-US" dirty="0" smtClean="0"/>
              <a:t>If </a:t>
            </a:r>
            <a:r>
              <a:rPr lang="en-US" dirty="0"/>
              <a:t>an illustration cannot be included, help the reader by comparing the overall mechanism to something he is better acquainted with. </a:t>
            </a:r>
            <a:r>
              <a:rPr lang="en-US" dirty="0" smtClean="0"/>
              <a:t/>
            </a:r>
            <a:br>
              <a:rPr lang="en-US" dirty="0" smtClean="0"/>
            </a:br>
            <a:endParaRPr lang="en-US" dirty="0" smtClean="0"/>
          </a:p>
          <a:p>
            <a:pPr>
              <a:spcBef>
                <a:spcPts val="0"/>
              </a:spcBef>
            </a:pPr>
            <a:r>
              <a:rPr lang="en-US" dirty="0" smtClean="0"/>
              <a:t>For </a:t>
            </a:r>
            <a:r>
              <a:rPr lang="en-US" dirty="0"/>
              <a:t>example, pointing out the similarity of a dune buggy to a jeep takes advantage of the reader's familiarity with the more common mechanism.</a:t>
            </a:r>
            <a:endParaRPr lang="en-US" sz="2000" dirty="0"/>
          </a:p>
        </p:txBody>
      </p:sp>
    </p:spTree>
    <p:extLst>
      <p:ext uri="{BB962C8B-B14F-4D97-AF65-F5344CB8AC3E}">
        <p14:creationId xmlns:p14="http://schemas.microsoft.com/office/powerpoint/2010/main" val="37806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i="1" dirty="0" smtClean="0"/>
              <a:t>identification of main parts</a:t>
            </a:r>
            <a:endParaRPr lang="en-US" dirty="0"/>
          </a:p>
        </p:txBody>
      </p:sp>
      <p:sp>
        <p:nvSpPr>
          <p:cNvPr id="3" name="Content Placeholder 2"/>
          <p:cNvSpPr>
            <a:spLocks noGrp="1"/>
          </p:cNvSpPr>
          <p:nvPr>
            <p:ph idx="1"/>
          </p:nvPr>
        </p:nvSpPr>
        <p:spPr>
          <a:xfrm>
            <a:off x="1295400" y="1666875"/>
            <a:ext cx="9601200" cy="4467225"/>
          </a:xfrm>
        </p:spPr>
        <p:txBody>
          <a:bodyPr>
            <a:normAutofit/>
          </a:bodyPr>
          <a:lstStyle/>
          <a:p>
            <a:pPr>
              <a:spcBef>
                <a:spcPts val="0"/>
              </a:spcBef>
            </a:pPr>
            <a:r>
              <a:rPr lang="en-US" dirty="0" smtClean="0"/>
              <a:t>The </a:t>
            </a:r>
            <a:r>
              <a:rPr lang="en-US" dirty="0"/>
              <a:t>part-by-part description in the body of the report </a:t>
            </a:r>
            <a:r>
              <a:rPr lang="en-US" dirty="0" smtClean="0"/>
              <a:t>is organized </a:t>
            </a:r>
            <a:r>
              <a:rPr lang="en-US" dirty="0"/>
              <a:t>according to </a:t>
            </a:r>
            <a:r>
              <a:rPr lang="en-US" dirty="0" smtClean="0"/>
              <a:t>the </a:t>
            </a:r>
            <a:r>
              <a:rPr lang="en-US" dirty="0"/>
              <a:t>main </a:t>
            </a:r>
            <a:r>
              <a:rPr lang="en-US" dirty="0" smtClean="0"/>
              <a:t>parts</a:t>
            </a:r>
            <a:r>
              <a:rPr lang="en-US" dirty="0"/>
              <a:t> </a:t>
            </a:r>
            <a:r>
              <a:rPr lang="en-US" dirty="0" smtClean="0"/>
              <a:t>identified in the introduction. </a:t>
            </a:r>
            <a:br>
              <a:rPr lang="en-US" dirty="0" smtClean="0"/>
            </a:br>
            <a:endParaRPr lang="en-US" dirty="0" smtClean="0"/>
          </a:p>
          <a:p>
            <a:pPr>
              <a:spcBef>
                <a:spcPts val="0"/>
              </a:spcBef>
            </a:pPr>
            <a:r>
              <a:rPr lang="en-US" dirty="0" smtClean="0"/>
              <a:t>This approach allows </a:t>
            </a:r>
            <a:r>
              <a:rPr lang="en-US" dirty="0"/>
              <a:t>the reader to assimilate the description bit by bit. </a:t>
            </a:r>
            <a:r>
              <a:rPr lang="en-US" dirty="0" smtClean="0"/>
              <a:t/>
            </a:r>
            <a:br>
              <a:rPr lang="en-US" dirty="0" smtClean="0"/>
            </a:br>
            <a:endParaRPr lang="en-US" dirty="0" smtClean="0"/>
          </a:p>
          <a:p>
            <a:pPr>
              <a:spcBef>
                <a:spcPts val="0"/>
              </a:spcBef>
            </a:pPr>
            <a:r>
              <a:rPr lang="en-US" dirty="0"/>
              <a:t>A</a:t>
            </a:r>
            <a:r>
              <a:rPr lang="en-US" dirty="0" smtClean="0"/>
              <a:t>ll </a:t>
            </a:r>
            <a:r>
              <a:rPr lang="en-US" dirty="0"/>
              <a:t>mechanisms lend themselves to logical analysis, so breaking them into their main parts causes few problems. </a:t>
            </a:r>
            <a:r>
              <a:rPr lang="en-US" dirty="0" smtClean="0"/>
              <a:t/>
            </a:r>
            <a:br>
              <a:rPr lang="en-US" dirty="0" smtClean="0"/>
            </a:br>
            <a:endParaRPr lang="en-US" dirty="0" smtClean="0"/>
          </a:p>
          <a:p>
            <a:pPr>
              <a:spcBef>
                <a:spcPts val="0"/>
              </a:spcBef>
            </a:pPr>
            <a:r>
              <a:rPr lang="en-US" dirty="0" smtClean="0"/>
              <a:t>For </a:t>
            </a:r>
            <a:r>
              <a:rPr lang="en-US" dirty="0"/>
              <a:t>example, if you were </a:t>
            </a:r>
            <a:r>
              <a:rPr lang="en-US" dirty="0" smtClean="0"/>
              <a:t>describing </a:t>
            </a:r>
            <a:r>
              <a:rPr lang="en-US" dirty="0"/>
              <a:t>a pencil sharpener, you would probably work from exterior to interior: the </a:t>
            </a:r>
            <a:r>
              <a:rPr lang="en-US" dirty="0" smtClean="0"/>
              <a:t>exterior casing; </a:t>
            </a:r>
            <a:r>
              <a:rPr lang="en-US" dirty="0"/>
              <a:t>next, the frame; then, the cranking </a:t>
            </a:r>
            <a:r>
              <a:rPr lang="en-US" dirty="0" smtClean="0"/>
              <a:t>mechanism; </a:t>
            </a:r>
            <a:r>
              <a:rPr lang="en-US" dirty="0"/>
              <a:t>and finally, the gear mechanism, which rests entirely in the interior.  </a:t>
            </a:r>
            <a:r>
              <a:rPr lang="en-US" dirty="0" smtClean="0"/>
              <a:t/>
            </a:r>
            <a:br>
              <a:rPr lang="en-US" dirty="0" smtClean="0"/>
            </a:br>
            <a:endParaRPr lang="en-US" dirty="0"/>
          </a:p>
          <a:p>
            <a:pPr>
              <a:spcBef>
                <a:spcPts val="0"/>
              </a:spcBef>
            </a:pPr>
            <a:r>
              <a:rPr lang="en-US" dirty="0"/>
              <a:t>As you identify the mechanism's main parts, list them in the order they will be described in the </a:t>
            </a:r>
            <a:r>
              <a:rPr lang="en-US" dirty="0" smtClean="0"/>
              <a:t>body so the reader knows exactly </a:t>
            </a:r>
            <a:r>
              <a:rPr lang="en-US" dirty="0"/>
              <a:t>what to expect in the rest of the report.</a:t>
            </a:r>
            <a:endParaRPr lang="en-US" sz="2000" dirty="0"/>
          </a:p>
        </p:txBody>
      </p:sp>
    </p:spTree>
    <p:extLst>
      <p:ext uri="{BB962C8B-B14F-4D97-AF65-F5344CB8AC3E}">
        <p14:creationId xmlns:p14="http://schemas.microsoft.com/office/powerpoint/2010/main" val="32979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i="1" dirty="0" smtClean="0"/>
              <a:t>description</a:t>
            </a:r>
            <a:endParaRPr lang="en-US" dirty="0"/>
          </a:p>
        </p:txBody>
      </p:sp>
      <p:sp>
        <p:nvSpPr>
          <p:cNvPr id="3" name="Content Placeholder 2"/>
          <p:cNvSpPr>
            <a:spLocks noGrp="1"/>
          </p:cNvSpPr>
          <p:nvPr>
            <p:ph idx="1"/>
          </p:nvPr>
        </p:nvSpPr>
        <p:spPr>
          <a:xfrm>
            <a:off x="1295400" y="1666875"/>
            <a:ext cx="9601200" cy="4581525"/>
          </a:xfrm>
        </p:spPr>
        <p:txBody>
          <a:bodyPr>
            <a:normAutofit/>
          </a:bodyPr>
          <a:lstStyle/>
          <a:p>
            <a:pPr>
              <a:spcBef>
                <a:spcPts val="0"/>
              </a:spcBef>
            </a:pPr>
            <a:r>
              <a:rPr lang="en-US" dirty="0"/>
              <a:t>In outline form, the detailed description of a part looks difficult, but once you actually start describing, things will fall into </a:t>
            </a:r>
            <a:r>
              <a:rPr lang="en-US" dirty="0" smtClean="0"/>
              <a:t>place</a:t>
            </a:r>
            <a:br>
              <a:rPr lang="en-US" dirty="0" smtClean="0"/>
            </a:br>
            <a:endParaRPr lang="en-US" dirty="0" smtClean="0"/>
          </a:p>
          <a:p>
            <a:pPr>
              <a:spcBef>
                <a:spcPts val="0"/>
              </a:spcBef>
            </a:pPr>
            <a:r>
              <a:rPr lang="en-US" dirty="0" smtClean="0"/>
              <a:t>A </a:t>
            </a:r>
            <a:r>
              <a:rPr lang="en-US" dirty="0"/>
              <a:t>single paragraph usually suffices for each </a:t>
            </a:r>
            <a:r>
              <a:rPr lang="en-US" dirty="0" smtClean="0"/>
              <a:t>part. </a:t>
            </a:r>
            <a:br>
              <a:rPr lang="en-US" dirty="0" smtClean="0"/>
            </a:br>
            <a:endParaRPr lang="en-US" dirty="0" smtClean="0"/>
          </a:p>
          <a:p>
            <a:pPr>
              <a:spcBef>
                <a:spcPts val="0"/>
              </a:spcBef>
            </a:pPr>
            <a:r>
              <a:rPr lang="en-US" dirty="0" smtClean="0"/>
              <a:t>Use </a:t>
            </a:r>
            <a:r>
              <a:rPr lang="en-US" dirty="0"/>
              <a:t>the "Definition and purpose" of the part, stated informally, as the topic sentence for each paragraph. When necessary, include a drawing of a complex part to reinforce its detailed description.  </a:t>
            </a:r>
            <a:r>
              <a:rPr lang="en-US" dirty="0" smtClean="0"/>
              <a:t/>
            </a:r>
            <a:br>
              <a:rPr lang="en-US" dirty="0" smtClean="0"/>
            </a:br>
            <a:endParaRPr lang="en-US" dirty="0"/>
          </a:p>
          <a:p>
            <a:pPr>
              <a:spcBef>
                <a:spcPts val="0"/>
              </a:spcBef>
            </a:pPr>
            <a:r>
              <a:rPr lang="en-US" dirty="0"/>
              <a:t>After you have written a topic sentence, you must consider 5</a:t>
            </a:r>
            <a:r>
              <a:rPr lang="en-US" dirty="0" smtClean="0"/>
              <a:t> </a:t>
            </a:r>
            <a:r>
              <a:rPr lang="en-US" dirty="0"/>
              <a:t>elements: size, shape, material, location, and method of attachment. </a:t>
            </a:r>
            <a:r>
              <a:rPr lang="en-US" dirty="0" smtClean="0"/>
              <a:t/>
            </a:r>
            <a:br>
              <a:rPr lang="en-US" dirty="0" smtClean="0"/>
            </a:br>
            <a:endParaRPr lang="en-US" dirty="0" smtClean="0"/>
          </a:p>
          <a:p>
            <a:pPr>
              <a:spcBef>
                <a:spcPts val="0"/>
              </a:spcBef>
            </a:pPr>
            <a:r>
              <a:rPr lang="en-US" dirty="0"/>
              <a:t>After describing the first main part of a mechanism, follow the same procedure for the remaining parts. A mechanism is the sum of its parts, and detailed descriptions of each add up to a detailed description of the entire mechanism. </a:t>
            </a:r>
            <a:r>
              <a:rPr lang="en-US" dirty="0" smtClean="0"/>
              <a:t>No conclusion is required.</a:t>
            </a:r>
            <a:endParaRPr lang="en-US" sz="2000" dirty="0"/>
          </a:p>
        </p:txBody>
      </p:sp>
    </p:spTree>
    <p:extLst>
      <p:ext uri="{BB962C8B-B14F-4D97-AF65-F5344CB8AC3E}">
        <p14:creationId xmlns:p14="http://schemas.microsoft.com/office/powerpoint/2010/main" val="286985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193</TotalTime>
  <Words>594</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Cambria</vt:lpstr>
      <vt:lpstr>Red Line Business 16x9</vt:lpstr>
      <vt:lpstr>Describing mechanisms</vt:lpstr>
      <vt:lpstr>What is a mechanism?</vt:lpstr>
      <vt:lpstr>General guidelines for descriptions</vt:lpstr>
      <vt:lpstr>Outline for describing a mechanism</vt:lpstr>
      <vt:lpstr>Introduction</vt:lpstr>
      <vt:lpstr>Introduction – Definition &amp; Purpose</vt:lpstr>
      <vt:lpstr>Introduction – overall appearance</vt:lpstr>
      <vt:lpstr>Introduction – identification of main parts</vt:lpstr>
      <vt:lpstr>Introduction – description</vt:lpstr>
      <vt:lpstr>Example: Description of the gear system of a pencil sharpener</vt:lpstr>
      <vt:lpstr>Example continued</vt:lpstr>
      <vt:lpstr>Example continued</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Rapti de Silva</dc:creator>
  <cp:lastModifiedBy>Rapti de Silva</cp:lastModifiedBy>
  <cp:revision>15</cp:revision>
  <dcterms:created xsi:type="dcterms:W3CDTF">2018-11-12T05:03:35Z</dcterms:created>
  <dcterms:modified xsi:type="dcterms:W3CDTF">2018-11-13T08:56:22Z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