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63" r:id="rId4"/>
    <p:sldId id="262" r:id="rId5"/>
    <p:sldId id="295" r:id="rId6"/>
    <p:sldId id="258" r:id="rId7"/>
    <p:sldId id="270" r:id="rId8"/>
    <p:sldId id="271" r:id="rId9"/>
    <p:sldId id="272" r:id="rId10"/>
    <p:sldId id="273" r:id="rId11"/>
    <p:sldId id="274" r:id="rId12"/>
    <p:sldId id="275" r:id="rId13"/>
    <p:sldId id="261" r:id="rId14"/>
    <p:sldId id="269" r:id="rId15"/>
    <p:sldId id="306" r:id="rId16"/>
    <p:sldId id="260" r:id="rId17"/>
    <p:sldId id="276" r:id="rId18"/>
    <p:sldId id="277" r:id="rId19"/>
    <p:sldId id="278" r:id="rId20"/>
    <p:sldId id="279" r:id="rId21"/>
    <p:sldId id="297" r:id="rId22"/>
    <p:sldId id="264" r:id="rId23"/>
    <p:sldId id="280" r:id="rId24"/>
    <p:sldId id="281" r:id="rId25"/>
    <p:sldId id="265" r:id="rId26"/>
    <p:sldId id="266" r:id="rId27"/>
    <p:sldId id="267" r:id="rId28"/>
    <p:sldId id="268" r:id="rId29"/>
    <p:sldId id="296" r:id="rId30"/>
    <p:sldId id="282" r:id="rId31"/>
    <p:sldId id="283" r:id="rId32"/>
    <p:sldId id="284" r:id="rId33"/>
    <p:sldId id="286" r:id="rId34"/>
    <p:sldId id="285" r:id="rId35"/>
    <p:sldId id="287" r:id="rId36"/>
    <p:sldId id="288" r:id="rId37"/>
    <p:sldId id="289" r:id="rId38"/>
    <p:sldId id="290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291" r:id="rId48"/>
    <p:sldId id="292" r:id="rId49"/>
    <p:sldId id="293" r:id="rId50"/>
    <p:sldId id="294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6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475BF5-4307-49FC-A611-3F428E4B6ED1}" type="datetimeFigureOut">
              <a:rPr lang="en-US" smtClean="0"/>
              <a:pPr/>
              <a:t>4/14/2019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540952-8EE8-4BC0-B275-5EF63D9F3C4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40952-8EE8-4BC0-B275-5EF63D9F3C4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0364-DE00-431C-AD27-0CFA565C39AB}" type="datetimeFigureOut">
              <a:rPr lang="en-US" smtClean="0"/>
              <a:pPr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2229-D94A-4EF9-BD17-990263CF2DA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0364-DE00-431C-AD27-0CFA565C39AB}" type="datetimeFigureOut">
              <a:rPr lang="en-US" smtClean="0"/>
              <a:pPr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2229-D94A-4EF9-BD17-990263CF2DA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0364-DE00-431C-AD27-0CFA565C39AB}" type="datetimeFigureOut">
              <a:rPr lang="en-US" smtClean="0"/>
              <a:pPr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2229-D94A-4EF9-BD17-990263CF2DA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0364-DE00-431C-AD27-0CFA565C39AB}" type="datetimeFigureOut">
              <a:rPr lang="en-US" smtClean="0"/>
              <a:pPr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2229-D94A-4EF9-BD17-990263CF2DA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0364-DE00-431C-AD27-0CFA565C39AB}" type="datetimeFigureOut">
              <a:rPr lang="en-US" smtClean="0"/>
              <a:pPr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2229-D94A-4EF9-BD17-990263CF2DA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0364-DE00-431C-AD27-0CFA565C39AB}" type="datetimeFigureOut">
              <a:rPr lang="en-US" smtClean="0"/>
              <a:pPr/>
              <a:t>4/14/2019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2229-D94A-4EF9-BD17-990263CF2DA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0364-DE00-431C-AD27-0CFA565C39AB}" type="datetimeFigureOut">
              <a:rPr lang="en-US" smtClean="0"/>
              <a:pPr/>
              <a:t>4/14/2019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2229-D94A-4EF9-BD17-990263CF2DA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0364-DE00-431C-AD27-0CFA565C39AB}" type="datetimeFigureOut">
              <a:rPr lang="en-US" smtClean="0"/>
              <a:pPr/>
              <a:t>4/14/2019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2229-D94A-4EF9-BD17-990263CF2DA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0364-DE00-431C-AD27-0CFA565C39AB}" type="datetimeFigureOut">
              <a:rPr lang="en-US" smtClean="0"/>
              <a:pPr/>
              <a:t>4/14/2019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2229-D94A-4EF9-BD17-990263CF2DA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0364-DE00-431C-AD27-0CFA565C39AB}" type="datetimeFigureOut">
              <a:rPr lang="en-US" smtClean="0"/>
              <a:pPr/>
              <a:t>4/14/2019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2229-D94A-4EF9-BD17-990263CF2DA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0364-DE00-431C-AD27-0CFA565C39AB}" type="datetimeFigureOut">
              <a:rPr lang="en-US" smtClean="0"/>
              <a:pPr/>
              <a:t>4/14/2019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2229-D94A-4EF9-BD17-990263CF2DA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70364-DE00-431C-AD27-0CFA565C39AB}" type="datetimeFigureOut">
              <a:rPr lang="en-US" smtClean="0"/>
              <a:pPr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72229-D94A-4EF9-BD17-990263CF2DA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mailto:david12@gmail.com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mailto:Email=%20johnny01@gmail.com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shodhganga.inflibnet.ac.in/bitstream/10603/11075/10/10_conclusion.pdf" TargetMode="External"/><Relationship Id="rId2" Type="http://schemas.openxmlformats.org/officeDocument/2006/relationships/hyperlink" Target="https://www.slideshare.net/pujithaboggarapu/grocery-management-syste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gilebusiness.org/content/moscow-prioritisation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762000"/>
            <a:ext cx="7543800" cy="60960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        Supermarket management system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4343400"/>
            <a:ext cx="640080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			</a:t>
            </a:r>
          </a:p>
          <a:p>
            <a:endParaRPr lang="en-US" sz="1800" dirty="0">
              <a:latin typeface="Georgia" pitchFamily="18" charset="0"/>
            </a:endParaRPr>
          </a:p>
          <a:p>
            <a:r>
              <a:rPr lang="en-US" sz="1800" dirty="0" smtClean="0">
                <a:latin typeface="Georgia" pitchFamily="18" charset="0"/>
              </a:rPr>
              <a:t>			</a:t>
            </a:r>
            <a:endParaRPr lang="en-US" sz="1900" b="1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E:\supermarket-management-system\Implementation\Online-Shppin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762000"/>
            <a:ext cx="6762750" cy="32766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5562600" y="4343400"/>
            <a:ext cx="3352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Presented By: </a:t>
            </a:r>
            <a:r>
              <a:rPr lang="en-US" dirty="0" err="1" smtClean="0"/>
              <a:t>Sadina</a:t>
            </a:r>
            <a:r>
              <a:rPr lang="en-US" dirty="0" smtClean="0"/>
              <a:t> </a:t>
            </a:r>
            <a:r>
              <a:rPr lang="en-US" dirty="0" err="1" smtClean="0"/>
              <a:t>Jarga</a:t>
            </a:r>
            <a:r>
              <a:rPr lang="en-US" dirty="0" smtClean="0"/>
              <a:t> </a:t>
            </a:r>
            <a:r>
              <a:rPr lang="en-US" dirty="0" err="1" smtClean="0"/>
              <a:t>Magar</a:t>
            </a:r>
            <a:endParaRPr lang="en-US" dirty="0" smtClean="0"/>
          </a:p>
          <a:p>
            <a:r>
              <a:rPr lang="en-US" dirty="0" smtClean="0"/>
              <a:t>NCC ID:</a:t>
            </a:r>
            <a:r>
              <a:rPr lang="en-US" b="1" dirty="0" smtClean="0"/>
              <a:t> </a:t>
            </a:r>
            <a:r>
              <a:rPr lang="en-US" dirty="0" smtClean="0"/>
              <a:t>00170190</a:t>
            </a:r>
          </a:p>
          <a:p>
            <a:r>
              <a:rPr lang="en-US" dirty="0" smtClean="0"/>
              <a:t>Batch : 21’A’</a:t>
            </a:r>
          </a:p>
          <a:p>
            <a:r>
              <a:rPr lang="en-US" dirty="0" smtClean="0"/>
              <a:t>Subject: Computing Project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866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Work Breakdown Structure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295400"/>
            <a:ext cx="6492240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200400" cy="792162"/>
          </a:xfrm>
        </p:spPr>
        <p:txBody>
          <a:bodyPr>
            <a:normAutofit/>
          </a:bodyPr>
          <a:lstStyle/>
          <a:p>
            <a:r>
              <a:rPr lang="en-US" dirty="0" smtClean="0"/>
              <a:t>Gantt Chart</a:t>
            </a:r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371600"/>
            <a:ext cx="7467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200400" cy="792162"/>
          </a:xfrm>
        </p:spPr>
        <p:txBody>
          <a:bodyPr>
            <a:normAutofit/>
          </a:bodyPr>
          <a:lstStyle/>
          <a:p>
            <a:r>
              <a:rPr lang="en-US" dirty="0" smtClean="0"/>
              <a:t>Scheduling</a:t>
            </a:r>
            <a:endParaRPr lang="en-US" dirty="0"/>
          </a:p>
        </p:txBody>
      </p:sp>
      <p:pic>
        <p:nvPicPr>
          <p:cNvPr id="5" name="Content Placeholder 4" descr="E:\L5DC\4th sem\CP\schedulling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219200"/>
            <a:ext cx="705801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257800" cy="944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MoSCoW prioritization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MoSCoW prioritization is a technique for helping to understand and manage priorities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None/>
            </a:pP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The letter stand for: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M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ust Have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hould Have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ould Have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W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on’t Have</a:t>
            </a:r>
          </a:p>
          <a:p>
            <a:pPr>
              <a:buNone/>
            </a:pP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I have used waterfall methodology in my supermarket management system project which helps to manage my project on a sequential design process; it finishes on stage before another stage can begin.</a:t>
            </a:r>
          </a:p>
          <a:p>
            <a:r>
              <a:rPr lang="en-US" sz="1800" dirty="0" smtClean="0"/>
              <a:t>I have used this methodology for the following reasons:</a:t>
            </a:r>
          </a:p>
          <a:p>
            <a:pPr lvl="1"/>
            <a:r>
              <a:rPr lang="en-US" sz="1800" dirty="0" smtClean="0"/>
              <a:t>It is simple and easy to understand.</a:t>
            </a:r>
          </a:p>
          <a:p>
            <a:pPr lvl="1"/>
            <a:r>
              <a:rPr lang="en-US" sz="1800" dirty="0" smtClean="0"/>
              <a:t>It enables to find error early in the requirement analysis stage.</a:t>
            </a:r>
          </a:p>
          <a:p>
            <a:pPr lvl="1"/>
            <a:r>
              <a:rPr lang="en-US" sz="1800" dirty="0" smtClean="0"/>
              <a:t>It is easier to keep on budget.</a:t>
            </a:r>
          </a:p>
          <a:p>
            <a:pPr lvl="1"/>
            <a:r>
              <a:rPr lang="en-US" sz="1800" dirty="0" smtClean="0"/>
              <a:t>Due to the rigidity of the model each stage has certain deliverables and a review process which make easier to manage.</a:t>
            </a:r>
          </a:p>
          <a:p>
            <a:pPr lvl="1"/>
            <a:r>
              <a:rPr lang="en-US" sz="1800" dirty="0" smtClean="0"/>
              <a:t>In this model, stages do not overlap. There stages are processed and completed one at a time.</a:t>
            </a:r>
          </a:p>
          <a:p>
            <a:pPr lvl="1"/>
            <a:r>
              <a:rPr lang="en-US" sz="1800" dirty="0" smtClean="0"/>
              <a:t>Developers and customers agree on what will be delivered early in the development lifecycle. This makes planning and designing more straightforward.</a:t>
            </a:r>
          </a:p>
          <a:p>
            <a:pPr lvl="1"/>
            <a:endParaRPr lang="en-US" sz="1800" dirty="0" smtClean="0"/>
          </a:p>
          <a:p>
            <a:pPr lvl="1"/>
            <a:endParaRPr lang="en-US" sz="1400" dirty="0" smtClean="0"/>
          </a:p>
          <a:p>
            <a:endParaRPr lang="en-US" sz="18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792162"/>
          </a:xfrm>
        </p:spPr>
        <p:txBody>
          <a:bodyPr>
            <a:normAutofit/>
          </a:bodyPr>
          <a:lstStyle/>
          <a:p>
            <a:r>
              <a:rPr lang="en-US" dirty="0" smtClean="0"/>
              <a:t>Waterfall Methodology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5814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229600" cy="4525963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I have used MVC architectural pattern </a:t>
            </a:r>
            <a:r>
              <a:rPr lang="en-US" sz="1800" dirty="0"/>
              <a:t>which contains three folders i.e. model, view and controller that is used to separate application’s regard. 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endParaRPr lang="en-US" sz="1800" dirty="0">
              <a:latin typeface="Arial" pitchFamily="34" charset="0"/>
              <a:cs typeface="Arial" pitchFamily="34" charset="0"/>
            </a:endParaRPr>
          </a:p>
          <a:p>
            <a:r>
              <a:rPr lang="en-US" sz="1800" dirty="0"/>
              <a:t>M(Model) – It shows the functionality of the application. </a:t>
            </a:r>
            <a:endParaRPr lang="en-US" sz="1800" dirty="0" smtClean="0"/>
          </a:p>
          <a:p>
            <a:pPr>
              <a:buNone/>
            </a:pPr>
            <a:endParaRPr lang="en-US" sz="1800" dirty="0"/>
          </a:p>
          <a:p>
            <a:r>
              <a:rPr lang="en-US" sz="1800" dirty="0"/>
              <a:t>V(View) -   Deals with the interface. User can view the interface of the system</a:t>
            </a:r>
            <a:r>
              <a:rPr lang="en-US" sz="1800" dirty="0" smtClean="0"/>
              <a:t>.</a:t>
            </a:r>
          </a:p>
          <a:p>
            <a:pPr>
              <a:buNone/>
            </a:pPr>
            <a:endParaRPr lang="en-US" sz="1800" dirty="0"/>
          </a:p>
          <a:p>
            <a:r>
              <a:rPr lang="en-US" sz="1800" dirty="0"/>
              <a:t>C(Controller) – It handles the user interaction.</a:t>
            </a:r>
          </a:p>
          <a:p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Architecture</a:t>
            </a:r>
            <a:endParaRPr lang="en-US" dirty="0"/>
          </a:p>
        </p:txBody>
      </p:sp>
      <p:pic>
        <p:nvPicPr>
          <p:cNvPr id="4" name="Content Placeholder 3" descr="mvc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81200" y="2217420"/>
            <a:ext cx="5334000" cy="2583180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572000" cy="868362"/>
          </a:xfrm>
        </p:spPr>
        <p:txBody>
          <a:bodyPr/>
          <a:lstStyle/>
          <a:p>
            <a:r>
              <a:rPr lang="en-US" dirty="0" smtClean="0"/>
              <a:t>Risk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Risk management should always be pro-active.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Risk management is the process to avoid or minimize the adverse effects of unforeseen events.</a:t>
            </a:r>
          </a:p>
          <a:p>
            <a:r>
              <a:rPr lang="en-US" sz="2000" dirty="0" smtClean="0"/>
              <a:t>Should applied to all projects.	</a:t>
            </a:r>
            <a:r>
              <a:rPr lang="en-US" dirty="0" smtClean="0"/>
              <a:t>		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Management Process</a:t>
            </a:r>
            <a:endParaRPr lang="en-US" dirty="0"/>
          </a:p>
        </p:txBody>
      </p:sp>
      <p:pic>
        <p:nvPicPr>
          <p:cNvPr id="4" name="Content Placeholder 3" descr="riskmgm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71600" y="1714500"/>
            <a:ext cx="6454140" cy="377190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39624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I</a:t>
            </a:r>
            <a:r>
              <a:rPr lang="en-US" dirty="0" smtClean="0"/>
              <a:t>ntroduction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This project is a self automation supermarket.</a:t>
            </a:r>
          </a:p>
          <a:p>
            <a:pPr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A supermarket is a self service store which provides a wide variety of products related to food, beverages and household.</a:t>
            </a:r>
          </a:p>
          <a:p>
            <a:pPr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Designed to make the existing system more informative, reliable, fast  and easy  for all the stake-holders.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6553200" cy="868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Configuration Management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800" dirty="0" smtClean="0"/>
              <a:t>Configuration management is the preserver of the quality of the emerging solution, controlling the elements of the solution as it is developed.</a:t>
            </a:r>
          </a:p>
          <a:p>
            <a:pPr>
              <a:buNone/>
            </a:pPr>
            <a:endParaRPr lang="en-US" sz="1800" dirty="0" smtClean="0"/>
          </a:p>
          <a:p>
            <a:r>
              <a:rPr lang="en-US" sz="1800" dirty="0" smtClean="0"/>
              <a:t>It is a version controller.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2000" b="1" dirty="0" smtClean="0"/>
              <a:t>       Why configuration management?</a:t>
            </a:r>
          </a:p>
          <a:p>
            <a:pPr>
              <a:buNone/>
            </a:pPr>
            <a:endParaRPr lang="en-US" sz="2000" b="1" dirty="0" smtClean="0"/>
          </a:p>
          <a:p>
            <a:r>
              <a:rPr lang="en-US" sz="1800" dirty="0" smtClean="0"/>
              <a:t>It manage the code.</a:t>
            </a:r>
          </a:p>
          <a:p>
            <a:pPr>
              <a:buNone/>
            </a:pPr>
            <a:endParaRPr lang="en-US" sz="1800" dirty="0" smtClean="0"/>
          </a:p>
          <a:p>
            <a:r>
              <a:rPr lang="en-US" sz="1800" dirty="0" smtClean="0"/>
              <a:t>It is used for rollback.</a:t>
            </a:r>
          </a:p>
          <a:p>
            <a:pPr>
              <a:buNone/>
            </a:pPr>
            <a:endParaRPr lang="en-US" sz="1800" dirty="0" smtClean="0"/>
          </a:p>
          <a:p>
            <a:r>
              <a:rPr lang="en-US" sz="1800" dirty="0" smtClean="0"/>
              <a:t>It is used for change implementation. 	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dirty="0" smtClean="0"/>
              <a:t>		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457200"/>
            <a:ext cx="3550900" cy="432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1219200"/>
            <a:ext cx="3532388" cy="2681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905000" cy="487362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Diagram</a:t>
            </a:r>
            <a:endParaRPr lang="en-US" sz="3600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81000" y="838200"/>
            <a:ext cx="29718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1)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Behavioral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Diagram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1295400"/>
            <a:ext cx="35052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342900" lvl="0" indent="-342900" algn="ctr">
              <a:spcBef>
                <a:spcPct val="0"/>
              </a:spcBef>
              <a:buAutoNum type="arabicParenR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Activity Diagram of login</a:t>
            </a:r>
          </a:p>
          <a:p>
            <a:pPr marL="342900" lvl="0" indent="-342900" algn="ctr">
              <a:spcBef>
                <a:spcPct val="0"/>
              </a:spcBef>
              <a:buAutoNum type="arabicParenR"/>
            </a:pP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9" name="Content Placeholder 8" descr="userlogi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45920" y="1600200"/>
            <a:ext cx="4852159" cy="4525963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shoppingcartactivity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371600"/>
            <a:ext cx="8229600" cy="4800600"/>
          </a:xfr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304800" y="457200"/>
            <a:ext cx="29718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1)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Behavioral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Diagram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81000" y="838200"/>
            <a:ext cx="47244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342900" lvl="0" indent="-342900" algn="ctr">
              <a:spcBef>
                <a:spcPct val="0"/>
              </a:spcBef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2) Activity Diagram of online shopping</a:t>
            </a:r>
          </a:p>
          <a:p>
            <a:pPr marL="342900" lvl="0" indent="-342900" algn="ctr">
              <a:spcBef>
                <a:spcPct val="0"/>
              </a:spcBef>
              <a:buAutoNum type="arabicParenR"/>
            </a:pP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dminmanag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1295400"/>
            <a:ext cx="8229600" cy="4038600"/>
          </a:xfr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304800" y="457200"/>
            <a:ext cx="29718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1)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Behavioral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Diagram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81000" y="838200"/>
            <a:ext cx="42672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342900" lvl="0" indent="-342900" algn="ctr">
              <a:spcBef>
                <a:spcPct val="0"/>
              </a:spcBef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3) Activity Diagram of admin</a:t>
            </a:r>
          </a:p>
          <a:p>
            <a:pPr marL="342900" lvl="0" indent="-342900" algn="ctr">
              <a:spcBef>
                <a:spcPct val="0"/>
              </a:spcBef>
              <a:buAutoNum type="arabicParenR"/>
            </a:pP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28600" y="304800"/>
            <a:ext cx="29718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2) Use Case Diagram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9" name="Content Placeholder 8" descr="finalusecas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5000" y="1219200"/>
            <a:ext cx="4890530" cy="4525963"/>
          </a:xfr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dminsequenc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" y="1105463"/>
            <a:ext cx="8229600" cy="4076137"/>
          </a:xfr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28600" y="304800"/>
            <a:ext cx="29718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3) Sequence Diagram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initialclas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95400" y="1524000"/>
            <a:ext cx="6416040" cy="3429000"/>
          </a:xfr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685800"/>
            <a:ext cx="29718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4) Initial Class Diagram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04800" y="228600"/>
            <a:ext cx="29718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2) Structural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Diagram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81000" y="381000"/>
            <a:ext cx="29718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5) Final Class Diagram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8" name="Content Placeholder 7" descr="fclassdiagram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1219200"/>
            <a:ext cx="7341178" cy="4525963"/>
          </a:xfr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685800"/>
            <a:ext cx="29718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6) ER-Diagram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7" name="Content Placeholder 6" descr="fERDiagram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31964" y="1600200"/>
            <a:ext cx="6880071" cy="4525963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15200" cy="792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Problems with the existing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Lack of security of data.</a:t>
            </a:r>
          </a:p>
          <a:p>
            <a:pPr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Takes too much time.</a:t>
            </a:r>
          </a:p>
          <a:p>
            <a:pPr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Increase paper work.</a:t>
            </a:r>
          </a:p>
          <a:p>
            <a:pPr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Inefficiencies in manual system.</a:t>
            </a:r>
          </a:p>
          <a:p>
            <a:pPr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Needs manual calculations which are prone to errors.</a:t>
            </a:r>
          </a:p>
          <a:p>
            <a:pPr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Although manpower but it is less efficiency.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4724400" cy="487362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Coding and UI design</a:t>
            </a:r>
            <a:endParaRPr lang="en-US" sz="3600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81000" y="838200"/>
            <a:ext cx="46482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1) UI design and code of add to cart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51959"/>
            <a:ext cx="8229600" cy="3822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457200"/>
            <a:ext cx="5791200" cy="260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3276600"/>
            <a:ext cx="7410450" cy="311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381000"/>
            <a:ext cx="7010400" cy="26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3048000"/>
            <a:ext cx="4986337" cy="287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9263" y="1085850"/>
            <a:ext cx="5705475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04800"/>
            <a:ext cx="3124200" cy="4282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7200" y="304800"/>
            <a:ext cx="4175847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81000" y="838200"/>
            <a:ext cx="46482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2) UI design and code of add product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5884" y="1600200"/>
            <a:ext cx="531223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143000"/>
            <a:ext cx="5007545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7151" y="990600"/>
            <a:ext cx="8906849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3300" y="628650"/>
            <a:ext cx="7137400" cy="560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2438400" cy="639762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Test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case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438400" y="990600"/>
          <a:ext cx="4267200" cy="2362202"/>
        </p:xfrm>
        <a:graphic>
          <a:graphicData uri="http://schemas.openxmlformats.org/drawingml/2006/table">
            <a:tbl>
              <a:tblPr/>
              <a:tblGrid>
                <a:gridCol w="2133600"/>
                <a:gridCol w="2133600"/>
              </a:tblGrid>
              <a:tr h="23089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latin typeface="Calibri"/>
                          <a:ea typeface="Calibri"/>
                          <a:cs typeface="Times New Roman"/>
                        </a:rPr>
                        <a:t>Test case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latin typeface="Calibri"/>
                          <a:ea typeface="Calibri"/>
                          <a:cs typeface="Times New Roman"/>
                        </a:rPr>
                        <a:t>WB1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611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Purpose of test case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Email and password can be retrieved or not to login the system.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7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Test data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Email= david12@gmail.com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Password= 12345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89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Class name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supermarketTest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89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Function name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testLogin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89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Expected result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To login into the system.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89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Actual result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Successfully login.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89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Outcome as expected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Yes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810000"/>
            <a:ext cx="3733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E:\supermarket-management-system\Testing\testingimg\testlogin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3810000"/>
            <a:ext cx="4495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953000" cy="868362"/>
          </a:xfrm>
        </p:spPr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4525963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first of all, adding the product along with their names and rates of the products which will be up for sale in the super-market. This authority is given only to admin.</a:t>
            </a: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Any modification to be done in the product name or product rate can be only done by admin.</a:t>
            </a: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Right to delete any product details rest with the admin too.</a:t>
            </a: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Admin provides a unique email and password for each employee which they can login.</a:t>
            </a: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All the products will be displayed by the system which customer wants to purchase.</a:t>
            </a:r>
          </a:p>
          <a:p>
            <a:pPr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438400" y="685801"/>
          <a:ext cx="4724400" cy="2794332"/>
        </p:xfrm>
        <a:graphic>
          <a:graphicData uri="http://schemas.openxmlformats.org/drawingml/2006/table">
            <a:tbl>
              <a:tblPr/>
              <a:tblGrid>
                <a:gridCol w="2362200"/>
                <a:gridCol w="2362200"/>
              </a:tblGrid>
              <a:tr h="20946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latin typeface="Calibri"/>
                          <a:ea typeface="Calibri"/>
                          <a:cs typeface="Times New Roman"/>
                        </a:rPr>
                        <a:t>Test case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WB2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5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Purpose of test case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User can successfully register or not.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6343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latin typeface="Calibri"/>
                          <a:ea typeface="Calibri"/>
                          <a:cs typeface="Times New Roman"/>
                        </a:rPr>
                        <a:t>Test data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Name= david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Address= London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Phone_no= 9810414515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Email= </a:t>
                      </a:r>
                      <a:r>
                        <a:rPr lang="en-US" sz="1100" u="sng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Times New Roman"/>
                          <a:hlinkClick r:id="rId2"/>
                        </a:rPr>
                        <a:t>david12@gmail.com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Password= 12345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Confirm_password= 12345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46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Class name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supermarketTest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46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Function name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testRegistration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46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Expected result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To successfully register user.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46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Actual result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User registered successfully.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46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Outcome as expected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Yes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Picture 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3505200"/>
            <a:ext cx="4800600" cy="1332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5000" y="5105400"/>
            <a:ext cx="5943600" cy="1224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590800" y="685800"/>
          <a:ext cx="4107180" cy="2681478"/>
        </p:xfrm>
        <a:graphic>
          <a:graphicData uri="http://schemas.openxmlformats.org/drawingml/2006/table">
            <a:tbl>
              <a:tblPr/>
              <a:tblGrid>
                <a:gridCol w="2053590"/>
                <a:gridCol w="2053590"/>
              </a:tblGrid>
              <a:tr h="22353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Test case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WB3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28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Purpose of test case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Product can insert successfully or not.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657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Test data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P_name= lays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P_description= very tasty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P_img= image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P_mfdate= 2019-03-04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53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Class name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supermarketTest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53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Function name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testRegistration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53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Expected result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To insert product successfully.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28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Actual result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Successfully inserted in the database.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53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Outcome as expected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Yes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Picture 2" descr="E:\supermarket-management-system\Testing\testingimg\testproductcode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3429000"/>
            <a:ext cx="5646420" cy="1645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E:\supermarket-management-system\Testing\testingimg\testproduct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5105400"/>
            <a:ext cx="5943600" cy="118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514600" y="533400"/>
          <a:ext cx="4419600" cy="2681478"/>
        </p:xfrm>
        <a:graphic>
          <a:graphicData uri="http://schemas.openxmlformats.org/drawingml/2006/table">
            <a:tbl>
              <a:tblPr/>
              <a:tblGrid>
                <a:gridCol w="2209800"/>
                <a:gridCol w="2209800"/>
              </a:tblGrid>
              <a:tr h="15409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latin typeface="Calibri"/>
                          <a:ea typeface="Calibri"/>
                          <a:cs typeface="Times New Roman"/>
                        </a:rPr>
                        <a:t>Test case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WB4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09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Purpose of test case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Product can update successfully or not.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154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Test data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P_name= beer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P_description= very tasty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P_img= image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P_mfdate= 2019-06-07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09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Class name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supermarketTest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09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Function name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testRegistration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09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Expected result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To update product successfully.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09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Actual result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Successfully updated in the database.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09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Outcome as expected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Yes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Picture 2" descr="E:\supermarket-management-system\Testing\testingimg\testupdateproductcode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3352800"/>
            <a:ext cx="590550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E:\supermarket-management-system\Testing\testingimg\testupdateproduct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5105400"/>
            <a:ext cx="5943600" cy="1143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057400" y="228600"/>
          <a:ext cx="5410200" cy="2743198"/>
        </p:xfrm>
        <a:graphic>
          <a:graphicData uri="http://schemas.openxmlformats.org/drawingml/2006/table">
            <a:tbl>
              <a:tblPr/>
              <a:tblGrid>
                <a:gridCol w="2705100"/>
                <a:gridCol w="2705100"/>
              </a:tblGrid>
              <a:tr h="23761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latin typeface="Calibri"/>
                          <a:ea typeface="Calibri"/>
                          <a:cs typeface="Times New Roman"/>
                        </a:rPr>
                        <a:t>Test case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WB5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51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Purpose of test case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 To check product can delete successfully or not from the database.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424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Test data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P_name= beer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P_description= very tasty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P_img= image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P_mfdate= 2019-06-07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61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Class name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supermarketTest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61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Function name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testRegistration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61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Expected result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To delete product successfully.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34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Actual result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Successfully deleted from the database.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61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Outcome as expected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Yes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Picture 2" descr="E:\supermarket-management-system\Testing\testingimg\testdeleteproductcode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3124200"/>
            <a:ext cx="5943600" cy="1646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E:\supermarket-management-system\Testing\testingimg\testdeleteproduct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4953000"/>
            <a:ext cx="5943600" cy="1180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209800" y="838200"/>
          <a:ext cx="4640580" cy="2330958"/>
        </p:xfrm>
        <a:graphic>
          <a:graphicData uri="http://schemas.openxmlformats.org/drawingml/2006/table">
            <a:tbl>
              <a:tblPr/>
              <a:tblGrid>
                <a:gridCol w="2320290"/>
                <a:gridCol w="2320290"/>
              </a:tblGrid>
              <a:tr h="20329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latin typeface="Calibri"/>
                          <a:ea typeface="Calibri"/>
                          <a:cs typeface="Times New Roman"/>
                        </a:rPr>
                        <a:t>Test case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WB6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0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latin typeface="Calibri"/>
                          <a:ea typeface="Calibri"/>
                          <a:cs typeface="Times New Roman"/>
                        </a:rPr>
                        <a:t>Purpose of test case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To check user can directly contact to the seller or not.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606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Test data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First_name=david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Last_name=becam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Message= how can I get my order?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9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Class name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supermarketTest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9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Function name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testRegistration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9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Expected result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To insert information in the database.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9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Actual result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Successfully inserted in the database.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9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Outcome as expected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Yes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Picture 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3352800"/>
            <a:ext cx="5943600" cy="15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5105400"/>
            <a:ext cx="5943600" cy="1204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981200" y="457200"/>
          <a:ext cx="4953000" cy="2453640"/>
        </p:xfrm>
        <a:graphic>
          <a:graphicData uri="http://schemas.openxmlformats.org/drawingml/2006/table">
            <a:tbl>
              <a:tblPr/>
              <a:tblGrid>
                <a:gridCol w="2476500"/>
                <a:gridCol w="2476500"/>
              </a:tblGrid>
              <a:tr h="18396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latin typeface="Calibri"/>
                          <a:ea typeface="Calibri"/>
                          <a:cs typeface="Times New Roman"/>
                        </a:rPr>
                        <a:t>Test case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 smtClean="0">
                          <a:latin typeface="Calibri"/>
                          <a:ea typeface="Calibri"/>
                          <a:cs typeface="Times New Roman"/>
                        </a:rPr>
                        <a:t>WB7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33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Purpose of test case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 To check invalid user can login into the system or not.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33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Test data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Times New Roman"/>
                          <a:hlinkClick r:id="rId2"/>
                        </a:rPr>
                        <a:t>Email= johnny01@gmail.com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Password=johnnydon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96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Class name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supermarketTest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96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Function name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testInvalidUserLogin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33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Expected result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Show error message and return back to the login page.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33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Actual result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Invalid user return back to the login page with error message.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96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Outcome as expected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Yes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Picture 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3048000"/>
            <a:ext cx="48006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4953000"/>
            <a:ext cx="5943600" cy="1188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133600" y="381000"/>
          <a:ext cx="4876800" cy="1980438"/>
        </p:xfrm>
        <a:graphic>
          <a:graphicData uri="http://schemas.openxmlformats.org/drawingml/2006/table">
            <a:tbl>
              <a:tblPr/>
              <a:tblGrid>
                <a:gridCol w="2438400"/>
                <a:gridCol w="2438400"/>
              </a:tblGrid>
              <a:tr h="2000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Test case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WB8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Purpose of test case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Product type can update successfully or not.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Test data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Ptype_name=bakery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Class name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supermarketTest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Function name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testAddproducttype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Expected result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To update product type successfully.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Actual result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Successfully updated in the database.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Outcome as expected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Yes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Picture 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6450" y="2727960"/>
            <a:ext cx="4991100" cy="1402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4343400"/>
            <a:ext cx="5943600" cy="1202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In terms of future scope, data mining techniques can be used by researchers.</a:t>
            </a:r>
          </a:p>
          <a:p>
            <a:r>
              <a:rPr lang="en-US" sz="2000" dirty="0" smtClean="0"/>
              <a:t>Use of payment system through credit card for purchasing the products.</a:t>
            </a:r>
          </a:p>
          <a:p>
            <a:r>
              <a:rPr lang="en-US" sz="2000" dirty="0" smtClean="0"/>
              <a:t>Online chat system while purchasing the items.</a:t>
            </a:r>
          </a:p>
          <a:p>
            <a:r>
              <a:rPr lang="en-US" sz="2000" dirty="0" smtClean="0"/>
              <a:t>High secure site for the transaction while using cards.</a:t>
            </a:r>
          </a:p>
          <a:p>
            <a:r>
              <a:rPr lang="en-US" sz="2000" dirty="0" smtClean="0"/>
              <a:t>Provide notification after adding the products in the cart.</a:t>
            </a:r>
          </a:p>
          <a:p>
            <a:r>
              <a:rPr lang="en-US" sz="2000" dirty="0" smtClean="0"/>
              <a:t>Providing the discount system on the various product.</a:t>
            </a:r>
          </a:p>
          <a:p>
            <a:pPr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5720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Online transaction is not available.</a:t>
            </a:r>
          </a:p>
          <a:p>
            <a:r>
              <a:rPr lang="en-US" sz="2000" dirty="0" smtClean="0"/>
              <a:t>User cannot chat online to the sellers.</a:t>
            </a:r>
          </a:p>
          <a:p>
            <a:r>
              <a:rPr lang="en-US" sz="2000" dirty="0" smtClean="0"/>
              <a:t> User cannot see their notification after their product is added in their cart until and unless they see their carts.</a:t>
            </a:r>
          </a:p>
          <a:p>
            <a:r>
              <a:rPr lang="en-US" sz="2000" dirty="0" smtClean="0"/>
              <a:t>Now, the user cannot get the discount on any products.</a:t>
            </a:r>
          </a:p>
          <a:p>
            <a:pPr>
              <a:buNone/>
            </a:pPr>
            <a:r>
              <a:rPr lang="en-US" sz="2000" dirty="0" smtClean="0"/>
              <a:t>	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7338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Limitation</a:t>
            </a: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Finally, the web-site is developed by using the different tools, techniques, methodology and approaches for this project which gives you the self-automation and self-service while purchasing the products.</a:t>
            </a:r>
            <a:endParaRPr lang="en-US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7338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 dirty="0" smtClean="0"/>
              <a:t>To manage inventories from the system.</a:t>
            </a:r>
          </a:p>
          <a:p>
            <a:pPr lvl="0">
              <a:buNone/>
            </a:pPr>
            <a:endParaRPr lang="en-US" sz="2000" dirty="0" smtClean="0"/>
          </a:p>
          <a:p>
            <a:pPr lvl="0"/>
            <a:r>
              <a:rPr lang="en-US" sz="2000" dirty="0" smtClean="0"/>
              <a:t>To generate bill for customers. </a:t>
            </a:r>
          </a:p>
          <a:p>
            <a:pPr lvl="0">
              <a:buNone/>
            </a:pPr>
            <a:endParaRPr lang="en-US" sz="2000" dirty="0" smtClean="0"/>
          </a:p>
          <a:p>
            <a:pPr lvl="0"/>
            <a:r>
              <a:rPr lang="en-US" sz="2000" dirty="0" smtClean="0"/>
              <a:t>To make management system automated.</a:t>
            </a:r>
          </a:p>
          <a:p>
            <a:pPr lvl="0">
              <a:buNone/>
            </a:pPr>
            <a:endParaRPr lang="en-US" sz="2000" dirty="0" smtClean="0"/>
          </a:p>
          <a:p>
            <a:r>
              <a:rPr lang="en-US" sz="2000" dirty="0" smtClean="0"/>
              <a:t>Paper work can be reduced by implementing this system.</a:t>
            </a:r>
            <a:endParaRPr lang="en-US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2098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Aim</a:t>
            </a:r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hlinkClick r:id="rId2"/>
              </a:rPr>
              <a:t>https://www.slideshare.net/pujithaboggarapu/grocery-management-system</a:t>
            </a:r>
            <a:r>
              <a:rPr lang="en-US" sz="2000" dirty="0" smtClean="0"/>
              <a:t> [Accessed on: 1</a:t>
            </a:r>
            <a:r>
              <a:rPr lang="en-US" sz="2000" baseline="30000" dirty="0" smtClean="0"/>
              <a:t>st</a:t>
            </a:r>
            <a:r>
              <a:rPr lang="en-US" sz="2000" dirty="0" smtClean="0"/>
              <a:t> April 2019]</a:t>
            </a:r>
          </a:p>
          <a:p>
            <a:r>
              <a:rPr lang="en-US" sz="2000" dirty="0" smtClean="0">
                <a:hlinkClick r:id="rId3"/>
              </a:rPr>
              <a:t>http://shodhganga.inflibnet.ac.in/bitstream/10603/11075/10/10_conclusion.pdf</a:t>
            </a:r>
            <a:r>
              <a:rPr lang="en-US" sz="2000" dirty="0" smtClean="0"/>
              <a:t> [Accessed on:  1</a:t>
            </a:r>
            <a:r>
              <a:rPr lang="en-US" sz="2000" baseline="30000" dirty="0" smtClean="0"/>
              <a:t>st</a:t>
            </a:r>
            <a:r>
              <a:rPr lang="en-US" sz="2000" dirty="0" smtClean="0"/>
              <a:t> April 2019]</a:t>
            </a:r>
          </a:p>
          <a:p>
            <a:r>
              <a:rPr lang="en-US" sz="2000" dirty="0" smtClean="0">
                <a:hlinkClick r:id="rId4"/>
              </a:rPr>
              <a:t>https://www.agilebusiness.org/content/moscow-prioritisation</a:t>
            </a:r>
            <a:r>
              <a:rPr lang="en-US" sz="2000" dirty="0" smtClean="0"/>
              <a:t> [Accessed on: 23rd march 2019]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7338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429000" cy="868362"/>
          </a:xfrm>
        </p:spPr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To always be the first choice of customers.</a:t>
            </a:r>
          </a:p>
          <a:p>
            <a:pPr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To manage the supermarket activities.</a:t>
            </a:r>
          </a:p>
          <a:p>
            <a:pPr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To maintain the records of the sales done.</a:t>
            </a:r>
          </a:p>
          <a:p>
            <a:pPr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To maintain the stock details.</a:t>
            </a:r>
          </a:p>
          <a:p>
            <a:pPr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To reduce paper work; so that users can spend more time on monitoring their requirements.</a:t>
            </a:r>
          </a:p>
          <a:p>
            <a:pPr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To reduce time in calculation of sales activities.</a:t>
            </a:r>
          </a:p>
          <a:p>
            <a:pPr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To store huge amount of data in the database which will reduce clumsiness.</a:t>
            </a:r>
          </a:p>
          <a:p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229600" cy="57912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		</a:t>
            </a:r>
          </a:p>
          <a:p>
            <a:pPr lvl="1"/>
            <a:r>
              <a:rPr lang="en-US" sz="2200" b="1" dirty="0" smtClean="0"/>
              <a:t>Login by admin and User.</a:t>
            </a:r>
          </a:p>
          <a:p>
            <a:pPr lvl="2"/>
            <a:r>
              <a:rPr lang="en-US" sz="1900" dirty="0" smtClean="0">
                <a:latin typeface="+mj-lt"/>
              </a:rPr>
              <a:t>There is login feature which will allow admin to access the system and </a:t>
            </a:r>
            <a:r>
              <a:rPr lang="en-US" sz="1900" dirty="0" smtClean="0">
                <a:latin typeface="+mj-lt"/>
                <a:cs typeface="Arial" pitchFamily="34" charset="0"/>
              </a:rPr>
              <a:t>provides a unique email and password for each users which they can login.</a:t>
            </a:r>
          </a:p>
          <a:p>
            <a:pPr lvl="2">
              <a:buNone/>
            </a:pPr>
            <a:endParaRPr lang="en-US" sz="2900" dirty="0" smtClean="0">
              <a:latin typeface="+mj-lt"/>
            </a:endParaRPr>
          </a:p>
          <a:p>
            <a:pPr lvl="1"/>
            <a:r>
              <a:rPr lang="en-US" sz="2200" b="1" dirty="0" smtClean="0"/>
              <a:t>Add product category</a:t>
            </a:r>
          </a:p>
          <a:p>
            <a:pPr lvl="2"/>
            <a:r>
              <a:rPr lang="en-US" sz="1900" dirty="0" smtClean="0"/>
              <a:t>We can add different types of product category to our stock on the basis of customers requirements.</a:t>
            </a:r>
          </a:p>
          <a:p>
            <a:pPr lvl="2">
              <a:buNone/>
            </a:pPr>
            <a:endParaRPr lang="en-US" sz="2900" dirty="0" smtClean="0"/>
          </a:p>
          <a:p>
            <a:pPr lvl="1"/>
            <a:r>
              <a:rPr lang="en-US" sz="2200" b="1" dirty="0" smtClean="0"/>
              <a:t>Display product</a:t>
            </a:r>
          </a:p>
          <a:p>
            <a:pPr lvl="2"/>
            <a:r>
              <a:rPr lang="en-US" sz="1900" dirty="0" smtClean="0"/>
              <a:t>Admin can display all the products for the customers.</a:t>
            </a:r>
          </a:p>
          <a:p>
            <a:pPr lvl="2">
              <a:buNone/>
            </a:pPr>
            <a:endParaRPr lang="en-US" sz="2900" dirty="0" smtClean="0"/>
          </a:p>
          <a:p>
            <a:pPr lvl="1"/>
            <a:r>
              <a:rPr lang="en-US" sz="2200" b="1" dirty="0" smtClean="0"/>
              <a:t>Modify product category</a:t>
            </a:r>
          </a:p>
          <a:p>
            <a:pPr lvl="2"/>
            <a:r>
              <a:rPr lang="en-US" sz="1900" dirty="0" smtClean="0"/>
              <a:t>Update the product category in case wrong input is done.</a:t>
            </a:r>
          </a:p>
          <a:p>
            <a:pPr lvl="2">
              <a:buNone/>
            </a:pPr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562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Features of the Project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sz="2200" b="1" dirty="0" smtClean="0"/>
              <a:t>Delete product</a:t>
            </a:r>
          </a:p>
          <a:p>
            <a:pPr lvl="2"/>
            <a:r>
              <a:rPr lang="en-US" sz="1900" dirty="0" smtClean="0"/>
              <a:t>Product can be deleted if incase product is expired or something gone wrong.</a:t>
            </a:r>
          </a:p>
          <a:p>
            <a:pPr lvl="2">
              <a:buNone/>
            </a:pPr>
            <a:endParaRPr lang="en-US" dirty="0" smtClean="0"/>
          </a:p>
          <a:p>
            <a:pPr lvl="1"/>
            <a:r>
              <a:rPr lang="en-US" sz="2200" b="1" dirty="0" smtClean="0"/>
              <a:t>Navigation </a:t>
            </a:r>
          </a:p>
          <a:p>
            <a:pPr lvl="2"/>
            <a:r>
              <a:rPr lang="en-US" sz="1900" dirty="0" smtClean="0"/>
              <a:t>Navigation allows admin and customers to navigate around the interface.</a:t>
            </a:r>
          </a:p>
          <a:p>
            <a:pPr lvl="2">
              <a:buNone/>
            </a:pPr>
            <a:endParaRPr lang="en-US" dirty="0" smtClean="0"/>
          </a:p>
          <a:p>
            <a:pPr lvl="1"/>
            <a:r>
              <a:rPr lang="en-US" sz="2200" b="1" dirty="0" smtClean="0"/>
              <a:t>Create and print bill</a:t>
            </a:r>
          </a:p>
          <a:p>
            <a:pPr lvl="2"/>
            <a:r>
              <a:rPr lang="en-US" sz="1900" dirty="0" smtClean="0"/>
              <a:t>Automatic bill is created  once customer buys the product and check out from the supermarket. Created bill can be printed.</a:t>
            </a:r>
          </a:p>
          <a:p>
            <a:pPr lvl="2">
              <a:buNone/>
            </a:pPr>
            <a:endParaRPr lang="en-US" sz="1900" dirty="0" smtClean="0"/>
          </a:p>
          <a:p>
            <a:pPr lvl="1"/>
            <a:r>
              <a:rPr lang="en-US" sz="2200" b="1" dirty="0" smtClean="0"/>
              <a:t>Search engine</a:t>
            </a:r>
          </a:p>
          <a:p>
            <a:pPr lvl="2"/>
            <a:r>
              <a:rPr lang="en-US" sz="1900" dirty="0" smtClean="0"/>
              <a:t>It allows searchers to find a products, with search results featuring product information, Rate and description.</a:t>
            </a:r>
          </a:p>
          <a:p>
            <a:pPr lvl="2"/>
            <a:endParaRPr lang="en-US" sz="1900" dirty="0" smtClean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562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Features of the Project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sz="2000" b="1" dirty="0" smtClean="0"/>
              <a:t>Add product</a:t>
            </a:r>
          </a:p>
          <a:p>
            <a:pPr lvl="2"/>
            <a:r>
              <a:rPr lang="en-US" sz="1900" dirty="0" smtClean="0"/>
              <a:t>We </a:t>
            </a:r>
            <a:r>
              <a:rPr lang="en-US" sz="1800" dirty="0" smtClean="0"/>
              <a:t>can add different types of product to our stock on the basis of customers requirements and trend as well.</a:t>
            </a:r>
          </a:p>
          <a:p>
            <a:pPr lvl="2">
              <a:buNone/>
            </a:pPr>
            <a:endParaRPr lang="en-US" sz="1800" dirty="0" smtClean="0"/>
          </a:p>
          <a:p>
            <a:pPr lvl="1"/>
            <a:r>
              <a:rPr lang="en-US" sz="2000" b="1" dirty="0" smtClean="0"/>
              <a:t>Modify product</a:t>
            </a:r>
          </a:p>
          <a:p>
            <a:pPr lvl="2"/>
            <a:r>
              <a:rPr lang="en-US" sz="1800" dirty="0" smtClean="0"/>
              <a:t>Update the product in case wrong input is done or if we have to upgrade the certain price of product .</a:t>
            </a:r>
          </a:p>
          <a:p>
            <a:pPr lvl="2">
              <a:buNone/>
            </a:pPr>
            <a:endParaRPr lang="en-US" sz="1800" dirty="0" smtClean="0"/>
          </a:p>
          <a:p>
            <a:pPr lvl="1"/>
            <a:r>
              <a:rPr lang="en-US" sz="2000" b="1" dirty="0" smtClean="0"/>
              <a:t>View order</a:t>
            </a:r>
          </a:p>
          <a:p>
            <a:pPr lvl="2"/>
            <a:r>
              <a:rPr lang="en-US" sz="1800" dirty="0" smtClean="0"/>
              <a:t>Admin can view customers order along with their specific details.</a:t>
            </a:r>
          </a:p>
          <a:p>
            <a:pPr lvl="2">
              <a:buNone/>
            </a:pPr>
            <a:endParaRPr lang="en-US" sz="1800" dirty="0" smtClean="0"/>
          </a:p>
          <a:p>
            <a:pPr lvl="1"/>
            <a:r>
              <a:rPr lang="en-US" sz="2000" b="1" dirty="0" smtClean="0"/>
              <a:t>Contact page</a:t>
            </a:r>
          </a:p>
          <a:p>
            <a:pPr lvl="2"/>
            <a:r>
              <a:rPr lang="en-US" sz="1800" dirty="0" smtClean="0"/>
              <a:t>It is a standard web page on a website to allow the visitor to contact the website owner or people who are responsible for the maintenance of the site.</a:t>
            </a:r>
          </a:p>
          <a:p>
            <a:pPr lvl="2">
              <a:buNone/>
            </a:pPr>
            <a:endParaRPr lang="en-US" sz="1800" dirty="0" smtClean="0"/>
          </a:p>
          <a:p>
            <a:pPr lvl="2">
              <a:buNone/>
            </a:pPr>
            <a:endParaRPr lang="en-US" sz="1800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562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Features of the Project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1918</TotalTime>
  <Words>1526</Words>
  <Application>Microsoft Office PowerPoint</Application>
  <PresentationFormat>On-screen Show (4:3)</PresentationFormat>
  <Paragraphs>326</Paragraphs>
  <Slides>50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Office Theme</vt:lpstr>
      <vt:lpstr>        Supermarket management system  </vt:lpstr>
      <vt:lpstr>Introduction  </vt:lpstr>
      <vt:lpstr>Problems with the existing system</vt:lpstr>
      <vt:lpstr>Project Description</vt:lpstr>
      <vt:lpstr>Aim</vt:lpstr>
      <vt:lpstr>Objective</vt:lpstr>
      <vt:lpstr>Features of the Project</vt:lpstr>
      <vt:lpstr>Features of the Project</vt:lpstr>
      <vt:lpstr>Features of the Project</vt:lpstr>
      <vt:lpstr>Work Breakdown Structure</vt:lpstr>
      <vt:lpstr>Gantt Chart</vt:lpstr>
      <vt:lpstr>Scheduling</vt:lpstr>
      <vt:lpstr>MoSCoW prioritization</vt:lpstr>
      <vt:lpstr>Waterfall Methodology</vt:lpstr>
      <vt:lpstr>Slide 15</vt:lpstr>
      <vt:lpstr>Architecture</vt:lpstr>
      <vt:lpstr>MVC Architecture</vt:lpstr>
      <vt:lpstr>Risk Management</vt:lpstr>
      <vt:lpstr>Risk Management Process</vt:lpstr>
      <vt:lpstr>Configuration Management </vt:lpstr>
      <vt:lpstr>Slide 21</vt:lpstr>
      <vt:lpstr>Diagram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Coding and UI design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Future Work</vt:lpstr>
      <vt:lpstr>Limitation</vt:lpstr>
      <vt:lpstr>Conclusion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Supermarket management system</dc:title>
  <dc:creator>sadina magar</dc:creator>
  <cp:lastModifiedBy>sadina magar</cp:lastModifiedBy>
  <cp:revision>199</cp:revision>
  <dcterms:created xsi:type="dcterms:W3CDTF">2019-03-17T16:06:56Z</dcterms:created>
  <dcterms:modified xsi:type="dcterms:W3CDTF">2019-04-14T10:29:37Z</dcterms:modified>
</cp:coreProperties>
</file>