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ibre Baskerville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4P+3s0rjmEmxfWDIbyTjbq0wZ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8" Type="http://customschemas.google.com/relationships/presentationmetadata" Target="metadata"/><Relationship Id="rId27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79f3be88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79f3be88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79f3be88f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79f3be88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79f3be88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e79f3be88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79f3be88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79f3be88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e79f3be88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79f3be88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79f3be88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e79f3be88f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79f3be88f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79f3be88f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e79f3be88f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79f3be88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79f3be88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e79f3be88f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79f3be88f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79f3be88f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e79f3be88f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411b726c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411b726c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411b726c2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411b726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411b726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7411b726c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411b726c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411b726c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7411b726c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05c7cc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405c7cc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7405c7ccd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0b3b19d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0b3b19d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740b3b19d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79f3be88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79f3be88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e79f3be88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79f3be88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79f3be88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e79f3be88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79f3be88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79f3be88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79f3be88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79f3be88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79f3be88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e79f3be88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79f3be88f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79f3be88f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e79f3be88f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s://www.makaan.com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pandas.pydata.org/" TargetMode="External"/><Relationship Id="rId10" Type="http://schemas.openxmlformats.org/officeDocument/2006/relationships/image" Target="../media/image13.png"/><Relationship Id="rId13" Type="http://schemas.openxmlformats.org/officeDocument/2006/relationships/hyperlink" Target="https://numpy.org/" TargetMode="External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akaan.com/" TargetMode="External"/><Relationship Id="rId4" Type="http://schemas.openxmlformats.org/officeDocument/2006/relationships/hyperlink" Target="https://www.makaan.com/" TargetMode="External"/><Relationship Id="rId9" Type="http://schemas.openxmlformats.org/officeDocument/2006/relationships/hyperlink" Target="http://www.crummy.com/software/BeautifulSoup" TargetMode="External"/><Relationship Id="rId15" Type="http://schemas.openxmlformats.org/officeDocument/2006/relationships/hyperlink" Target="https://matplotlib.org/" TargetMode="External"/><Relationship Id="rId14" Type="http://schemas.openxmlformats.org/officeDocument/2006/relationships/image" Target="../media/image19.png"/><Relationship Id="rId17" Type="http://schemas.openxmlformats.org/officeDocument/2006/relationships/hyperlink" Target="https://seaborn.pydata.org/" TargetMode="External"/><Relationship Id="rId16" Type="http://schemas.openxmlformats.org/officeDocument/2006/relationships/image" Target="../media/image14.png"/><Relationship Id="rId5" Type="http://schemas.openxmlformats.org/officeDocument/2006/relationships/hyperlink" Target="https://regex101.com/" TargetMode="External"/><Relationship Id="rId6" Type="http://schemas.openxmlformats.org/officeDocument/2006/relationships/image" Target="../media/image16.png"/><Relationship Id="rId18" Type="http://schemas.openxmlformats.org/officeDocument/2006/relationships/image" Target="../media/image27.png"/><Relationship Id="rId7" Type="http://schemas.openxmlformats.org/officeDocument/2006/relationships/hyperlink" Target="https://requests.readthedocs.io/en/latest/" TargetMode="External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kaan.com/hyderabad-residential-property/rent-property-in-hyderabad-city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0" y="3717959"/>
            <a:ext cx="7246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3200" u="none" cap="none" strike="noStrike">
                <a:solidFill>
                  <a:schemeClr val="dk1"/>
                </a:solidFill>
              </a:rPr>
              <a:t>Study on Rental Properties Across Hyderabad   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</a:rPr>
              <a:t>Presented By </a:t>
            </a:r>
            <a:r>
              <a:rPr lang="en-IN" sz="2400">
                <a:solidFill>
                  <a:schemeClr val="dk1"/>
                </a:solidFill>
              </a:rPr>
              <a:t>:</a:t>
            </a:r>
            <a:r>
              <a:rPr i="0" lang="en-IN" sz="2400" u="none" cap="none" strike="noStrike">
                <a:solidFill>
                  <a:schemeClr val="dk1"/>
                </a:solidFill>
              </a:rPr>
              <a:t>  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Sravanthi Sadineni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Farhan Khan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79f3be88f_0_23"/>
          <p:cNvSpPr txBox="1"/>
          <p:nvPr>
            <p:ph type="title"/>
          </p:nvPr>
        </p:nvSpPr>
        <p:spPr>
          <a:xfrm>
            <a:off x="10104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Distribution of Properties Location wise Across Hyderabad</a:t>
            </a:r>
            <a:endParaRPr b="1" sz="28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e79f3be88f_0_23"/>
          <p:cNvSpPr txBox="1"/>
          <p:nvPr/>
        </p:nvSpPr>
        <p:spPr>
          <a:xfrm>
            <a:off x="6697600" y="1832675"/>
            <a:ext cx="56178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pie chart  represents the distribution of Properties area wise across Hyderabad.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20.0% of properties across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Manikonda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Madhapur area.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all the areas have 5.0% distribution of properties.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e79f3be88f_0_23"/>
          <p:cNvPicPr preferRelativeResize="0"/>
          <p:nvPr/>
        </p:nvPicPr>
        <p:blipFill rotWithShape="1">
          <a:blip r:embed="rId3">
            <a:alphaModFix/>
          </a:blip>
          <a:srcRect b="0" l="49731" r="0" t="48612"/>
          <a:stretch/>
        </p:blipFill>
        <p:spPr>
          <a:xfrm>
            <a:off x="336375" y="1832675"/>
            <a:ext cx="5277625" cy="441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79f3be88f_0_29"/>
          <p:cNvSpPr txBox="1"/>
          <p:nvPr>
            <p:ph type="title"/>
          </p:nvPr>
        </p:nvSpPr>
        <p:spPr>
          <a:xfrm>
            <a:off x="9321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 u="sng">
                <a:latin typeface="Arial"/>
                <a:ea typeface="Arial"/>
                <a:cs typeface="Arial"/>
                <a:sym typeface="Arial"/>
              </a:rPr>
              <a:t>Distribution of Properties Price wise Across Hyderabad</a:t>
            </a:r>
            <a:endParaRPr sz="4300"/>
          </a:p>
        </p:txBody>
      </p:sp>
      <p:sp>
        <p:nvSpPr>
          <p:cNvPr id="187" name="Google Shape;187;g2e79f3be88f_0_29"/>
          <p:cNvSpPr txBox="1"/>
          <p:nvPr/>
        </p:nvSpPr>
        <p:spPr>
          <a:xfrm>
            <a:off x="6782825" y="1629675"/>
            <a:ext cx="50103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histogram plot represents the distribution of Properties price wise across Hyderabad.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no of properties lies between the range 10K-30K INR.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price of a property lies between range 50k - 70K INR.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e79f3be88f_0_29"/>
          <p:cNvPicPr preferRelativeResize="0"/>
          <p:nvPr/>
        </p:nvPicPr>
        <p:blipFill rotWithShape="1">
          <a:blip r:embed="rId3">
            <a:alphaModFix/>
          </a:blip>
          <a:srcRect b="0" l="0" r="49710" t="50037"/>
          <a:stretch/>
        </p:blipFill>
        <p:spPr>
          <a:xfrm>
            <a:off x="152400" y="1876175"/>
            <a:ext cx="6056051" cy="404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79f3be88f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 u="sng"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b="1" lang="en-IN" sz="3100" u="sng">
                <a:latin typeface="Arial"/>
                <a:ea typeface="Arial"/>
                <a:cs typeface="Arial"/>
                <a:sym typeface="Arial"/>
              </a:rPr>
              <a:t> HeatMap</a:t>
            </a:r>
            <a:endParaRPr b="1" sz="31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e79f3be88f_0_35"/>
          <p:cNvSpPr txBox="1"/>
          <p:nvPr>
            <p:ph idx="1" type="body"/>
          </p:nvPr>
        </p:nvSpPr>
        <p:spPr>
          <a:xfrm>
            <a:off x="838200" y="1825625"/>
            <a:ext cx="5239800" cy="383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/>
              <a:t>Insights:</a:t>
            </a:r>
            <a:endParaRPr b="1"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/>
              <a:t>Area have low to medium impact on price variation.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/>
              <a:t>Number of bedrooms have low to medium impact on price variation.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/>
              <a:t>Number of bathrooms have low to medium impact on price variation.</a:t>
            </a:r>
            <a:r>
              <a:rPr lang="en-IN" sz="2400"/>
              <a:t> </a:t>
            </a:r>
            <a:endParaRPr/>
          </a:p>
        </p:txBody>
      </p:sp>
      <p:pic>
        <p:nvPicPr>
          <p:cNvPr id="196" name="Google Shape;196;g2e79f3be88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850" y="1567750"/>
            <a:ext cx="49053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79f3be88f_0_41"/>
          <p:cNvSpPr txBox="1"/>
          <p:nvPr>
            <p:ph type="title"/>
          </p:nvPr>
        </p:nvSpPr>
        <p:spPr>
          <a:xfrm>
            <a:off x="1276600" y="-219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Price Variation Based on Categorical columns</a:t>
            </a:r>
            <a:endParaRPr b="1" sz="28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e79f3be88f_0_41"/>
          <p:cNvSpPr txBox="1"/>
          <p:nvPr>
            <p:ph idx="1" type="body"/>
          </p:nvPr>
        </p:nvSpPr>
        <p:spPr>
          <a:xfrm>
            <a:off x="0" y="710850"/>
            <a:ext cx="5765100" cy="61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3942" u="sng"/>
              <a:t>Insights:</a:t>
            </a:r>
            <a:endParaRPr b="1" sz="3942" u="sng"/>
          </a:p>
          <a:p>
            <a:pPr indent="-349204" lvl="0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IN" sz="2450"/>
              <a:t>This bar graph represents the price variations based on categorical columns.</a:t>
            </a:r>
            <a:endParaRPr sz="2450"/>
          </a:p>
          <a:p>
            <a:pPr indent="-349204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450"/>
              <a:t>The first graphs tells us that Manikonda,S</a:t>
            </a:r>
            <a:r>
              <a:rPr lang="en-IN" sz="2450"/>
              <a:t>hamshabad</a:t>
            </a:r>
            <a:r>
              <a:rPr lang="en-IN" sz="2450"/>
              <a:t>,Hafeezpet has high average rental prices.</a:t>
            </a:r>
            <a:endParaRPr sz="2450"/>
          </a:p>
          <a:p>
            <a:pPr indent="-349204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450"/>
              <a:t>Average rent is low for </a:t>
            </a:r>
            <a:r>
              <a:rPr lang="en-IN" sz="2450"/>
              <a:t>Independent</a:t>
            </a:r>
            <a:r>
              <a:rPr lang="en-IN" sz="2450"/>
              <a:t> House compared to other type of properties.</a:t>
            </a:r>
            <a:endParaRPr sz="2450"/>
          </a:p>
          <a:p>
            <a:pPr indent="-349204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450"/>
              <a:t>There are not much price variations between Semi-Furnished and Unfurnished properties but </a:t>
            </a:r>
            <a:r>
              <a:rPr lang="en-IN" sz="2450"/>
              <a:t>furnished</a:t>
            </a:r>
            <a:r>
              <a:rPr lang="en-IN" sz="2450"/>
              <a:t> have more price than Semi-Furnished properties.</a:t>
            </a:r>
            <a:endParaRPr sz="2450"/>
          </a:p>
          <a:p>
            <a:pPr indent="-349204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2450"/>
              <a:t>NorthEast facing house have high price , that means </a:t>
            </a:r>
            <a:r>
              <a:rPr lang="en-IN" sz="2450"/>
              <a:t>NorthEast </a:t>
            </a:r>
            <a:r>
              <a:rPr lang="en-IN" sz="2450"/>
              <a:t>facing properties are in demand.</a:t>
            </a:r>
            <a:endParaRPr sz="4373"/>
          </a:p>
        </p:txBody>
      </p:sp>
      <p:pic>
        <p:nvPicPr>
          <p:cNvPr id="204" name="Google Shape;204;g2e79f3be88f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00" y="1258900"/>
            <a:ext cx="6122100" cy="489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79f3be88f_1_24"/>
          <p:cNvSpPr txBox="1"/>
          <p:nvPr>
            <p:ph type="title"/>
          </p:nvPr>
        </p:nvSpPr>
        <p:spPr>
          <a:xfrm>
            <a:off x="1213950" y="-217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700" u="sng">
                <a:latin typeface="Arial"/>
                <a:ea typeface="Arial"/>
                <a:cs typeface="Arial"/>
                <a:sym typeface="Arial"/>
              </a:rPr>
              <a:t>Availability Analysis Based on Numerical </a:t>
            </a:r>
            <a:r>
              <a:rPr b="1" lang="en-IN" sz="2700" u="sng"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en-IN"/>
              <a:t> </a:t>
            </a:r>
            <a:endParaRPr/>
          </a:p>
        </p:txBody>
      </p:sp>
      <p:sp>
        <p:nvSpPr>
          <p:cNvPr id="211" name="Google Shape;211;g2e79f3be88f_1_24"/>
          <p:cNvSpPr txBox="1"/>
          <p:nvPr>
            <p:ph idx="1" type="body"/>
          </p:nvPr>
        </p:nvSpPr>
        <p:spPr>
          <a:xfrm>
            <a:off x="0" y="836100"/>
            <a:ext cx="5483400" cy="602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3042" u="sng"/>
              <a:t>Insights:</a:t>
            </a:r>
            <a:endParaRPr b="1" sz="3042" u="sng"/>
          </a:p>
          <a:p>
            <a:pPr indent="-337304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IN" sz="1850"/>
              <a:t>This bar graph </a:t>
            </a:r>
            <a:r>
              <a:rPr lang="en-IN" sz="1850"/>
              <a:t>represents</a:t>
            </a:r>
            <a:r>
              <a:rPr lang="en-IN" sz="1850"/>
              <a:t> availability analysis based on numerical columns.</a:t>
            </a:r>
            <a:endParaRPr sz="1850"/>
          </a:p>
          <a:p>
            <a:pPr indent="-337304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850"/>
              <a:t>The first graphs tells us that Manikonda,Shamshabad,Hafeezpet has high average rental prices</a:t>
            </a:r>
            <a:r>
              <a:rPr lang="en-IN" sz="2450"/>
              <a:t>.</a:t>
            </a:r>
            <a:endParaRPr sz="1850"/>
          </a:p>
          <a:p>
            <a:pPr indent="-337304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850"/>
              <a:t>We have Almost equal number 1,2 and 3 BHK Properties  listed.</a:t>
            </a:r>
            <a:endParaRPr sz="1850"/>
          </a:p>
          <a:p>
            <a:pPr indent="-337304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850"/>
              <a:t>Most of the properties have more than 1 bathroom.</a:t>
            </a:r>
            <a:endParaRPr sz="1850"/>
          </a:p>
          <a:p>
            <a:pPr indent="-33730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850"/>
              <a:t>In most of the areas properties listed are in </a:t>
            </a:r>
            <a:endParaRPr sz="185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50"/>
              <a:t>the range 800-1250 sqft except that of </a:t>
            </a:r>
            <a:endParaRPr sz="185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50"/>
              <a:t>shamshabad,Himayat </a:t>
            </a:r>
            <a:endParaRPr sz="185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50"/>
              <a:t>Nagar,Tolichowki,Bandlaguda Jagir. They lies in </a:t>
            </a:r>
            <a:endParaRPr sz="185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50"/>
              <a:t>the range 1500 - 1800 sqft.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</p:txBody>
      </p:sp>
      <p:pic>
        <p:nvPicPr>
          <p:cNvPr id="212" name="Google Shape;212;g2e79f3be88f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800" y="1260125"/>
            <a:ext cx="6403800" cy="510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79f3be88f_0_58"/>
          <p:cNvSpPr txBox="1"/>
          <p:nvPr>
            <p:ph type="title"/>
          </p:nvPr>
        </p:nvSpPr>
        <p:spPr>
          <a:xfrm>
            <a:off x="9321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Property Type Distribution Location</a:t>
            </a: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 wise across Hyderabad</a:t>
            </a:r>
            <a:endParaRPr sz="4100"/>
          </a:p>
        </p:txBody>
      </p:sp>
      <p:sp>
        <p:nvSpPr>
          <p:cNvPr id="219" name="Google Shape;219;g2e79f3be88f_0_58"/>
          <p:cNvSpPr txBox="1"/>
          <p:nvPr/>
        </p:nvSpPr>
        <p:spPr>
          <a:xfrm>
            <a:off x="6782825" y="1071000"/>
            <a:ext cx="5010300" cy="5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bar plot represents the distribution of Property type vs Location across Hyderabad.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Houses are available only 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Turkayamjal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Floor are available in Tolichowki,Hafeezpet,Hayath nagar, Dammaiguda and Upparpally.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of locations have Apartments available.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2e79f3be88f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100"/>
            <a:ext cx="6520025" cy="5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79f3be88f_0_72"/>
          <p:cNvSpPr txBox="1"/>
          <p:nvPr>
            <p:ph type="title"/>
          </p:nvPr>
        </p:nvSpPr>
        <p:spPr>
          <a:xfrm>
            <a:off x="9321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Furnishing</a:t>
            </a: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 Distribution Location wise across Hyderabad</a:t>
            </a:r>
            <a:endParaRPr sz="4100"/>
          </a:p>
        </p:txBody>
      </p:sp>
      <p:sp>
        <p:nvSpPr>
          <p:cNvPr id="227" name="Google Shape;227;g2e79f3be88f_0_72"/>
          <p:cNvSpPr txBox="1"/>
          <p:nvPr/>
        </p:nvSpPr>
        <p:spPr>
          <a:xfrm>
            <a:off x="6782825" y="1071000"/>
            <a:ext cx="50103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bar plot represents the distribution of Furnishing vs Location across Hyderabad.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no of properties are semi-furnished.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Unfurnished properties are available only in Lingampally and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Pocharam Location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no of furnished properties are available in Madhapur location.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2e79f3be88f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100"/>
            <a:ext cx="6549000" cy="5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411b726c2_0_12"/>
          <p:cNvSpPr txBox="1"/>
          <p:nvPr>
            <p:ph type="title"/>
          </p:nvPr>
        </p:nvSpPr>
        <p:spPr>
          <a:xfrm>
            <a:off x="3859600" y="0"/>
            <a:ext cx="4654200" cy="68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Key Business Questions</a:t>
            </a:r>
            <a:r>
              <a:rPr lang="en-IN"/>
              <a:t> </a:t>
            </a:r>
            <a:endParaRPr/>
          </a:p>
        </p:txBody>
      </p:sp>
      <p:sp>
        <p:nvSpPr>
          <p:cNvPr id="235" name="Google Shape;235;g27411b726c2_0_12"/>
          <p:cNvSpPr txBox="1"/>
          <p:nvPr>
            <p:ph idx="1" type="body"/>
          </p:nvPr>
        </p:nvSpPr>
        <p:spPr>
          <a:xfrm>
            <a:off x="838200" y="817575"/>
            <a:ext cx="10515600" cy="60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3604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IN" sz="4371"/>
              <a:t>What types of properties (apartments, villas, independent houses) are most commonly available for rent?</a:t>
            </a:r>
            <a:endParaRPr b="1" sz="437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39"/>
          </a:p>
          <a:p>
            <a:pPr indent="-35410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IN" sz="4160"/>
              <a:t>Apartments are most commonly available for rent.</a:t>
            </a:r>
            <a:endParaRPr sz="416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39"/>
          </a:p>
          <a:p>
            <a:pPr indent="-3604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IN" sz="4371"/>
              <a:t>How do rental prices vary between different types of properties?</a:t>
            </a:r>
            <a:endParaRPr b="1" sz="437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9"/>
          </a:p>
          <a:p>
            <a:pPr indent="-35410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IN" sz="4160"/>
              <a:t>Rental price for Apartment  are high when compared to other type of properties.</a:t>
            </a:r>
            <a:endParaRPr sz="416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60"/>
          </a:p>
          <a:p>
            <a:pPr indent="-3604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IN" sz="4371"/>
              <a:t>What is the total count of Rental Properties listed as per makaan?</a:t>
            </a:r>
            <a:endParaRPr b="1" sz="437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39"/>
          </a:p>
          <a:p>
            <a:pPr indent="-35410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IN" sz="4160"/>
              <a:t>There are total of 5340 rental properties listed in H</a:t>
            </a:r>
            <a:r>
              <a:rPr lang="en-IN" sz="4160"/>
              <a:t>yderabad</a:t>
            </a:r>
            <a:r>
              <a:rPr lang="en-IN" sz="4160"/>
              <a:t> as per Makaan website.</a:t>
            </a:r>
            <a:endParaRPr sz="416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39"/>
          </a:p>
          <a:p>
            <a:pPr indent="-3604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IN" sz="4371"/>
              <a:t>Which localities have the highest rental prices listed on makaan?</a:t>
            </a:r>
            <a:endParaRPr b="1" sz="437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39"/>
          </a:p>
          <a:p>
            <a:pPr indent="-35410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IN" sz="4160"/>
              <a:t>Manikonda,Shamshabad,Hafeezpet has high average rental prices</a:t>
            </a:r>
            <a:r>
              <a:rPr lang="en-IN" sz="2450"/>
              <a:t>.</a:t>
            </a:r>
            <a:r>
              <a:rPr lang="en-IN" sz="4160"/>
              <a:t> </a:t>
            </a:r>
            <a:endParaRPr sz="416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9"/>
          </a:p>
          <a:p>
            <a:pPr indent="-3604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IN" sz="4371"/>
              <a:t>Which location have the most listings?</a:t>
            </a:r>
            <a:endParaRPr b="1" sz="437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39"/>
          </a:p>
          <a:p>
            <a:pPr indent="-35410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IN" sz="4160"/>
              <a:t>Manikonda And Madhapur</a:t>
            </a:r>
            <a:r>
              <a:rPr lang="en-IN" sz="4160"/>
              <a:t> have the most listings on makaan.</a:t>
            </a:r>
            <a:endParaRPr sz="416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411b726c2_0_0"/>
          <p:cNvSpPr txBox="1"/>
          <p:nvPr>
            <p:ph type="title"/>
          </p:nvPr>
        </p:nvSpPr>
        <p:spPr>
          <a:xfrm>
            <a:off x="838200" y="-219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42" name="Google Shape;242;g27411b726c2_0_0"/>
          <p:cNvSpPr txBox="1"/>
          <p:nvPr>
            <p:ph idx="1" type="body"/>
          </p:nvPr>
        </p:nvSpPr>
        <p:spPr>
          <a:xfrm>
            <a:off x="0" y="945725"/>
            <a:ext cx="12192000" cy="584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Price is not getting mostly </a:t>
            </a:r>
            <a:r>
              <a:rPr lang="en-IN"/>
              <a:t>affected</a:t>
            </a:r>
            <a:r>
              <a:rPr lang="en-IN"/>
              <a:t> by the any features.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In some areas, listings are limited to 1 bedroom and Apartments only.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More number listings are in </a:t>
            </a:r>
            <a:r>
              <a:rPr lang="en-IN"/>
              <a:t>Manikonda And Madhapur. It might be because of the IT Sector.</a:t>
            </a:r>
            <a:r>
              <a:rPr lang="en-I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More number of listings lies in the range 10K-30K INR rental price.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IN"/>
              <a:t>Furnishing have very less impact on price.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411b726c2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latin typeface="Arial"/>
                <a:ea typeface="Arial"/>
                <a:cs typeface="Arial"/>
                <a:sym typeface="Arial"/>
              </a:rPr>
              <a:t>Questions &amp; Answers</a:t>
            </a: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6156" y="755143"/>
            <a:ext cx="103137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sng" cap="none" strike="noStrike">
                <a:solidFill>
                  <a:schemeClr val="dk1"/>
                </a:solidFill>
              </a:rPr>
              <a:t>Sravanthi Sadineni</a:t>
            </a:r>
            <a:endParaRPr b="1" i="0" sz="1800" u="sng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0" lang="en-IN" sz="1800" u="none" cap="none" strike="noStrike">
                <a:solidFill>
                  <a:schemeClr val="dk1"/>
                </a:solidFill>
              </a:rPr>
              <a:t>Masters (Business Analytics)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0" lang="en-IN" sz="1800" u="none" cap="none" strike="noStrike">
                <a:solidFill>
                  <a:schemeClr val="dk1"/>
                </a:solidFill>
              </a:rPr>
              <a:t>As an electrical engineering student, I have always been passionate about technology and its applications. During my last semester of undergraduate studies, I had a course on data science which sparked my interest in this field.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800" u="none" cap="none" strike="noStrike">
                <a:solidFill>
                  <a:schemeClr val="dk1"/>
                </a:solidFill>
              </a:rPr>
              <a:t>- Pursuing data science will give me a competitive edge in the job market and enable me to contribute to innovative projects that require a multi-disciplinary approach.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0" lang="en-IN" sz="1800" u="none" cap="none" strike="noStrike">
                <a:solidFill>
                  <a:schemeClr val="dk1"/>
                </a:solidFill>
              </a:rPr>
              <a:t>Linkedin - linkedin.com/in/sravanthi-sadineni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0" lang="en-IN" sz="1800" u="none" cap="none" strike="noStrike">
                <a:solidFill>
                  <a:schemeClr val="dk1"/>
                </a:solidFill>
              </a:rPr>
              <a:t>GitHub - https://github.com/sadineni30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sng" cap="none" strike="noStrike">
                <a:solidFill>
                  <a:schemeClr val="dk1"/>
                </a:solidFill>
              </a:rPr>
              <a:t>Farhan Khan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IN" sz="1800" u="none" cap="none" strike="noStrike">
                <a:solidFill>
                  <a:schemeClr val="dk1"/>
                </a:solidFill>
              </a:rPr>
              <a:t>B.Tech (ECE)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IN" sz="1800" u="none" cap="none" strike="noStrike">
                <a:solidFill>
                  <a:schemeClr val="dk1"/>
                </a:solidFill>
              </a:rPr>
              <a:t>In my current role, I have often encountered situations where data analysis could significantly enhance our operations, from improving project timelines to optimizing resource allocation. These experiences have sparked my interest in data science, and I have come to realize that the ability to analyze and interpret complex datasets is crucial in today’s technology-driven world.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IN" sz="1800" u="none" cap="none" strike="noStrike">
                <a:solidFill>
                  <a:schemeClr val="dk1"/>
                </a:solidFill>
              </a:rPr>
              <a:t>Assistant Manager - Simfoni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IN" sz="1800" u="none" cap="none" strike="noStrike">
                <a:solidFill>
                  <a:schemeClr val="dk1"/>
                </a:solidFill>
              </a:rPr>
              <a:t>Linkedin – www.linkedin.com/in/farhan-khan-60a6191b1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IN" sz="1800" u="none" cap="none" strike="noStrike">
                <a:solidFill>
                  <a:schemeClr val="dk1"/>
                </a:solidFill>
              </a:rPr>
              <a:t>GitHub - https://github.com/farhankhanofficialid123</a:t>
            </a:r>
            <a:endParaRPr sz="1800"/>
          </a:p>
        </p:txBody>
      </p:sp>
      <p:sp>
        <p:nvSpPr>
          <p:cNvPr id="105" name="Google Shape;105;p3"/>
          <p:cNvSpPr txBox="1"/>
          <p:nvPr/>
        </p:nvSpPr>
        <p:spPr>
          <a:xfrm>
            <a:off x="136181" y="193587"/>
            <a:ext cx="6099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1" i="0" lang="en-IN" sz="3200" u="sng" cap="none" strike="noStrike">
                <a:solidFill>
                  <a:srgbClr val="FF0000"/>
                </a:solidFill>
              </a:rPr>
              <a:t>About me</a:t>
            </a:r>
            <a:endParaRPr i="0" sz="1800" u="sng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405c7ccd9_0_1"/>
          <p:cNvSpPr txBox="1"/>
          <p:nvPr>
            <p:ph idx="1" type="body"/>
          </p:nvPr>
        </p:nvSpPr>
        <p:spPr>
          <a:xfrm>
            <a:off x="0" y="0"/>
            <a:ext cx="12192000" cy="60573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7405c7ccd9_0_1"/>
          <p:cNvSpPr txBox="1"/>
          <p:nvPr/>
        </p:nvSpPr>
        <p:spPr>
          <a:xfrm>
            <a:off x="1007025" y="525125"/>
            <a:ext cx="426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3600">
                <a:solidFill>
                  <a:schemeClr val="lt1"/>
                </a:solidFill>
              </a:rPr>
              <a:t>P</a:t>
            </a:r>
            <a:r>
              <a:rPr lang="en-IN" sz="3600">
                <a:solidFill>
                  <a:schemeClr val="lt1"/>
                </a:solidFill>
              </a:rPr>
              <a:t>roblem Statement 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13" name="Google Shape;113;g27405c7ccd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4400" y="34800"/>
            <a:ext cx="12193600" cy="31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05c7ccd9_0_1"/>
          <p:cNvSpPr txBox="1"/>
          <p:nvPr/>
        </p:nvSpPr>
        <p:spPr>
          <a:xfrm>
            <a:off x="220650" y="105400"/>
            <a:ext cx="374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 u="sng">
                <a:solidFill>
                  <a:schemeClr val="dk1"/>
                </a:solidFill>
              </a:rPr>
              <a:t>PROBLEM STATEMENT</a:t>
            </a:r>
            <a:endParaRPr b="1" sz="2400" u="sng">
              <a:solidFill>
                <a:schemeClr val="dk1"/>
              </a:solidFill>
            </a:endParaRPr>
          </a:p>
        </p:txBody>
      </p:sp>
      <p:pic>
        <p:nvPicPr>
          <p:cNvPr id="115" name="Google Shape;115;g27405c7ccd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0" y="3181075"/>
            <a:ext cx="12022526" cy="30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7405c7ccd9_0_1"/>
          <p:cNvSpPr txBox="1"/>
          <p:nvPr/>
        </p:nvSpPr>
        <p:spPr>
          <a:xfrm>
            <a:off x="1173613" y="1118488"/>
            <a:ext cx="9844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IN" sz="2000">
                <a:solidFill>
                  <a:srgbClr val="FFFFFF"/>
                </a:solidFill>
              </a:rPr>
              <a:t>Price and Availability A</a:t>
            </a:r>
            <a:r>
              <a:rPr b="1" lang="en-IN" sz="2000">
                <a:solidFill>
                  <a:srgbClr val="FFFFFF"/>
                </a:solidFill>
              </a:rPr>
              <a:t>nalysis</a:t>
            </a:r>
            <a:r>
              <a:rPr b="1" lang="en-IN" sz="2000">
                <a:solidFill>
                  <a:srgbClr val="FFFFFF"/>
                </a:solidFill>
              </a:rPr>
              <a:t> on Rental Properties in Hyderabad listed on </a:t>
            </a:r>
            <a:r>
              <a:rPr b="1" lang="en-IN" sz="20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Makaan Website.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17" name="Google Shape;117;g27405c7ccd9_0_1"/>
          <p:cNvSpPr txBox="1"/>
          <p:nvPr/>
        </p:nvSpPr>
        <p:spPr>
          <a:xfrm>
            <a:off x="9296725" y="3257275"/>
            <a:ext cx="239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IN" sz="2400" u="sng">
                <a:solidFill>
                  <a:schemeClr val="dk1"/>
                </a:solidFill>
              </a:rPr>
              <a:t>OBJECTIVE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118" name="Google Shape;118;g27405c7ccd9_0_1"/>
          <p:cNvSpPr txBox="1"/>
          <p:nvPr/>
        </p:nvSpPr>
        <p:spPr>
          <a:xfrm>
            <a:off x="1173625" y="3938175"/>
            <a:ext cx="9631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IN" sz="2000">
                <a:solidFill>
                  <a:srgbClr val="FFFFFF"/>
                </a:solidFill>
              </a:rPr>
              <a:t>Highlight differences in rental prices and property types between various areas.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IN" sz="2000">
                <a:solidFill>
                  <a:srgbClr val="FFFFFF"/>
                </a:solidFill>
              </a:rPr>
              <a:t>Identify current rental price trends and availability across different neighborhoods in Hyderabad.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40b3b19d8_0_10"/>
          <p:cNvSpPr txBox="1"/>
          <p:nvPr>
            <p:ph type="title"/>
          </p:nvPr>
        </p:nvSpPr>
        <p:spPr>
          <a:xfrm>
            <a:off x="127750" y="147650"/>
            <a:ext cx="3064800" cy="55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latin typeface="Arial"/>
                <a:ea typeface="Arial"/>
                <a:cs typeface="Arial"/>
                <a:sym typeface="Arial"/>
              </a:rPr>
              <a:t>WEB SCRAPING :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740b3b19d8_0_10"/>
          <p:cNvSpPr txBox="1"/>
          <p:nvPr>
            <p:ph idx="1" type="body"/>
          </p:nvPr>
        </p:nvSpPr>
        <p:spPr>
          <a:xfrm>
            <a:off x="-104225" y="701750"/>
            <a:ext cx="11966400" cy="53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Web </a:t>
            </a: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scraping</a:t>
            </a: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is a process of extracting data or information from websites.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Website –</a:t>
            </a:r>
            <a:r>
              <a:rPr lang="en-IN" sz="20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b="1" lang="en-IN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Makaan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 - Makaan is an online real estate platform in India for buying, selling, and renting properties.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All the libraries listed above are used for </a:t>
            </a:r>
            <a:r>
              <a:rPr b="1" lang="en-IN" sz="2400"/>
              <a:t>Scraping</a:t>
            </a:r>
            <a:r>
              <a:rPr lang="en-IN" sz="2400"/>
              <a:t> and </a:t>
            </a:r>
            <a:r>
              <a:rPr b="1" lang="en-IN" sz="2400"/>
              <a:t>Analysis</a:t>
            </a:r>
            <a:r>
              <a:rPr lang="en-IN" sz="2400"/>
              <a:t> of the Data.</a:t>
            </a:r>
            <a:endParaRPr sz="2400"/>
          </a:p>
        </p:txBody>
      </p:sp>
      <p:pic>
        <p:nvPicPr>
          <p:cNvPr id="126" name="Google Shape;126;g2740b3b19d8_0_1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3741" l="0" r="0" t="30952"/>
          <a:stretch/>
        </p:blipFill>
        <p:spPr>
          <a:xfrm>
            <a:off x="155850" y="2225600"/>
            <a:ext cx="1870350" cy="13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740b3b19d8_0_10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9550" y="2225600"/>
            <a:ext cx="2518450" cy="13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740b3b19d8_0_10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6806" l="18933" r="15233" t="7038"/>
          <a:stretch/>
        </p:blipFill>
        <p:spPr>
          <a:xfrm>
            <a:off x="5871350" y="2231925"/>
            <a:ext cx="2435824" cy="1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40b3b19d8_0_10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971350" y="2296625"/>
            <a:ext cx="2435825" cy="12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740b3b19d8_0_10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17620" t="14610"/>
          <a:stretch/>
        </p:blipFill>
        <p:spPr>
          <a:xfrm>
            <a:off x="1264300" y="4007500"/>
            <a:ext cx="2238474" cy="15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740b3b19d8_0_10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23095" l="8439" r="6569" t="17806"/>
          <a:stretch/>
        </p:blipFill>
        <p:spPr>
          <a:xfrm>
            <a:off x="3932100" y="4094500"/>
            <a:ext cx="3740749" cy="11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740b3b19d8_0_10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412275" y="4007500"/>
            <a:ext cx="2145850" cy="1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79f3be88f_0_0"/>
          <p:cNvSpPr txBox="1"/>
          <p:nvPr>
            <p:ph type="title"/>
          </p:nvPr>
        </p:nvSpPr>
        <p:spPr>
          <a:xfrm>
            <a:off x="1540500" y="0"/>
            <a:ext cx="9111000" cy="87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latin typeface="Arial"/>
                <a:ea typeface="Arial"/>
                <a:cs typeface="Arial"/>
                <a:sym typeface="Arial"/>
                <a:hlinkClick r:id="rId3"/>
              </a:rPr>
              <a:t>Website Interface with HTML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e79f3be88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2e79f3be88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4925"/>
            <a:ext cx="12191998" cy="49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79f3be88f_0_7"/>
          <p:cNvSpPr txBox="1"/>
          <p:nvPr>
            <p:ph type="title"/>
          </p:nvPr>
        </p:nvSpPr>
        <p:spPr>
          <a:xfrm>
            <a:off x="587675" y="-1294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latin typeface="Arial"/>
                <a:ea typeface="Arial"/>
                <a:cs typeface="Arial"/>
                <a:sym typeface="Arial"/>
              </a:rPr>
              <a:t>Raw Data</a:t>
            </a:r>
            <a:endParaRPr/>
          </a:p>
        </p:txBody>
      </p:sp>
      <p:sp>
        <p:nvSpPr>
          <p:cNvPr id="147" name="Google Shape;147;g2e79f3be88f_0_7"/>
          <p:cNvSpPr txBox="1"/>
          <p:nvPr/>
        </p:nvSpPr>
        <p:spPr>
          <a:xfrm>
            <a:off x="128400" y="5909150"/>
            <a:ext cx="8533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 comprises of 1380 rows and 9 columns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e79f3be88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850" y="1348625"/>
            <a:ext cx="4695825" cy="435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e79f3be88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8625"/>
            <a:ext cx="6476849" cy="43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79f3be88f_1_0"/>
          <p:cNvSpPr txBox="1"/>
          <p:nvPr>
            <p:ph type="title"/>
          </p:nvPr>
        </p:nvSpPr>
        <p:spPr>
          <a:xfrm>
            <a:off x="3810475" y="165300"/>
            <a:ext cx="3949200" cy="84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latin typeface="Arial"/>
                <a:ea typeface="Arial"/>
                <a:cs typeface="Arial"/>
                <a:sym typeface="Arial"/>
              </a:rPr>
              <a:t>Cleaned Da</a:t>
            </a:r>
            <a:r>
              <a:rPr lang="en-IN" u="sng">
                <a:latin typeface="Arial"/>
                <a:ea typeface="Arial"/>
                <a:cs typeface="Arial"/>
                <a:sym typeface="Arial"/>
              </a:rPr>
              <a:t>ta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e79f3be88f_1_0"/>
          <p:cNvSpPr txBox="1"/>
          <p:nvPr/>
        </p:nvSpPr>
        <p:spPr>
          <a:xfrm>
            <a:off x="112750" y="6034425"/>
            <a:ext cx="8094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 data comprises of 1380 rows and 8 columns.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e79f3be88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600"/>
            <a:ext cx="6149225" cy="43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e79f3be88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025" y="1158600"/>
            <a:ext cx="4343400" cy="43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79f3be88f_0_15"/>
          <p:cNvSpPr txBox="1"/>
          <p:nvPr>
            <p:ph type="title"/>
          </p:nvPr>
        </p:nvSpPr>
        <p:spPr>
          <a:xfrm>
            <a:off x="681650" y="-824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4000"/>
          </a:p>
        </p:txBody>
      </p:sp>
      <p:pic>
        <p:nvPicPr>
          <p:cNvPr id="165" name="Google Shape;165;g2e79f3be88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5625"/>
            <a:ext cx="11928125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79f3be88f_1_9"/>
          <p:cNvSpPr txBox="1"/>
          <p:nvPr>
            <p:ph type="title"/>
          </p:nvPr>
        </p:nvSpPr>
        <p:spPr>
          <a:xfrm>
            <a:off x="1010425" y="0"/>
            <a:ext cx="10515600" cy="10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latin typeface="Arial"/>
                <a:ea typeface="Arial"/>
                <a:cs typeface="Arial"/>
                <a:sym typeface="Arial"/>
              </a:rPr>
              <a:t>Data Cleaning and Manipulation Steps</a:t>
            </a:r>
            <a:r>
              <a:rPr lang="en-IN" sz="4000" u="sng">
                <a:latin typeface="Arial"/>
                <a:ea typeface="Arial"/>
                <a:cs typeface="Arial"/>
                <a:sym typeface="Arial"/>
              </a:rPr>
              <a:t> </a:t>
            </a:r>
            <a:endParaRPr sz="40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e79f3be88f_1_9"/>
          <p:cNvSpPr txBox="1"/>
          <p:nvPr>
            <p:ph idx="1" type="body"/>
          </p:nvPr>
        </p:nvSpPr>
        <p:spPr>
          <a:xfrm>
            <a:off x="0" y="1130825"/>
            <a:ext cx="12192000" cy="53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u="sng">
                <a:latin typeface="Arial"/>
                <a:ea typeface="Arial"/>
                <a:cs typeface="Arial"/>
                <a:sym typeface="Arial"/>
              </a:rPr>
              <a:t>Data Cleaning :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Handling missing values in 'Facing' column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Handling null values in 'Price' column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Type conversion for 'Price' column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Standardizing values in 'Property_Type' column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Standardizing values in 'Facing' column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u="sng">
                <a:latin typeface="Arial"/>
                <a:ea typeface="Arial"/>
                <a:cs typeface="Arial"/>
                <a:sym typeface="Arial"/>
              </a:rPr>
              <a:t>Data Manipulation: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Filling null values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Replacing incorrect values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Changing data type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