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59" r:id="rId7"/>
    <p:sldId id="262" r:id="rId8"/>
    <p:sldId id="266" r:id="rId9"/>
    <p:sldId id="264" r:id="rId10"/>
    <p:sldId id="265" r:id="rId11"/>
    <p:sldId id="268" r:id="rId12"/>
    <p:sldId id="263" r:id="rId13"/>
    <p:sldId id="269" r:id="rId14"/>
    <p:sldId id="270"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smtClean="0"/>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smtClean="0"/>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smtClean="0"/>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smtClean="0"/>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smtClean="0"/>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2/20/2022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54955" y="1007225"/>
            <a:ext cx="8825658" cy="3329581"/>
          </a:xfrm>
        </p:spPr>
        <p:txBody>
          <a:bodyPr/>
          <a:lstStyle/>
          <a:p>
            <a:pPr algn="ctr"/>
            <a:r>
              <a:rPr lang="ru-RU" sz="3600" dirty="0" smtClean="0"/>
              <a:t>Исторические </a:t>
            </a:r>
            <a:r>
              <a:rPr lang="ru-RU" sz="3600" dirty="0"/>
              <a:t>факты инженерной деятельности и их влияние на развитие человеческой цивилизации</a:t>
            </a:r>
          </a:p>
        </p:txBody>
      </p:sp>
      <p:sp>
        <p:nvSpPr>
          <p:cNvPr id="3" name="Подзаголовок 2"/>
          <p:cNvSpPr>
            <a:spLocks noGrp="1"/>
          </p:cNvSpPr>
          <p:nvPr>
            <p:ph type="subTitle" idx="1"/>
          </p:nvPr>
        </p:nvSpPr>
        <p:spPr>
          <a:xfrm>
            <a:off x="1296270" y="5084951"/>
            <a:ext cx="8825658" cy="861420"/>
          </a:xfrm>
        </p:spPr>
        <p:txBody>
          <a:bodyPr/>
          <a:lstStyle/>
          <a:p>
            <a:r>
              <a:rPr lang="ru-RU" cap="none" dirty="0" smtClean="0">
                <a:solidFill>
                  <a:schemeClr val="tx1"/>
                </a:solidFill>
                <a:latin typeface="Times New Roman" panose="02020603050405020304" pitchFamily="18" charset="0"/>
                <a:cs typeface="Times New Roman" panose="02020603050405020304" pitchFamily="18" charset="0"/>
              </a:rPr>
              <a:t>Выполнил Зайцев Владимир</a:t>
            </a:r>
          </a:p>
          <a:p>
            <a:r>
              <a:rPr lang="ru-RU" cap="none" dirty="0" smtClean="0">
                <a:solidFill>
                  <a:schemeClr val="tx1"/>
                </a:solidFill>
                <a:latin typeface="Times New Roman" panose="02020603050405020304" pitchFamily="18" charset="0"/>
                <a:cs typeface="Times New Roman" panose="02020603050405020304" pitchFamily="18" charset="0"/>
              </a:rPr>
              <a:t>Группа АСОиУб-21-1</a:t>
            </a:r>
            <a:endParaRPr lang="ru-RU"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3697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Фотопроводимость кремния</a:t>
            </a:r>
          </a:p>
        </p:txBody>
      </p:sp>
      <p:sp>
        <p:nvSpPr>
          <p:cNvPr id="3" name="Объект 2"/>
          <p:cNvSpPr>
            <a:spLocks noGrp="1"/>
          </p:cNvSpPr>
          <p:nvPr>
            <p:ph idx="1"/>
          </p:nvPr>
        </p:nvSpPr>
        <p:spPr/>
        <p:txBody>
          <a:bodyPr>
            <a:normAutofit/>
          </a:bodyPr>
          <a:lstStyle/>
          <a:p>
            <a:r>
              <a:rPr lang="ru-RU" dirty="0"/>
              <a:t>В течение последующих нескольких десятков лет учёные безуспешно пытались добиться более эффективной работы солнечных установок. Препятствовало продвижению вперёд два фактора: необходимость использовать золото и природные физические ограничения селеновых пластин. В 1940 году специалисты американской лаборатории Белла в ходе опытов обнаружили, что если направить свет на кремниевые образцы, находящиеся в электрической цепи, то измерительные приборы фиксируют изменения тока и напряжения. В дальнейшем этот эффект целенаправленно изучался и в 1950 году Уильям </a:t>
            </a:r>
            <a:r>
              <a:rPr lang="ru-RU" dirty="0" err="1"/>
              <a:t>Шокли</a:t>
            </a:r>
            <a:r>
              <a:rPr lang="ru-RU" dirty="0"/>
              <a:t> разработал теоретическую модель p-n перехода, за что был удостоен Нобелевской премии. Это модель и стала базой для дальнейших разработок.</a:t>
            </a:r>
          </a:p>
          <a:p>
            <a:endParaRPr lang="ru-RU" dirty="0"/>
          </a:p>
        </p:txBody>
      </p:sp>
    </p:spTree>
    <p:extLst>
      <p:ext uri="{BB962C8B-B14F-4D97-AF65-F5344CB8AC3E}">
        <p14:creationId xmlns:p14="http://schemas.microsoft.com/office/powerpoint/2010/main" val="1287972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 устроены солнечные панели</a:t>
            </a:r>
            <a:br>
              <a:rPr lang="ru-RU" dirty="0"/>
            </a:br>
            <a:endParaRPr lang="ru-RU" dirty="0"/>
          </a:p>
        </p:txBody>
      </p:sp>
      <p:sp>
        <p:nvSpPr>
          <p:cNvPr id="3" name="Объект 2"/>
          <p:cNvSpPr>
            <a:spLocks noGrp="1"/>
          </p:cNvSpPr>
          <p:nvPr>
            <p:ph idx="1"/>
          </p:nvPr>
        </p:nvSpPr>
        <p:spPr/>
        <p:txBody>
          <a:bodyPr>
            <a:normAutofit lnSpcReduction="10000"/>
          </a:bodyPr>
          <a:lstStyle/>
          <a:p>
            <a:r>
              <a:rPr lang="ru-RU" dirty="0"/>
              <a:t>Наконец в 1953 году три сотрудника американской лаборатории Белла сделали заявление об удачном применении в качестве фотоэлементов пластин из кремния. Имена этих учёных: Создатели кремниевых фотоэлементов </a:t>
            </a:r>
            <a:r>
              <a:rPr lang="ru-RU" dirty="0" err="1"/>
              <a:t>Кэлвин</a:t>
            </a:r>
            <a:r>
              <a:rPr lang="ru-RU" dirty="0"/>
              <a:t> С. </a:t>
            </a:r>
            <a:r>
              <a:rPr lang="ru-RU" dirty="0" err="1"/>
              <a:t>Фуллер</a:t>
            </a:r>
            <a:r>
              <a:rPr lang="ru-RU" dirty="0"/>
              <a:t>. </a:t>
            </a:r>
            <a:r>
              <a:rPr lang="ru-RU" dirty="0" err="1"/>
              <a:t>Джеральд</a:t>
            </a:r>
            <a:r>
              <a:rPr lang="ru-RU" dirty="0"/>
              <a:t> Л. Пирсон. </a:t>
            </a:r>
            <a:r>
              <a:rPr lang="ru-RU" dirty="0" err="1"/>
              <a:t>Дэрил</a:t>
            </a:r>
            <a:r>
              <a:rPr lang="ru-RU" dirty="0"/>
              <a:t> М. </a:t>
            </a:r>
            <a:r>
              <a:rPr lang="ru-RU" dirty="0" err="1"/>
              <a:t>Чапин</a:t>
            </a:r>
            <a:r>
              <a:rPr lang="ru-RU" dirty="0"/>
              <a:t>. Вначале показатель эффективности экспериментальной гелиоустановки составлял 4%, но спустя год поднялся до 6%. Солнечные элементы в том виде, в котором мы их знаем сегодня, сделаны из кремния, а не селена, поэтому именно эту группу учёных можно считать изобретателями солнечных панелей, хотя и с оговорками. К тому же это был первый пример солнечной технологии, которая могла приводить в действие электрическое устройство в течение нескольких часов в день. </a:t>
            </a:r>
          </a:p>
          <a:p>
            <a:endParaRPr lang="ru-RU" dirty="0"/>
          </a:p>
        </p:txBody>
      </p:sp>
    </p:spTree>
    <p:extLst>
      <p:ext uri="{BB962C8B-B14F-4D97-AF65-F5344CB8AC3E}">
        <p14:creationId xmlns:p14="http://schemas.microsoft.com/office/powerpoint/2010/main" val="2172534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3526" y="898611"/>
            <a:ext cx="5822839" cy="5959389"/>
          </a:xfrm>
        </p:spPr>
      </p:pic>
    </p:spTree>
    <p:extLst>
      <p:ext uri="{BB962C8B-B14F-4D97-AF65-F5344CB8AC3E}">
        <p14:creationId xmlns:p14="http://schemas.microsoft.com/office/powerpoint/2010/main" val="3383233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Увеличение эффективности</a:t>
            </a:r>
            <a:br>
              <a:rPr lang="ru-RU" dirty="0"/>
            </a:br>
            <a:endParaRPr lang="ru-RU" dirty="0"/>
          </a:p>
        </p:txBody>
      </p:sp>
      <p:sp>
        <p:nvSpPr>
          <p:cNvPr id="3" name="Объект 2"/>
          <p:cNvSpPr>
            <a:spLocks noGrp="1"/>
          </p:cNvSpPr>
          <p:nvPr>
            <p:ph idx="1"/>
          </p:nvPr>
        </p:nvSpPr>
        <p:spPr/>
        <p:txBody>
          <a:bodyPr/>
          <a:lstStyle/>
          <a:p>
            <a:r>
              <a:rPr lang="ru-RU" dirty="0"/>
              <a:t>В период с 1957 по 1960 год компания </a:t>
            </a:r>
            <a:r>
              <a:rPr lang="ru-RU" dirty="0" err="1"/>
              <a:t>Hoffman</a:t>
            </a:r>
            <a:r>
              <a:rPr lang="ru-RU" dirty="0"/>
              <a:t> </a:t>
            </a:r>
            <a:r>
              <a:rPr lang="ru-RU" dirty="0" err="1"/>
              <a:t>Electronics</a:t>
            </a:r>
            <a:r>
              <a:rPr lang="ru-RU" dirty="0"/>
              <a:t> совершила ряд прорывов в области фотоэлектрической эффективности, улучшив уровень КПД с 8% до 14</a:t>
            </a:r>
            <a:r>
              <a:rPr lang="ru-RU" dirty="0" smtClean="0"/>
              <a:t>%.</a:t>
            </a:r>
          </a:p>
          <a:p>
            <a:r>
              <a:rPr lang="ru-RU" dirty="0" smtClean="0"/>
              <a:t> </a:t>
            </a:r>
            <a:r>
              <a:rPr lang="ru-RU" dirty="0"/>
              <a:t>Следующее крупное достижение было в 1985 году, когда Университет Южного Уэльса достиг 20% эффективности кремниевых элементов. </a:t>
            </a:r>
            <a:endParaRPr lang="ru-RU" dirty="0" smtClean="0"/>
          </a:p>
          <a:p>
            <a:r>
              <a:rPr lang="ru-RU" dirty="0" smtClean="0"/>
              <a:t>В </a:t>
            </a:r>
            <a:r>
              <a:rPr lang="ru-RU" dirty="0"/>
              <a:t>1999 году Национальная лаборатория возобновляемых источников энергии в сотрудничестве с </a:t>
            </a:r>
            <a:r>
              <a:rPr lang="ru-RU" dirty="0" err="1"/>
              <a:t>SpectroLab</a:t>
            </a:r>
            <a:r>
              <a:rPr lang="ru-RU" dirty="0"/>
              <a:t> </a:t>
            </a:r>
            <a:r>
              <a:rPr lang="ru-RU" dirty="0" err="1"/>
              <a:t>Inc</a:t>
            </a:r>
            <a:r>
              <a:rPr lang="ru-RU" dirty="0"/>
              <a:t>. создала солнечный элемент с КПД 33,3</a:t>
            </a:r>
            <a:r>
              <a:rPr lang="ru-RU" dirty="0" smtClean="0"/>
              <a:t>%.</a:t>
            </a:r>
          </a:p>
          <a:p>
            <a:r>
              <a:rPr lang="ru-RU" dirty="0" smtClean="0"/>
              <a:t> </a:t>
            </a:r>
            <a:r>
              <a:rPr lang="ru-RU" dirty="0"/>
              <a:t>Университет Южного Уэльса снова побил этот рекорд в 2016 году, когда исследователи достигли эффективности 34,5%. </a:t>
            </a:r>
          </a:p>
        </p:txBody>
      </p:sp>
    </p:spTree>
    <p:extLst>
      <p:ext uri="{BB962C8B-B14F-4D97-AF65-F5344CB8AC3E}">
        <p14:creationId xmlns:p14="http://schemas.microsoft.com/office/powerpoint/2010/main" val="1458573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Применение технологии в </a:t>
            </a:r>
            <a:r>
              <a:rPr lang="ru-RU" dirty="0" smtClean="0"/>
              <a:t>наше время. Модель: </a:t>
            </a:r>
            <a:r>
              <a:rPr lang="en-US" sz="3200" dirty="0"/>
              <a:t>JA-Solar JAP6-60 260W</a:t>
            </a:r>
            <a:r>
              <a:rPr lang="en-US" b="1" dirty="0"/>
              <a:t/>
            </a:r>
            <a:br>
              <a:rPr lang="en-US" b="1" dirty="0"/>
            </a:br>
            <a:endParaRPr lang="ru-RU" dirty="0"/>
          </a:p>
        </p:txBody>
      </p:sp>
      <p:sp>
        <p:nvSpPr>
          <p:cNvPr id="3" name="Объект 2"/>
          <p:cNvSpPr>
            <a:spLocks noGrp="1"/>
          </p:cNvSpPr>
          <p:nvPr>
            <p:ph idx="1"/>
          </p:nvPr>
        </p:nvSpPr>
        <p:spPr/>
        <p:txBody>
          <a:bodyPr/>
          <a:lstStyle/>
          <a:p>
            <a:r>
              <a:rPr lang="ru-RU" dirty="0"/>
              <a:t>Мощность панели солнечной поликристаллической составляет 260 Вт. Производитель предоставляет десятилетнюю гарантию на то, что она не будет снижаться ниже 90%. В течение 25 лет она понизится незначительно – до 85%. Снижение КПД ниже оговоренных значений исключено, поскольку составляющие в обязательном порядке дважды проходят контроль качества</a:t>
            </a:r>
            <a:r>
              <a:rPr lang="ru-RU" dirty="0" smtClean="0"/>
              <a:t>.</a:t>
            </a:r>
          </a:p>
          <a:p>
            <a:r>
              <a:rPr lang="ru-RU" dirty="0" smtClean="0"/>
              <a:t>Пригодны </a:t>
            </a:r>
            <a:r>
              <a:rPr lang="ru-RU" dirty="0"/>
              <a:t>солнечные батареи для частного дома и коммунальных предприятий</a:t>
            </a:r>
            <a:r>
              <a:rPr lang="ru-RU" dirty="0" smtClean="0"/>
              <a:t>.</a:t>
            </a:r>
          </a:p>
          <a:p>
            <a:r>
              <a:rPr lang="ru-RU" dirty="0"/>
              <a:t>Модули солнечные защищены от попадания грязи и пыли закаленными антибликовыми стеклами высокой прочности.</a:t>
            </a:r>
          </a:p>
        </p:txBody>
      </p:sp>
    </p:spTree>
    <p:extLst>
      <p:ext uri="{BB962C8B-B14F-4D97-AF65-F5344CB8AC3E}">
        <p14:creationId xmlns:p14="http://schemas.microsoft.com/office/powerpoint/2010/main" val="29851080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Характеристики</a:t>
            </a:r>
            <a:br>
              <a:rPr lang="ru-RU" b="1" dirty="0"/>
            </a:br>
            <a:endParaRPr lang="ru-RU" dirty="0"/>
          </a:p>
        </p:txBody>
      </p:sp>
      <p:sp>
        <p:nvSpPr>
          <p:cNvPr id="3" name="Объект 2"/>
          <p:cNvSpPr>
            <a:spLocks noGrp="1"/>
          </p:cNvSpPr>
          <p:nvPr>
            <p:ph idx="1"/>
          </p:nvPr>
        </p:nvSpPr>
        <p:spPr>
          <a:xfrm>
            <a:off x="521421" y="1304773"/>
            <a:ext cx="8946541" cy="4195481"/>
          </a:xfrm>
        </p:spPr>
        <p:txBody>
          <a:bodyPr/>
          <a:lstStyle/>
          <a:p>
            <a:r>
              <a:rPr lang="ru-RU" dirty="0" smtClean="0"/>
              <a:t>Размеры </a:t>
            </a:r>
            <a:r>
              <a:rPr lang="ru-RU" dirty="0"/>
              <a:t>панели солнечной -164х99,1х4 см;</a:t>
            </a:r>
          </a:p>
          <a:p>
            <a:r>
              <a:rPr lang="ru-RU" dirty="0"/>
              <a:t>Тип и эффективность модуля – поликристалл, 15,9 %;</a:t>
            </a:r>
          </a:p>
          <a:p>
            <a:r>
              <a:rPr lang="ru-RU" dirty="0"/>
              <a:t>Масса – 18,2 кг;</a:t>
            </a:r>
          </a:p>
          <a:p>
            <a:r>
              <a:rPr lang="ru-RU" dirty="0"/>
              <a:t>Элемент типа – </a:t>
            </a:r>
            <a:r>
              <a:rPr lang="ru-RU" dirty="0" err="1"/>
              <a:t>Grade</a:t>
            </a:r>
            <a:r>
              <a:rPr lang="ru-RU" dirty="0"/>
              <a:t> A++ ФЭП 15,6×15,6 см;</a:t>
            </a:r>
          </a:p>
          <a:p>
            <a:r>
              <a:rPr lang="ru-RU" dirty="0"/>
              <a:t>Эффективность ячейки – 18-18,4;</a:t>
            </a:r>
          </a:p>
          <a:p>
            <a:r>
              <a:rPr lang="ru-RU" dirty="0"/>
              <a:t>Напряжение при работе под нагрузкой (ток 9,04А) и холостого хода – 30, 63 и 37, 98 Вт;</a:t>
            </a:r>
          </a:p>
          <a:p>
            <a:r>
              <a:rPr lang="ru-RU" dirty="0"/>
              <a:t>Диодов – 3;</a:t>
            </a:r>
          </a:p>
          <a:p>
            <a:r>
              <a:rPr lang="ru-RU" dirty="0"/>
              <a:t>Рабочая температура – минус 40- плюс 85 граду по Цельсию.</a:t>
            </a:r>
          </a:p>
          <a:p>
            <a:endParaRPr lang="ru-RU" dirty="0"/>
          </a:p>
        </p:txBody>
      </p:sp>
    </p:spTree>
    <p:extLst>
      <p:ext uri="{BB962C8B-B14F-4D97-AF65-F5344CB8AC3E}">
        <p14:creationId xmlns:p14="http://schemas.microsoft.com/office/powerpoint/2010/main" val="2764881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Солнечные панели</a:t>
            </a:r>
            <a:endParaRPr lang="ru-RU" dirty="0"/>
          </a:p>
        </p:txBody>
      </p:sp>
      <p:sp>
        <p:nvSpPr>
          <p:cNvPr id="3" name="Объект 2"/>
          <p:cNvSpPr>
            <a:spLocks noGrp="1"/>
          </p:cNvSpPr>
          <p:nvPr>
            <p:ph idx="1"/>
          </p:nvPr>
        </p:nvSpPr>
        <p:spPr/>
        <p:txBody>
          <a:bodyPr/>
          <a:lstStyle/>
          <a:p>
            <a:r>
              <a:rPr lang="ru-RU" dirty="0"/>
              <a:t>Середина XX столетия — это тот период, когда было положено начало развитию </a:t>
            </a:r>
            <a:r>
              <a:rPr lang="ru-RU" dirty="0" smtClean="0"/>
              <a:t>гелиоэнергетики. </a:t>
            </a:r>
            <a:r>
              <a:rPr lang="ru-RU" dirty="0"/>
              <a:t>Но на вопрос </a:t>
            </a:r>
            <a:r>
              <a:rPr lang="ru-RU" dirty="0" smtClean="0"/>
              <a:t>«Кто </a:t>
            </a:r>
            <a:r>
              <a:rPr lang="ru-RU" dirty="0"/>
              <a:t>является автором изобретения солнечных панелей</a:t>
            </a:r>
            <a:r>
              <a:rPr lang="ru-RU" dirty="0" smtClean="0"/>
              <a:t>?» </a:t>
            </a:r>
            <a:r>
              <a:rPr lang="ru-RU" dirty="0"/>
              <a:t>невозможно ответить однозначно. </a:t>
            </a:r>
            <a:r>
              <a:rPr lang="ru-RU" dirty="0" smtClean="0"/>
              <a:t>По </a:t>
            </a:r>
            <a:r>
              <a:rPr lang="ru-RU" dirty="0"/>
              <a:t>той простой причине, что над разработкой этого проекта трудился не </a:t>
            </a:r>
            <a:r>
              <a:rPr lang="ru-RU" dirty="0" smtClean="0"/>
              <a:t>один </a:t>
            </a:r>
            <a:r>
              <a:rPr lang="ru-RU" dirty="0"/>
              <a:t>человек, а ряд именитых учёных. История солнечных батарей охватывает, множество промежуточных открытий и связанных с ними имён.</a:t>
            </a:r>
            <a:br>
              <a:rPr lang="ru-RU" dirty="0"/>
            </a:br>
            <a:endParaRPr lang="ru-RU" dirty="0"/>
          </a:p>
        </p:txBody>
      </p:sp>
    </p:spTree>
    <p:extLst>
      <p:ext uri="{BB962C8B-B14F-4D97-AF65-F5344CB8AC3E}">
        <p14:creationId xmlns:p14="http://schemas.microsoft.com/office/powerpoint/2010/main" val="685534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Как использовали солнечный свет в древности.</a:t>
            </a:r>
            <a:br>
              <a:rPr lang="ru-RU" dirty="0"/>
            </a:br>
            <a:endParaRPr lang="ru-RU" dirty="0"/>
          </a:p>
        </p:txBody>
      </p:sp>
      <p:sp>
        <p:nvSpPr>
          <p:cNvPr id="3" name="Объект 2"/>
          <p:cNvSpPr>
            <a:spLocks noGrp="1"/>
          </p:cNvSpPr>
          <p:nvPr>
            <p:ph idx="1"/>
          </p:nvPr>
        </p:nvSpPr>
        <p:spPr/>
        <p:txBody>
          <a:bodyPr>
            <a:normAutofit/>
          </a:bodyPr>
          <a:lstStyle/>
          <a:p>
            <a:r>
              <a:rPr lang="ru-RU" dirty="0"/>
              <a:t> Наши далёкие предки не понаслышке знакомы с тем, что сегодня мы называем пассивной энергетикой. Например, в Древнем Китае проектировали дома таким образом, чтобы в зимний период улавливалось максимальное количество солнечных лучей и помещения прогревались как можно лучше. Позже такой принцип начал распространяться на целые города: улицы строились с востока на запад для эффективного улавливания солнечного света зимой. Есть основания предполагать, что ещё в VII веке до н.э. люди использовали увеличительное стекло для того, чтобы разжигать огонь. В III веке до н.э. греки и римляне зажигали факелы во время религиозных церемоний, концентрируя солнечный свет с помощью зеркал. </a:t>
            </a:r>
          </a:p>
        </p:txBody>
      </p:sp>
    </p:spTree>
    <p:extLst>
      <p:ext uri="{BB962C8B-B14F-4D97-AF65-F5344CB8AC3E}">
        <p14:creationId xmlns:p14="http://schemas.microsoft.com/office/powerpoint/2010/main" val="2337859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841" y="2086495"/>
            <a:ext cx="10002841" cy="3241963"/>
          </a:xfrm>
        </p:spPr>
      </p:pic>
    </p:spTree>
    <p:extLst>
      <p:ext uri="{BB962C8B-B14F-4D97-AF65-F5344CB8AC3E}">
        <p14:creationId xmlns:p14="http://schemas.microsoft.com/office/powerpoint/2010/main" val="3073762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Открытие фотогальванического эффекта.</a:t>
            </a:r>
            <a:br>
              <a:rPr lang="ru-RU" dirty="0"/>
            </a:br>
            <a:endParaRPr lang="ru-RU" dirty="0"/>
          </a:p>
        </p:txBody>
      </p:sp>
      <p:sp>
        <p:nvSpPr>
          <p:cNvPr id="3" name="Объект 2"/>
          <p:cNvSpPr>
            <a:spLocks noGrp="1"/>
          </p:cNvSpPr>
          <p:nvPr>
            <p:ph idx="1"/>
          </p:nvPr>
        </p:nvSpPr>
        <p:spPr/>
        <p:txBody>
          <a:bodyPr/>
          <a:lstStyle/>
          <a:p>
            <a:r>
              <a:rPr lang="ru-RU" dirty="0"/>
              <a:t>Этот базовый принцип в 1839 году был обнаружен французским физиком Александром Беккерелем. Он проводил опыты с электролитами и зафиксировал следующее: Две пластины из платины погружены в раствор электролита. Между ними находится светонепроницаемая перегородка. Если на одну из пластин направить свет, то величина тока в цепи незначительно усиливается</a:t>
            </a:r>
            <a:r>
              <a:rPr lang="ru-RU" dirty="0" smtClean="0"/>
              <a:t>. Хотя </a:t>
            </a:r>
            <a:r>
              <a:rPr lang="ru-RU" dirty="0"/>
              <a:t>Беккерель не является непосредственным изобретателем солнечных батарей, именно с открытия фотоэффекта началась история солнечных батарей. </a:t>
            </a:r>
          </a:p>
          <a:p>
            <a:endParaRPr lang="ru-RU" dirty="0"/>
          </a:p>
        </p:txBody>
      </p:sp>
    </p:spTree>
    <p:extLst>
      <p:ext uri="{BB962C8B-B14F-4D97-AF65-F5344CB8AC3E}">
        <p14:creationId xmlns:p14="http://schemas.microsoft.com/office/powerpoint/2010/main" val="1040784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002" y="452718"/>
            <a:ext cx="7316789" cy="6090022"/>
          </a:xfrm>
        </p:spPr>
      </p:pic>
    </p:spTree>
    <p:extLst>
      <p:ext uri="{BB962C8B-B14F-4D97-AF65-F5344CB8AC3E}">
        <p14:creationId xmlns:p14="http://schemas.microsoft.com/office/powerpoint/2010/main" val="849211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Фотопроводимость селена.</a:t>
            </a:r>
            <a:br>
              <a:rPr lang="ru-RU" dirty="0"/>
            </a:br>
            <a:endParaRPr lang="ru-RU" dirty="0"/>
          </a:p>
        </p:txBody>
      </p:sp>
      <p:sp>
        <p:nvSpPr>
          <p:cNvPr id="3" name="Объект 2"/>
          <p:cNvSpPr>
            <a:spLocks noGrp="1"/>
          </p:cNvSpPr>
          <p:nvPr>
            <p:ph idx="1"/>
          </p:nvPr>
        </p:nvSpPr>
        <p:spPr/>
        <p:txBody>
          <a:bodyPr/>
          <a:lstStyle/>
          <a:p>
            <a:r>
              <a:rPr lang="ru-RU" dirty="0" smtClean="0"/>
              <a:t>В </a:t>
            </a:r>
            <a:r>
              <a:rPr lang="ru-RU" dirty="0"/>
              <a:t>1883 году американскому изобретателю Чарльзу </a:t>
            </a:r>
            <a:r>
              <a:rPr lang="ru-RU" dirty="0" err="1"/>
              <a:t>Фритцу</a:t>
            </a:r>
            <a:r>
              <a:rPr lang="ru-RU" dirty="0"/>
              <a:t> удалось собрать первый фотоэлектрический модуль с эффективностью 1,5%. В качестве фотоэлемента для своей крохотной электростанции он использовал селеновые пластины, покрытые золотом. Однако на тот момент подобные исследования и изобретения не вызывали особого интереса и серьёзного отношения. Именно </a:t>
            </a:r>
            <a:r>
              <a:rPr lang="ru-RU" dirty="0" err="1"/>
              <a:t>Фритцу</a:t>
            </a:r>
            <a:r>
              <a:rPr lang="ru-RU" dirty="0"/>
              <a:t> некоторые историки приписывают изобретение солнечных элементов. </a:t>
            </a:r>
          </a:p>
          <a:p>
            <a:endParaRPr lang="ru-RU" dirty="0"/>
          </a:p>
        </p:txBody>
      </p:sp>
    </p:spTree>
    <p:extLst>
      <p:ext uri="{BB962C8B-B14F-4D97-AF65-F5344CB8AC3E}">
        <p14:creationId xmlns:p14="http://schemas.microsoft.com/office/powerpoint/2010/main" val="2373063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2078336"/>
            <a:ext cx="10703914" cy="3523185"/>
          </a:xfrm>
        </p:spPr>
      </p:pic>
    </p:spTree>
    <p:extLst>
      <p:ext uri="{BB962C8B-B14F-4D97-AF65-F5344CB8AC3E}">
        <p14:creationId xmlns:p14="http://schemas.microsoft.com/office/powerpoint/2010/main" val="2508753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Теория фотоэффекта Эйнштейна</a:t>
            </a:r>
          </a:p>
        </p:txBody>
      </p:sp>
      <p:sp>
        <p:nvSpPr>
          <p:cNvPr id="3" name="Объект 2"/>
          <p:cNvSpPr>
            <a:spLocks noGrp="1"/>
          </p:cNvSpPr>
          <p:nvPr>
            <p:ph idx="1"/>
          </p:nvPr>
        </p:nvSpPr>
        <p:spPr/>
        <p:txBody>
          <a:bodyPr/>
          <a:lstStyle/>
          <a:p>
            <a:r>
              <a:rPr lang="ru-RU" dirty="0" smtClean="0"/>
              <a:t>Свой </a:t>
            </a:r>
            <a:r>
              <a:rPr lang="ru-RU" dirty="0"/>
              <a:t>неоценимый вклад в эту область физики внёс и величайший из умов науки Альберт Эйнштейн. Он полностью смог объяснить саму суть процесса перехода энергии фотонов к электронам. В 1921 году за этот труд Эйнштейну была присуждена Нобелевская премия. После этого физик Генрих Герц обнаружил, что при использовании УФ излучения достигается более высокий КПД, чем при использовании видимого спектра солнечного света.</a:t>
            </a:r>
          </a:p>
          <a:p>
            <a:endParaRPr lang="ru-RU" dirty="0"/>
          </a:p>
        </p:txBody>
      </p:sp>
    </p:spTree>
    <p:extLst>
      <p:ext uri="{BB962C8B-B14F-4D97-AF65-F5344CB8AC3E}">
        <p14:creationId xmlns:p14="http://schemas.microsoft.com/office/powerpoint/2010/main" val="14178923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213</TotalTime>
  <Words>876</Words>
  <Application>Microsoft Office PowerPoint</Application>
  <PresentationFormat>Широкоэкранный</PresentationFormat>
  <Paragraphs>35</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Century Gothic</vt:lpstr>
      <vt:lpstr>Times New Roman</vt:lpstr>
      <vt:lpstr>Wingdings 3</vt:lpstr>
      <vt:lpstr>Ион</vt:lpstr>
      <vt:lpstr>Исторические факты инженерной деятельности и их влияние на развитие человеческой цивилизации</vt:lpstr>
      <vt:lpstr>Солнечные панели</vt:lpstr>
      <vt:lpstr>Как использовали солнечный свет в древности. </vt:lpstr>
      <vt:lpstr>Презентация PowerPoint</vt:lpstr>
      <vt:lpstr>Открытие фотогальванического эффекта. </vt:lpstr>
      <vt:lpstr>Презентация PowerPoint</vt:lpstr>
      <vt:lpstr>Фотопроводимость селена. </vt:lpstr>
      <vt:lpstr>Презентация PowerPoint</vt:lpstr>
      <vt:lpstr>Теория фотоэффекта Эйнштейна</vt:lpstr>
      <vt:lpstr>Фотопроводимость кремния</vt:lpstr>
      <vt:lpstr>Как устроены солнечные панели </vt:lpstr>
      <vt:lpstr>Презентация PowerPoint</vt:lpstr>
      <vt:lpstr>Увеличение эффективности </vt:lpstr>
      <vt:lpstr>Применение технологии в наше время. Модель: JA-Solar JAP6-60 260W </vt:lpstr>
      <vt:lpstr>Характеристики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я</dc:creator>
  <cp:lastModifiedBy>я</cp:lastModifiedBy>
  <cp:revision>10</cp:revision>
  <dcterms:created xsi:type="dcterms:W3CDTF">2022-02-20T09:24:48Z</dcterms:created>
  <dcterms:modified xsi:type="dcterms:W3CDTF">2022-02-20T12:58:49Z</dcterms:modified>
</cp:coreProperties>
</file>