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8"/>
  </p:notesMasterIdLst>
  <p:handoutMasterIdLst>
    <p:handoutMasterId r:id="rId19"/>
  </p:handoutMasterIdLst>
  <p:sldIdLst>
    <p:sldId id="529" r:id="rId2"/>
    <p:sldId id="495" r:id="rId3"/>
    <p:sldId id="514" r:id="rId4"/>
    <p:sldId id="497" r:id="rId5"/>
    <p:sldId id="515" r:id="rId6"/>
    <p:sldId id="516" r:id="rId7"/>
    <p:sldId id="517" r:id="rId8"/>
    <p:sldId id="518" r:id="rId9"/>
    <p:sldId id="519" r:id="rId10"/>
    <p:sldId id="520" r:id="rId11"/>
    <p:sldId id="530" r:id="rId12"/>
    <p:sldId id="531" r:id="rId13"/>
    <p:sldId id="532" r:id="rId14"/>
    <p:sldId id="533"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7621" autoAdjust="0"/>
  </p:normalViewPr>
  <p:slideViewPr>
    <p:cSldViewPr>
      <p:cViewPr>
        <p:scale>
          <a:sx n="94" d="100"/>
          <a:sy n="94" d="100"/>
        </p:scale>
        <p:origin x="-594" y="5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5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5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5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5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5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5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GB" sz="2800" b="1" dirty="0">
                <a:solidFill>
                  <a:schemeClr val="tx1"/>
                </a:solidFill>
                <a:latin typeface="Times New Roman" pitchFamily="18" charset="0"/>
                <a:cs typeface="Times New Roman" pitchFamily="18" charset="0"/>
              </a:rPr>
              <a:t>FINAL REVIEW </a:t>
            </a: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685800" y="6667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solidFill>
                  <a:schemeClr val="tx1"/>
                </a:solidFill>
                <a:latin typeface="Times New Roman" pitchFamily="18" charset="0"/>
                <a:cs typeface="Times New Roman" pitchFamily="18" charset="0"/>
              </a:rPr>
              <a:t>Department of Computer Science and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:8115U23AM041</a:t>
            </a:r>
          </a:p>
          <a:p>
            <a:pPr>
              <a:defRPr/>
            </a:pPr>
            <a:r>
              <a:rPr lang="en-US" sz="2500" b="1" dirty="0">
                <a:solidFill>
                  <a:schemeClr val="tx1"/>
                </a:solidFill>
                <a:latin typeface="Times New Roman" pitchFamily="18" charset="0"/>
                <a:cs typeface="Times New Roman" pitchFamily="18" charset="0"/>
              </a:rPr>
              <a:t>Name					:SADIQUL AMEEN M</a:t>
            </a:r>
          </a:p>
          <a:p>
            <a:pPr>
              <a:defRPr/>
            </a:pPr>
            <a:r>
              <a:rPr lang="en-US" sz="2500" b="1" dirty="0">
                <a:solidFill>
                  <a:schemeClr val="tx1"/>
                </a:solidFill>
                <a:latin typeface="Times New Roman" pitchFamily="18" charset="0"/>
                <a:cs typeface="Times New Roman" pitchFamily="18" charset="0"/>
              </a:rPr>
              <a:t>Year					:II</a:t>
            </a:r>
          </a:p>
          <a:p>
            <a:pPr>
              <a:defRPr/>
            </a:pPr>
            <a:r>
              <a:rPr lang="en-US" sz="2500" b="1" dirty="0">
                <a:solidFill>
                  <a:schemeClr val="tx1"/>
                </a:solidFill>
                <a:latin typeface="Times New Roman" pitchFamily="18" charset="0"/>
                <a:cs typeface="Times New Roman" pitchFamily="18" charset="0"/>
              </a:rPr>
              <a:t>Semester				:III</a:t>
            </a:r>
          </a:p>
          <a:p>
            <a:pPr>
              <a:defRPr/>
            </a:pPr>
            <a:r>
              <a:rPr lang="en-US" sz="2500" b="1" dirty="0">
                <a:solidFill>
                  <a:schemeClr val="tx1"/>
                </a:solidFill>
                <a:latin typeface="Times New Roman" pitchFamily="18" charset="0"/>
                <a:cs typeface="Times New Roman" pitchFamily="18" charset="0"/>
              </a:rPr>
              <a:t>Date					:</a:t>
            </a:r>
            <a:r>
              <a:rPr lang="en-GB" sz="2500" b="1" dirty="0">
                <a:solidFill>
                  <a:schemeClr val="tx1"/>
                </a:solidFill>
                <a:latin typeface="Times New Roman" pitchFamily="18" charset="0"/>
                <a:cs typeface="Times New Roman" pitchFamily="18" charset="0"/>
              </a:rPr>
              <a:t>05</a:t>
            </a:r>
            <a:r>
              <a:rPr lang="en-US" sz="2500" b="1" dirty="0">
                <a:solidFill>
                  <a:schemeClr val="tx1"/>
                </a:solidFill>
                <a:latin typeface="Times New Roman" pitchFamily="18" charset="0"/>
                <a:cs typeface="Times New Roman" pitchFamily="18" charset="0"/>
              </a:rPr>
              <a:t>/1</a:t>
            </a:r>
            <a:r>
              <a:rPr lang="en-GB" sz="2500" b="1" dirty="0">
                <a:solidFill>
                  <a:schemeClr val="tx1"/>
                </a:solidFill>
                <a:latin typeface="Times New Roman" pitchFamily="18" charset="0"/>
                <a:cs typeface="Times New Roman" pitchFamily="18" charset="0"/>
              </a:rPr>
              <a:t>2</a:t>
            </a:r>
            <a:r>
              <a:rPr lang="en-US" sz="2500" b="1" dirty="0">
                <a:solidFill>
                  <a:schemeClr val="tx1"/>
                </a:solidFill>
                <a:latin typeface="Times New Roman" pitchFamily="18" charset="0"/>
                <a:cs typeface="Times New Roman" pitchFamily="18" charset="0"/>
              </a:rPr>
              <a:t>/2024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 REVIEW </a:t>
            </a:r>
            <a:endParaRPr lang="en-US" sz="1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 </a:t>
            </a:r>
            <a:r>
              <a:rPr lang="en-US" sz="1200" dirty="0">
                <a:latin typeface="Times New Roman" pitchFamily="18" charset="0"/>
                <a:cs typeface="Times New Roman" pitchFamily="18" charset="0"/>
              </a:rPr>
              <a:t>REVIEW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fontScale="92500" lnSpcReduction="10000"/>
          </a:bodyPr>
          <a:lstStyle/>
          <a:p>
            <a:r>
              <a:rPr lang="en-US" dirty="0"/>
              <a:t>User Management Module</a:t>
            </a:r>
          </a:p>
          <a:p>
            <a:r>
              <a:rPr lang="en-US" dirty="0"/>
              <a:t>Parcel Management Module</a:t>
            </a:r>
          </a:p>
          <a:p>
            <a:r>
              <a:rPr lang="en-US" dirty="0"/>
              <a:t>Tracking Module</a:t>
            </a:r>
          </a:p>
          <a:p>
            <a:r>
              <a:rPr lang="en-US" dirty="0"/>
              <a:t>Notification Module</a:t>
            </a:r>
          </a:p>
          <a:p>
            <a:r>
              <a:rPr lang="en-US" dirty="0"/>
              <a:t>Integration Module</a:t>
            </a:r>
          </a:p>
          <a:p>
            <a:r>
              <a:rPr lang="en-US" dirty="0"/>
              <a:t>Route Optimization Module</a:t>
            </a:r>
          </a:p>
          <a:p>
            <a:r>
              <a:rPr lang="en-US" dirty="0"/>
              <a:t>Payment Module</a:t>
            </a:r>
          </a:p>
          <a:p>
            <a:r>
              <a:rPr lang="en-US" dirty="0"/>
              <a:t>Reporting and Analytics Module</a:t>
            </a:r>
          </a:p>
          <a:p>
            <a:r>
              <a:rPr lang="en-US" dirty="0"/>
              <a:t>Admin Dashboard Module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fontScale="62500" lnSpcReduction="20000"/>
          </a:bodyPr>
          <a:lstStyle/>
          <a:p>
            <a:r>
              <a:rPr lang="en-US" b="1" dirty="0"/>
              <a:t>User Management Module</a:t>
            </a:r>
            <a:endParaRPr lang="en-US" dirty="0"/>
          </a:p>
          <a:p>
            <a:pPr>
              <a:buNone/>
            </a:pPr>
            <a:r>
              <a:rPr lang="en-US" dirty="0"/>
              <a:t>      Handles user registration, login, and account management. Differentiates roles for customers, administrators, and delivery agents.</a:t>
            </a:r>
          </a:p>
          <a:p>
            <a:r>
              <a:rPr lang="en-US" b="1" dirty="0"/>
              <a:t>Parcel Management Module</a:t>
            </a:r>
            <a:endParaRPr lang="en-US" dirty="0"/>
          </a:p>
          <a:p>
            <a:pPr>
              <a:buNone/>
            </a:pPr>
            <a:r>
              <a:rPr lang="en-US" dirty="0"/>
              <a:t>	Allows parcel creation, labeling, and assignment to delivery </a:t>
            </a:r>
            <a:r>
              <a:rPr lang="en-US" dirty="0" err="1"/>
              <a:t>agents.Stores</a:t>
            </a:r>
            <a:r>
              <a:rPr lang="en-US" dirty="0"/>
              <a:t> and manages parcel details like sender, receiver, weight, and dimensions.</a:t>
            </a:r>
          </a:p>
          <a:p>
            <a:r>
              <a:rPr lang="en-US" b="1" dirty="0"/>
              <a:t>Tracking Module</a:t>
            </a:r>
            <a:endParaRPr lang="en-US" dirty="0"/>
          </a:p>
          <a:p>
            <a:pPr>
              <a:buNone/>
            </a:pPr>
            <a:r>
              <a:rPr lang="en-US" dirty="0"/>
              <a:t>	Provides real-time parcel location </a:t>
            </a:r>
            <a:r>
              <a:rPr lang="en-US" dirty="0" err="1"/>
              <a:t>updates.Tracks</a:t>
            </a:r>
            <a:r>
              <a:rPr lang="en-US" dirty="0"/>
              <a:t> parcel movement across various checkpoints (e.g., warehouse, transit).</a:t>
            </a:r>
          </a:p>
          <a:p>
            <a:r>
              <a:rPr lang="en-US" b="1" dirty="0"/>
              <a:t>Notification Module</a:t>
            </a:r>
            <a:endParaRPr lang="en-US" dirty="0"/>
          </a:p>
          <a:p>
            <a:pPr>
              <a:buNone/>
            </a:pPr>
            <a:r>
              <a:rPr lang="en-US" dirty="0"/>
              <a:t>	Sends updates to users via SMS, email, or app </a:t>
            </a:r>
            <a:r>
              <a:rPr lang="en-US" dirty="0" err="1"/>
              <a:t>notifications.Alerts</a:t>
            </a:r>
            <a:r>
              <a:rPr lang="en-US" dirty="0"/>
              <a:t> users about delivery status changes or delays.</a:t>
            </a:r>
          </a:p>
          <a:p>
            <a:r>
              <a:rPr lang="en-US" b="1" dirty="0"/>
              <a:t>Integration Module</a:t>
            </a:r>
            <a:endParaRPr lang="en-US" dirty="0"/>
          </a:p>
          <a:p>
            <a:pPr>
              <a:buNone/>
            </a:pPr>
            <a:r>
              <a:rPr lang="en-US" dirty="0"/>
              <a:t>	Connects with GPS services for location </a:t>
            </a:r>
            <a:r>
              <a:rPr lang="en-US" dirty="0" err="1"/>
              <a:t>tracking.Integrates</a:t>
            </a:r>
            <a:r>
              <a:rPr lang="en-US" dirty="0"/>
              <a:t> with courier networks and external APIs (e.g., maps, logistics platforms).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fontScale="70000" lnSpcReduction="20000"/>
          </a:bodyPr>
          <a:lstStyle/>
          <a:p>
            <a:r>
              <a:rPr lang="en-US" b="1" dirty="0"/>
              <a:t>Route Optimization Module</a:t>
            </a:r>
            <a:endParaRPr lang="en-US" dirty="0"/>
          </a:p>
          <a:p>
            <a:pPr>
              <a:buNone/>
            </a:pPr>
            <a:r>
              <a:rPr lang="en-US" dirty="0"/>
              <a:t>	Calculates optimal delivery routes to reduce transit time and </a:t>
            </a:r>
            <a:r>
              <a:rPr lang="en-US" dirty="0" err="1"/>
              <a:t>costs.Updates</a:t>
            </a:r>
            <a:r>
              <a:rPr lang="en-US" dirty="0"/>
              <a:t> delivery agents with dynamic route changes based on traffic or delays.</a:t>
            </a:r>
          </a:p>
          <a:p>
            <a:r>
              <a:rPr lang="en-US" b="1" dirty="0"/>
              <a:t>Payment Module</a:t>
            </a:r>
            <a:endParaRPr lang="en-US" dirty="0"/>
          </a:p>
          <a:p>
            <a:pPr>
              <a:buNone/>
            </a:pPr>
            <a:r>
              <a:rPr lang="en-US" dirty="0"/>
              <a:t>	Handles payment processing for delivery </a:t>
            </a:r>
            <a:r>
              <a:rPr lang="en-US" dirty="0" err="1"/>
              <a:t>charges.Provides</a:t>
            </a:r>
            <a:r>
              <a:rPr lang="en-US" dirty="0"/>
              <a:t> options like online payment, cash on delivery, or prepaid services.</a:t>
            </a:r>
          </a:p>
          <a:p>
            <a:r>
              <a:rPr lang="en-US" b="1" dirty="0"/>
              <a:t>Reporting and Analytics Module</a:t>
            </a:r>
            <a:endParaRPr lang="en-US" dirty="0"/>
          </a:p>
          <a:p>
            <a:pPr>
              <a:buNone/>
            </a:pPr>
            <a:r>
              <a:rPr lang="en-US" dirty="0"/>
              <a:t>	Generates reports on delivery performance, delays, and operational </a:t>
            </a:r>
            <a:r>
              <a:rPr lang="en-US" dirty="0" err="1"/>
              <a:t>metrics.Provides</a:t>
            </a:r>
            <a:r>
              <a:rPr lang="en-US" dirty="0"/>
              <a:t> insights for improving efficiency and customer satisfaction.</a:t>
            </a:r>
          </a:p>
          <a:p>
            <a:r>
              <a:rPr lang="en-US" b="1" dirty="0"/>
              <a:t>Admin Dashboard Module</a:t>
            </a:r>
            <a:endParaRPr lang="en-US" dirty="0"/>
          </a:p>
          <a:p>
            <a:pPr>
              <a:buNone/>
            </a:pPr>
            <a:r>
              <a:rPr lang="en-US" dirty="0"/>
              <a:t>	Provides system administrators with tools to monitor and control the </a:t>
            </a:r>
            <a:r>
              <a:rPr lang="en-US" dirty="0" err="1"/>
              <a:t>system.Manages</a:t>
            </a:r>
            <a:r>
              <a:rPr lang="en-US" dirty="0"/>
              <a:t> user accounts, delivery agent assignments, and operational settings.</a:t>
            </a:r>
          </a:p>
          <a:p>
            <a:endParaRPr lang="en-US" dirty="0"/>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a:t>
            </a:r>
            <a:r>
              <a:rPr lang="en-US" sz="1200" dirty="0">
                <a:latin typeface="Times New Roman" pitchFamily="18" charset="0"/>
                <a:cs typeface="Times New Roman" pitchFamily="18" charset="0"/>
              </a:rPr>
              <a:t> REVIEW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fontScale="47500" lnSpcReduction="20000"/>
          </a:bodyPr>
          <a:lstStyle/>
          <a:p>
            <a:pPr>
              <a:buNone/>
            </a:pPr>
            <a:r>
              <a:rPr lang="en-US" b="1" dirty="0"/>
              <a:t>	</a:t>
            </a:r>
            <a:r>
              <a:rPr lang="en-US" sz="2900" b="1" dirty="0"/>
              <a:t>Results</a:t>
            </a:r>
          </a:p>
          <a:p>
            <a:r>
              <a:rPr lang="en-US" sz="2900" b="1" dirty="0"/>
              <a:t>Real-Time Tracking</a:t>
            </a:r>
            <a:br>
              <a:rPr lang="en-US" sz="2900" dirty="0"/>
            </a:br>
            <a:r>
              <a:rPr lang="en-US" sz="2900" dirty="0"/>
              <a:t>The system provides accurate, real-time updates on parcel location and status, enhancing transparency and user satisfaction. Customers can easily track parcels through the web or mobile interface.</a:t>
            </a:r>
          </a:p>
          <a:p>
            <a:r>
              <a:rPr lang="en-US" sz="2900" b="1" dirty="0"/>
              <a:t>Improved Delivery Efficiency</a:t>
            </a:r>
            <a:br>
              <a:rPr lang="en-US" sz="2900" dirty="0"/>
            </a:br>
            <a:r>
              <a:rPr lang="en-US" sz="2900" dirty="0"/>
              <a:t>Integration with GPS and route optimization modules ensures faster and more efficient deliveries, reducing delays and operational costs.</a:t>
            </a:r>
          </a:p>
          <a:p>
            <a:r>
              <a:rPr lang="en-US" sz="2900" b="1" dirty="0"/>
              <a:t>Enhanced User Experience</a:t>
            </a:r>
            <a:br>
              <a:rPr lang="en-US" sz="2900" dirty="0"/>
            </a:br>
            <a:r>
              <a:rPr lang="en-US" sz="2900" dirty="0"/>
              <a:t>User-friendly interfaces and timely notifications keep customers informed about their parcel’s journey, improving engagement and trust in the system.</a:t>
            </a:r>
          </a:p>
          <a:p>
            <a:r>
              <a:rPr lang="en-US" sz="2900" b="1" dirty="0"/>
              <a:t>System Scalability</a:t>
            </a:r>
            <a:br>
              <a:rPr lang="en-US" sz="2900" dirty="0"/>
            </a:br>
            <a:r>
              <a:rPr lang="en-US" sz="2900" dirty="0"/>
              <a:t>The modular architecture allows the system to handle increasing parcel volumes and user traffic without compromising performance.</a:t>
            </a:r>
          </a:p>
          <a:p>
            <a:r>
              <a:rPr lang="en-US" sz="2900" b="1" dirty="0"/>
              <a:t>Seamless Integration</a:t>
            </a:r>
            <a:br>
              <a:rPr lang="en-US" sz="2900" dirty="0"/>
            </a:br>
            <a:r>
              <a:rPr lang="en-US" sz="2900" dirty="0"/>
              <a:t>The system successfully integrates with third-party APIs, such as courier networks and mapping </a:t>
            </a:r>
            <a:r>
              <a:rPr lang="en-US" sz="3600" dirty="0"/>
              <a:t>services</a:t>
            </a:r>
            <a:r>
              <a:rPr lang="en-US" sz="2900" dirty="0"/>
              <a:t>, for better functionality and real-time updates.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p:txBody>
          <a:bodyPr>
            <a:normAutofit fontScale="25000" lnSpcReduction="20000"/>
          </a:bodyPr>
          <a:lstStyle/>
          <a:p>
            <a:pPr>
              <a:buNone/>
            </a:pPr>
            <a:r>
              <a:rPr lang="en-US" b="1" dirty="0"/>
              <a:t>	</a:t>
            </a:r>
            <a:r>
              <a:rPr lang="en-US" sz="5600" b="1" dirty="0"/>
              <a:t>Discussion</a:t>
            </a:r>
          </a:p>
          <a:p>
            <a:r>
              <a:rPr lang="en-US" sz="5600" b="1" dirty="0"/>
              <a:t>Impact on Logistics Operations</a:t>
            </a:r>
            <a:br>
              <a:rPr lang="en-US" sz="5600" dirty="0"/>
            </a:br>
            <a:r>
              <a:rPr lang="en-US" sz="5600" dirty="0"/>
              <a:t>The system streamlines logistics processes by automating parcel tracking and reducing manual errors. It significantly improves supply chain visibility for businesses.</a:t>
            </a:r>
          </a:p>
          <a:p>
            <a:r>
              <a:rPr lang="en-US" sz="5600" b="1" dirty="0"/>
              <a:t>Customer-Centric Approach</a:t>
            </a:r>
            <a:br>
              <a:rPr lang="en-US" sz="5600" dirty="0"/>
            </a:br>
            <a:r>
              <a:rPr lang="en-US" sz="5600" dirty="0"/>
              <a:t>Real-time updates and personalized notifications align with user expectations, fostering customer satisfaction and loyalty in industries like e-commerce and courier services.</a:t>
            </a:r>
          </a:p>
          <a:p>
            <a:r>
              <a:rPr lang="en-US" sz="5600" b="1" dirty="0"/>
              <a:t>Challenges Encountered</a:t>
            </a:r>
            <a:endParaRPr lang="en-US" sz="5600" dirty="0"/>
          </a:p>
          <a:p>
            <a:pPr lvl="1"/>
            <a:r>
              <a:rPr lang="en-US" sz="5600" b="1" dirty="0"/>
              <a:t>Data Synchronization:</a:t>
            </a:r>
            <a:r>
              <a:rPr lang="en-US" sz="5600" dirty="0"/>
              <a:t> Ensuring real-time data updates across multiple systems required robust database and API handling.</a:t>
            </a:r>
          </a:p>
          <a:p>
            <a:pPr lvl="1"/>
            <a:r>
              <a:rPr lang="en-US" sz="5600" b="1" dirty="0"/>
              <a:t>Scalability:</a:t>
            </a:r>
            <a:r>
              <a:rPr lang="en-US" sz="5600" dirty="0"/>
              <a:t> Initial system tests highlighted the need for optimized server configurations to handle peak loads efficiently.</a:t>
            </a:r>
          </a:p>
          <a:p>
            <a:pPr lvl="1"/>
            <a:r>
              <a:rPr lang="en-US" sz="5600" b="1" dirty="0"/>
              <a:t>Security:</a:t>
            </a:r>
            <a:r>
              <a:rPr lang="en-US" sz="5600" dirty="0"/>
              <a:t> Implementing encryption and authentication protocols was critical to safeguard sensitive user and parcel data.</a:t>
            </a:r>
          </a:p>
          <a:p>
            <a:r>
              <a:rPr lang="en-US" sz="5600" b="1" dirty="0"/>
              <a:t>Future Improvements</a:t>
            </a:r>
            <a:endParaRPr lang="en-US" sz="5600" dirty="0"/>
          </a:p>
          <a:p>
            <a:pPr lvl="1"/>
            <a:r>
              <a:rPr lang="en-US" sz="5600" dirty="0"/>
              <a:t>Implementing AI-based predictions for delivery time estimation.</a:t>
            </a:r>
          </a:p>
          <a:p>
            <a:pPr lvl="1"/>
            <a:r>
              <a:rPr lang="en-US" sz="5600" dirty="0"/>
              <a:t>Enhancing route optimization with advanced traffic analysis tools.</a:t>
            </a:r>
          </a:p>
          <a:p>
            <a:pPr lvl="1"/>
            <a:r>
              <a:rPr lang="en-US" sz="5600" dirty="0"/>
              <a:t>Adding multilingual support for broader accessibility.</a:t>
            </a:r>
          </a:p>
          <a:p>
            <a:pPr>
              <a:buNone/>
            </a:pPr>
            <a:endParaRPr lang="en-US" sz="5600" dirty="0"/>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a:t>
            </a:r>
            <a:r>
              <a:rPr lang="en-US" sz="1200" dirty="0">
                <a:latin typeface="Times New Roman" pitchFamily="18" charset="0"/>
                <a:cs typeface="Times New Roman" pitchFamily="18" charset="0"/>
              </a:rPr>
              <a:t> REVIEW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p:txBody>
          <a:bodyPr>
            <a:normAutofit fontScale="92500" lnSpcReduction="20000"/>
          </a:bodyPr>
          <a:lstStyle/>
          <a:p>
            <a:endParaRPr lang="en-US" dirty="0"/>
          </a:p>
          <a:p>
            <a:r>
              <a:rPr lang="en-US" dirty="0"/>
              <a:t>The Parcel Tracking System enhances the efficiency and transparency of logistics operations by providing real-time parcel tracking and notifications. It improves customer satisfaction through user-friendly interfaces and timely updates. The system’s modular architecture ensures scalability, allowing it to handle increasing traffic and parcel volumes. Integration with external services like GPS and mapping APIs further optimizes delivery processes. Overall, it streamlines parcel management, reduces delays, and offers significant operational benefits to businesses in e-commerce and courier services.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a:t>
            </a:r>
            <a:r>
              <a:rPr lang="en-US" sz="1200" dirty="0">
                <a:latin typeface="Times New Roman" pitchFamily="18" charset="0"/>
                <a:cs typeface="Times New Roman" pitchFamily="18" charset="0"/>
              </a:rPr>
              <a:t> REVIEW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16</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fontScale="90000"/>
          </a:bodyPr>
          <a:lstStyle/>
          <a:p>
            <a:pPr algn="ctr"/>
            <a:r>
              <a:rPr lang="en-IN" sz="4000" b="1" dirty="0">
                <a:solidFill>
                  <a:schemeClr val="tx1"/>
                </a:solidFill>
                <a:latin typeface="Times New Roman" pitchFamily="18" charset="0"/>
                <a:cs typeface="Times New Roman" pitchFamily="18" charset="0"/>
              </a:rPr>
              <a:t>PARCEL TRACKING SYSTEM</a:t>
            </a: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normAutofit fontScale="92500" lnSpcReduction="10000"/>
          </a:bodyPr>
          <a:lstStyle/>
          <a:p>
            <a:r>
              <a:rPr lang="en-IN" dirty="0">
                <a:latin typeface="Times New Roman" pitchFamily="18" charset="0"/>
                <a:cs typeface="Times New Roman" pitchFamily="18" charset="0"/>
              </a:rPr>
              <a:t>ABSTRACT</a:t>
            </a:r>
          </a:p>
          <a:p>
            <a:r>
              <a:rPr lang="en-IN" dirty="0">
                <a:latin typeface="Times New Roman" pitchFamily="18" charset="0"/>
                <a:cs typeface="Times New Roman" pitchFamily="18" charset="0"/>
              </a:rPr>
              <a:t>INTRODUCTION</a:t>
            </a:r>
          </a:p>
          <a:p>
            <a:r>
              <a:rPr lang="en-IN" dirty="0">
                <a:latin typeface="Times New Roman" pitchFamily="18" charset="0"/>
                <a:cs typeface="Times New Roman" pitchFamily="18" charset="0"/>
              </a:rPr>
              <a:t>CONCEPTS USED</a:t>
            </a:r>
          </a:p>
          <a:p>
            <a:r>
              <a:rPr lang="en-IN" dirty="0">
                <a:latin typeface="Times New Roman" pitchFamily="18" charset="0"/>
                <a:cs typeface="Times New Roman" pitchFamily="18" charset="0"/>
              </a:rPr>
              <a:t>PROPOSED ARCHITECTURE</a:t>
            </a:r>
          </a:p>
          <a:p>
            <a:r>
              <a:rPr lang="en-IN" dirty="0">
                <a:latin typeface="Times New Roman" pitchFamily="18" charset="0"/>
                <a:cs typeface="Times New Roman" pitchFamily="18" charset="0"/>
              </a:rPr>
              <a:t>PROPOSED ARCHITECTURE – DESCRIPTION</a:t>
            </a:r>
          </a:p>
          <a:p>
            <a:r>
              <a:rPr lang="en-IN" dirty="0">
                <a:latin typeface="Times New Roman" pitchFamily="18" charset="0"/>
                <a:cs typeface="Times New Roman" pitchFamily="18" charset="0"/>
              </a:rPr>
              <a:t>LIST OF MODULES</a:t>
            </a:r>
          </a:p>
          <a:p>
            <a:r>
              <a:rPr lang="en-IN" dirty="0">
                <a:latin typeface="Times New Roman" pitchFamily="18" charset="0"/>
                <a:cs typeface="Times New Roman" pitchFamily="18" charset="0"/>
              </a:rPr>
              <a:t>MODULE DESCRIPTION</a:t>
            </a:r>
          </a:p>
          <a:p>
            <a:r>
              <a:rPr lang="en-IN" dirty="0">
                <a:latin typeface="Times New Roman" pitchFamily="18" charset="0"/>
                <a:cs typeface="Times New Roman" pitchFamily="18" charset="0"/>
              </a:rPr>
              <a:t>RESULT</a:t>
            </a:r>
          </a:p>
          <a:p>
            <a:r>
              <a:rPr lang="en-IN" dirty="0">
                <a:latin typeface="Times New Roman" pitchFamily="18" charset="0"/>
                <a:cs typeface="Times New Roman" pitchFamily="18" charset="0"/>
              </a:rPr>
              <a:t>CONCLUSION</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FINAL </a:t>
            </a:r>
            <a:r>
              <a:rPr lang="en-US" sz="1200" dirty="0">
                <a:latin typeface="Times New Roman" pitchFamily="18" charset="0"/>
                <a:cs typeface="Times New Roman" pitchFamily="18" charset="0"/>
              </a:rPr>
              <a:t>REVIEW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41546"/>
            <a:ext cx="8229600" cy="3703320"/>
          </a:xfrm>
        </p:spPr>
        <p:txBody>
          <a:bodyPr>
            <a:noAutofit/>
          </a:bodyPr>
          <a:lstStyle/>
          <a:p>
            <a:r>
              <a:rPr lang="en-US" sz="2400" dirty="0">
                <a:latin typeface="Times New Roman" pitchFamily="18" charset="0"/>
                <a:cs typeface="Times New Roman" pitchFamily="18" charset="0"/>
              </a:rPr>
              <a:t>A Parcel Tracking System is a technology-driven solution designed to monitor and manage the movement of parcels from dispatch to delivery. It integrates GPS, </a:t>
            </a:r>
            <a:r>
              <a:rPr lang="en-US" sz="2400" dirty="0" err="1">
                <a:latin typeface="Times New Roman" pitchFamily="18" charset="0"/>
                <a:cs typeface="Times New Roman" pitchFamily="18" charset="0"/>
              </a:rPr>
              <a:t>barcoding</a:t>
            </a:r>
            <a:r>
              <a:rPr lang="en-US" sz="2400" dirty="0">
                <a:latin typeface="Times New Roman" pitchFamily="18" charset="0"/>
                <a:cs typeface="Times New Roman" pitchFamily="18" charset="0"/>
              </a:rPr>
              <a:t>, and real-time data updates to ensure accurate tracking at every stage. Customers and logistics teams can access the parcel's status through a user-friendly interface. The system improves efficiency, minimizes delays, and enhances transparency in the supply chain. It is widely used in e-commerce, courier services, and logistics industries.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8595"/>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 REVIEW </a:t>
            </a:r>
            <a:endParaRPr lang="en-US" sz="1200"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3867462480"/>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r>
                        <a:rPr lang="en-US" sz="1800" dirty="0">
                          <a:latin typeface="Times New Roman" pitchFamily="18" charset="0"/>
                          <a:cs typeface="Times New Roman" pitchFamily="18" charset="0"/>
                        </a:rPr>
                        <a:t>A Parcel Tracking System is a technology-driven solution designed to monitor and manage the movement of parcels from dispatch to delivery. It integrates GPS, barcoding, and real-time data updates to ensure accurate tracking at every stage. Customers and logistics teams can access the parcel's status through a user-friendly interface. The system improves efficiency, minimizes delays, and enhances transparency in the supply chain. It is widely used in e-commerce, courier services, and logistics industries</a:t>
                      </a:r>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GB" sz="1800" dirty="0">
                          <a:solidFill>
                            <a:schemeClr val="tx1"/>
                          </a:solidFill>
                          <a:latin typeface="Times New Roman" pitchFamily="18" charset="0"/>
                          <a:cs typeface="Times New Roman" pitchFamily="18" charset="0"/>
                        </a:rPr>
                        <a:t>CO1</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CO2</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CO3</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CO4</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CO5</a:t>
                      </a:r>
                    </a:p>
                  </a:txBody>
                  <a:tcPr>
                    <a:solidFill>
                      <a:schemeClr val="bg2"/>
                    </a:solidFill>
                  </a:tcPr>
                </a:tc>
                <a:tc>
                  <a:txBody>
                    <a:bodyPr/>
                    <a:lstStyle/>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PO2</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PO3</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PO4</a:t>
                      </a: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PO5</a:t>
                      </a:r>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PSO1</a:t>
                      </a:r>
                    </a:p>
                    <a:p>
                      <a:r>
                        <a:rPr lang="en-GB" sz="1800" dirty="0">
                          <a:solidFill>
                            <a:schemeClr val="tx1"/>
                          </a:solidFill>
                          <a:latin typeface="Times New Roman" pitchFamily="18" charset="0"/>
                          <a:cs typeface="Times New Roman" pitchFamily="18" charset="0"/>
                        </a:rPr>
                        <a:t>PSO2</a:t>
                      </a:r>
                    </a:p>
                    <a:p>
                      <a:r>
                        <a:rPr lang="en-GB" sz="1800" dirty="0">
                          <a:solidFill>
                            <a:schemeClr val="tx1"/>
                          </a:solidFill>
                          <a:latin typeface="Times New Roman" pitchFamily="18" charset="0"/>
                          <a:cs typeface="Times New Roman" pitchFamily="18" charset="0"/>
                        </a:rPr>
                        <a:t>PSO3</a:t>
                      </a:r>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903446"/>
            <a:ext cx="8229600" cy="3703320"/>
          </a:xfrm>
        </p:spPr>
        <p:txBody>
          <a:bodyPr>
            <a:normAutofit lnSpcReduction="10000"/>
          </a:bodyPr>
          <a:lstStyle/>
          <a:p>
            <a:pPr>
              <a:buNone/>
            </a:pPr>
            <a:r>
              <a:rPr lang="en-US" dirty="0"/>
              <a:t>    A Parcel Tracking System is an innovative solution that simplifies the process of monitoring parcels during transit. It leverages technologies like GPS, RFID, and </a:t>
            </a:r>
            <a:r>
              <a:rPr lang="en-US" dirty="0" err="1"/>
              <a:t>barcoding</a:t>
            </a:r>
            <a:r>
              <a:rPr lang="en-US" dirty="0"/>
              <a:t> to provide real-time updates on a parcel’s location and status. This system ensures transparency, reliability, and efficiency in logistics and delivery operations. By offering easy access to tracking information, it enhances customer satisfaction and trust. Widely adopted in e-commerce and courier industries, it plays a critical role in modern supply chain management.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 REVIEW </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fontScale="85000" lnSpcReduction="20000"/>
          </a:bodyPr>
          <a:lstStyle/>
          <a:p>
            <a:r>
              <a:rPr lang="en-US" dirty="0"/>
              <a:t>In a Parcel Tracking System, Java programming leverages key concepts like:</a:t>
            </a:r>
          </a:p>
          <a:p>
            <a:r>
              <a:rPr lang="en-US" b="1" dirty="0"/>
              <a:t>Object-Oriented Programming (OOP):</a:t>
            </a:r>
            <a:r>
              <a:rPr lang="en-US" dirty="0"/>
              <a:t> Classes and objects represent parcels, users, and tracking systems.</a:t>
            </a:r>
          </a:p>
          <a:p>
            <a:r>
              <a:rPr lang="en-US" b="1" dirty="0"/>
              <a:t>Database Connectivity:</a:t>
            </a:r>
            <a:r>
              <a:rPr lang="en-US" dirty="0"/>
              <a:t> JDBC is used to connect and manage parcel data stored in databases.</a:t>
            </a:r>
          </a:p>
          <a:p>
            <a:r>
              <a:rPr lang="en-US" b="1" dirty="0"/>
              <a:t>Multithreading:</a:t>
            </a:r>
            <a:r>
              <a:rPr lang="en-US" dirty="0"/>
              <a:t> Ensures efficient real-time tracking and data updates for multiple users.</a:t>
            </a:r>
          </a:p>
          <a:p>
            <a:r>
              <a:rPr lang="en-US" b="1" dirty="0"/>
              <a:t>Networking:</a:t>
            </a:r>
            <a:r>
              <a:rPr lang="en-US" dirty="0"/>
              <a:t> Facilitates communication between servers and clients for location updates.</a:t>
            </a:r>
          </a:p>
          <a:p>
            <a:r>
              <a:rPr lang="en-US" b="1" dirty="0"/>
              <a:t>APIs and Libraries:</a:t>
            </a:r>
            <a:r>
              <a:rPr lang="en-US" dirty="0"/>
              <a:t> Integration with APIs (e.g., Google Maps) for route and location visualization.</a:t>
            </a: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a:t>
            </a:r>
            <a:r>
              <a:rPr lang="en-GB" sz="1200" dirty="0">
                <a:latin typeface="Times New Roman" pitchFamily="18" charset="0"/>
                <a:cs typeface="Times New Roman" pitchFamily="18" charset="0"/>
              </a:rPr>
              <a:t> FINAL REVIEW </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7" name="Content Placeholder 6" descr="dLJDYjim4BxhAOQzzBJqtaFPD4kx2njmcouzb1uKUTOhgaZkQ5mmfU--KZm4Ap8OabCytuz6Cvzz5raJ3qUdsB93Q2Zq8M8B6pAlbj7mG0WlWQ3HPD31TzBcj_KTxCV8U5IgJy-wGxZPEekUuT4pqeis24zwHBg1VmhIx-SFFC2cxvqrcctmlwRgBXoimnBuFpET0HT-t_3FW95pnmPZ32I.png"/>
          <p:cNvPicPr>
            <a:picLocks noGrp="1" noChangeAspect="1"/>
          </p:cNvPicPr>
          <p:nvPr>
            <p:ph sz="quarter" idx="1"/>
          </p:nvPr>
        </p:nvPicPr>
        <p:blipFill>
          <a:blip r:embed="rId2"/>
          <a:stretch>
            <a:fillRect/>
          </a:stretch>
        </p:blipFill>
        <p:spPr>
          <a:xfrm>
            <a:off x="457200" y="914400"/>
            <a:ext cx="8153399" cy="3703638"/>
          </a:xfr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fontScale="25000" lnSpcReduction="20000"/>
          </a:bodyPr>
          <a:lstStyle/>
          <a:p>
            <a:r>
              <a:rPr lang="en-US" sz="8000" dirty="0"/>
              <a:t>The proposed architecture for a </a:t>
            </a:r>
            <a:r>
              <a:rPr lang="en-US" sz="8000" b="1" dirty="0"/>
              <a:t>Parcel Tracking System</a:t>
            </a:r>
            <a:r>
              <a:rPr lang="en-US" sz="8000" dirty="0"/>
              <a:t> is designed to ensure efficient and real-time parcel tracking with a modular and scalable approach. Here’s a detailed description:</a:t>
            </a:r>
          </a:p>
          <a:p>
            <a:r>
              <a:rPr lang="en-US" sz="8000" b="1" dirty="0"/>
              <a:t>Client Interface Layer:</a:t>
            </a:r>
            <a:br>
              <a:rPr lang="en-US" sz="8000" dirty="0"/>
            </a:br>
            <a:r>
              <a:rPr lang="en-US" sz="8000" dirty="0"/>
              <a:t>This layer includes web and mobile applications that provide users with an intuitive interface to track parcels, view delivery details, and manage their accounts. It acts as the entry point for both customers and system administrators.</a:t>
            </a:r>
          </a:p>
          <a:p>
            <a:r>
              <a:rPr lang="en-US" sz="8000" b="1" dirty="0"/>
              <a:t>Application Layer:</a:t>
            </a:r>
            <a:br>
              <a:rPr lang="en-US" sz="8000" dirty="0"/>
            </a:br>
            <a:r>
              <a:rPr lang="en-US" sz="8000" dirty="0"/>
              <a:t>This is the core of the system, responsible for processing user requests, managing business logic, and tracking parcel statuses. Key components include a </a:t>
            </a:r>
            <a:r>
              <a:rPr lang="en-US" sz="8000" b="1" dirty="0"/>
              <a:t>Request Processor</a:t>
            </a:r>
            <a:r>
              <a:rPr lang="en-US" sz="8000" dirty="0"/>
              <a:t> to handle incoming requests, a </a:t>
            </a:r>
            <a:r>
              <a:rPr lang="en-US" sz="8000" b="1" dirty="0"/>
              <a:t>Tracking Manager</a:t>
            </a:r>
            <a:r>
              <a:rPr lang="en-US" sz="8000" dirty="0"/>
              <a:t> to update and retrieve parcel statuses, and a </a:t>
            </a:r>
            <a:r>
              <a:rPr lang="en-US" sz="8000" b="1" dirty="0"/>
              <a:t>Business Logic Handler</a:t>
            </a:r>
            <a:r>
              <a:rPr lang="en-US" sz="8000" dirty="0"/>
              <a:t> to enforce rules and coordinate between layers.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p:txBody>
          <a:bodyPr>
            <a:normAutofit fontScale="32500" lnSpcReduction="20000"/>
          </a:bodyPr>
          <a:lstStyle/>
          <a:p>
            <a:r>
              <a:rPr lang="en-US" sz="5000" b="1" dirty="0"/>
              <a:t>Database Layer:</a:t>
            </a:r>
            <a:br>
              <a:rPr lang="en-US" sz="5000" dirty="0"/>
            </a:br>
            <a:r>
              <a:rPr lang="en-US" sz="5000" dirty="0"/>
              <a:t>This layer stores and manages all data related to parcels, users, and tracking history. It ensures data consistency and security, enabling efficient queries and updates through structured tables for parcel information, user details, and tracking logs.</a:t>
            </a:r>
            <a:endParaRPr lang="en-US" sz="5000" b="1" dirty="0"/>
          </a:p>
          <a:p>
            <a:r>
              <a:rPr lang="en-US" sz="5000" b="1" dirty="0"/>
              <a:t>Integration Layer:</a:t>
            </a:r>
            <a:br>
              <a:rPr lang="en-US" sz="5000" dirty="0"/>
            </a:br>
            <a:r>
              <a:rPr lang="en-US" sz="5000" dirty="0"/>
              <a:t>This layer connects the system to external services and APIs, such as GPS for real-time parcel location updates, courier networks for delivery information, and mapping services for route visualization. It ensures seamless communication with third-party systems to enhance functionality.</a:t>
            </a:r>
          </a:p>
          <a:p>
            <a:r>
              <a:rPr lang="en-US" sz="5000" b="1" dirty="0"/>
              <a:t>Server Infrastructure:</a:t>
            </a:r>
            <a:br>
              <a:rPr lang="en-US" sz="5000" dirty="0"/>
            </a:br>
            <a:r>
              <a:rPr lang="en-US" sz="5000" dirty="0"/>
              <a:t>The system is hosted on a cloud-based or on-premise infrastructure, including web servers for handling client requests, application servers for business logic processing, and database servers for data storage. This architecture ensures scalability, reliability, and real-time updates for multiple users simultaneously.</a:t>
            </a:r>
          </a:p>
          <a:p>
            <a:r>
              <a:rPr lang="en-US" sz="5000" dirty="0"/>
              <a:t>This layered design supports a modular and robust framework, enabling easy maintenance, future upgrades, and high performance in the logistics and delivery ecosystem.</a:t>
            </a:r>
          </a:p>
          <a:p>
            <a:endParaRPr lang="en-IN"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325944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679</Words>
  <Application>Microsoft Office PowerPoint</Application>
  <PresentationFormat>On-screen Show (16:9)</PresentationFormat>
  <Paragraphs>135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CGB1201 – JAVA PROGRAMMING FINAL REVIEW </vt:lpstr>
      <vt:lpstr>PARCEL TRACKING SYSTEM</vt:lpstr>
      <vt:lpstr>Abstract </vt:lpstr>
      <vt:lpstr>Abstract with CO/PO Mapping</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ameensadiq597@gmail.com</cp:lastModifiedBy>
  <cp:revision>4</cp:revision>
  <dcterms:modified xsi:type="dcterms:W3CDTF">2024-12-05T04:17:27Z</dcterms:modified>
</cp:coreProperties>
</file>