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58" r:id="rId8"/>
    <p:sldId id="265" r:id="rId9"/>
    <p:sldId id="266" r:id="rId10"/>
    <p:sldId id="267" r:id="rId11"/>
    <p:sldId id="268" r:id="rId12"/>
    <p:sldId id="269" r:id="rId13"/>
    <p:sldId id="259" r:id="rId14"/>
    <p:sldId id="270" r:id="rId15"/>
    <p:sldId id="271" r:id="rId16"/>
    <p:sldId id="260"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6" d="100"/>
          <a:sy n="36" d="100"/>
        </p:scale>
        <p:origin x="-821"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86115AB-3A44-43C9-84FE-E0F927DD9CDB}" type="datetimeFigureOut">
              <a:rPr lang="en-GB" smtClean="0"/>
              <a:t>24/06/2023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29969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6115AB-3A44-43C9-84FE-E0F927DD9CDB}" type="datetimeFigureOut">
              <a:rPr lang="en-GB" smtClean="0"/>
              <a:t>24/06/2023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408413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6115AB-3A44-43C9-84FE-E0F927DD9CDB}" type="datetimeFigureOut">
              <a:rPr lang="en-GB" smtClean="0"/>
              <a:t>24/06/2023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288848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6115AB-3A44-43C9-84FE-E0F927DD9CDB}" type="datetimeFigureOut">
              <a:rPr lang="en-GB" smtClean="0"/>
              <a:t>24/06/2023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421892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115AB-3A44-43C9-84FE-E0F927DD9CDB}" type="datetimeFigureOut">
              <a:rPr lang="en-GB" smtClean="0"/>
              <a:t>24/06/2023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373264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86115AB-3A44-43C9-84FE-E0F927DD9CDB}" type="datetimeFigureOut">
              <a:rPr lang="en-GB" smtClean="0"/>
              <a:t>24/06/2023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368208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86115AB-3A44-43C9-84FE-E0F927DD9CDB}" type="datetimeFigureOut">
              <a:rPr lang="en-GB" smtClean="0"/>
              <a:t>24/06/2023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53053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86115AB-3A44-43C9-84FE-E0F927DD9CDB}" type="datetimeFigureOut">
              <a:rPr lang="en-GB" smtClean="0"/>
              <a:t>24/06/2023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384076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115AB-3A44-43C9-84FE-E0F927DD9CDB}" type="datetimeFigureOut">
              <a:rPr lang="en-GB" smtClean="0"/>
              <a:t>24/06/2023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138974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115AB-3A44-43C9-84FE-E0F927DD9CDB}" type="datetimeFigureOut">
              <a:rPr lang="en-GB" smtClean="0"/>
              <a:t>24/06/2023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3503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115AB-3A44-43C9-84FE-E0F927DD9CDB}" type="datetimeFigureOut">
              <a:rPr lang="en-GB" smtClean="0"/>
              <a:t>24/06/2023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49CF41-4DF9-4952-9000-8B145FE04266}" type="slidenum">
              <a:rPr lang="en-GB" smtClean="0"/>
              <a:t>‹#›</a:t>
            </a:fld>
            <a:endParaRPr lang="en-GB"/>
          </a:p>
        </p:txBody>
      </p:sp>
    </p:spTree>
    <p:extLst>
      <p:ext uri="{BB962C8B-B14F-4D97-AF65-F5344CB8AC3E}">
        <p14:creationId xmlns:p14="http://schemas.microsoft.com/office/powerpoint/2010/main" val="368065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115AB-3A44-43C9-84FE-E0F927DD9CDB}" type="datetimeFigureOut">
              <a:rPr lang="en-GB" smtClean="0"/>
              <a:t>24/06/2023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9CF41-4DF9-4952-9000-8B145FE04266}" type="slidenum">
              <a:rPr lang="en-GB" smtClean="0"/>
              <a:t>‹#›</a:t>
            </a:fld>
            <a:endParaRPr lang="en-GB"/>
          </a:p>
        </p:txBody>
      </p:sp>
    </p:spTree>
    <p:extLst>
      <p:ext uri="{BB962C8B-B14F-4D97-AF65-F5344CB8AC3E}">
        <p14:creationId xmlns:p14="http://schemas.microsoft.com/office/powerpoint/2010/main" val="246768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3339802"/>
          </a:xfrm>
        </p:spPr>
        <p:txBody>
          <a:bodyPr/>
          <a:lstStyle/>
          <a:p>
            <a:r>
              <a:rPr lang="en-US" sz="3600" b="1" dirty="0" smtClean="0">
                <a:solidFill>
                  <a:schemeClr val="accent2">
                    <a:lumMod val="75000"/>
                  </a:schemeClr>
                </a:solidFill>
                <a:latin typeface="Times New Roman" pitchFamily="18" charset="0"/>
                <a:cs typeface="Times New Roman" pitchFamily="18" charset="0"/>
              </a:rPr>
              <a:t>FEDERAL UNIVERSITY DUTSE</a:t>
            </a:r>
            <a:br>
              <a:rPr lang="en-US" sz="3600" b="1" dirty="0" smtClean="0">
                <a:solidFill>
                  <a:schemeClr val="accent2">
                    <a:lumMod val="75000"/>
                  </a:schemeClr>
                </a:solidFill>
                <a:latin typeface="Times New Roman" pitchFamily="18" charset="0"/>
                <a:cs typeface="Times New Roman" pitchFamily="18" charset="0"/>
              </a:rPr>
            </a:br>
            <a:endParaRPr lang="en-GB" sz="36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988840"/>
            <a:ext cx="6400800" cy="4464496"/>
          </a:xfrm>
        </p:spPr>
        <p:txBody>
          <a:bodyPr>
            <a:normAutofit fontScale="92500" lnSpcReduction="10000"/>
          </a:bodyPr>
          <a:lstStyle/>
          <a:p>
            <a:r>
              <a:rPr lang="en-GB" sz="3600" u="sng" dirty="0" smtClean="0">
                <a:latin typeface="Times New Roman" pitchFamily="18" charset="0"/>
                <a:cs typeface="Times New Roman" pitchFamily="18" charset="0"/>
              </a:rPr>
              <a:t>NAME:</a:t>
            </a:r>
            <a:r>
              <a:rPr lang="en-GB" sz="3600" dirty="0" smtClean="0">
                <a:latin typeface="Times New Roman" pitchFamily="18" charset="0"/>
                <a:cs typeface="Times New Roman" pitchFamily="18" charset="0"/>
              </a:rPr>
              <a:t> ABUBAKAR SADIQ IBRAHIM</a:t>
            </a:r>
          </a:p>
          <a:p>
            <a:r>
              <a:rPr lang="en-GB" sz="3600" u="sng" dirty="0" smtClean="0">
                <a:latin typeface="Times New Roman" pitchFamily="18" charset="0"/>
                <a:cs typeface="Times New Roman" pitchFamily="18" charset="0"/>
              </a:rPr>
              <a:t>REG NO: </a:t>
            </a:r>
            <a:r>
              <a:rPr lang="en-GB" sz="3600" dirty="0" smtClean="0">
                <a:latin typeface="Times New Roman" pitchFamily="18" charset="0"/>
                <a:cs typeface="Times New Roman" pitchFamily="18" charset="0"/>
              </a:rPr>
              <a:t>FCP/CIT/18/1023</a:t>
            </a:r>
          </a:p>
          <a:p>
            <a:r>
              <a:rPr lang="en-GB" sz="3600" u="sng" dirty="0" smtClean="0">
                <a:latin typeface="Times New Roman" pitchFamily="18" charset="0"/>
                <a:cs typeface="Times New Roman" pitchFamily="18" charset="0"/>
              </a:rPr>
              <a:t>LEVEL:</a:t>
            </a:r>
            <a:r>
              <a:rPr lang="en-GB" sz="3600" dirty="0" smtClean="0">
                <a:latin typeface="Times New Roman" pitchFamily="18" charset="0"/>
                <a:cs typeface="Times New Roman" pitchFamily="18" charset="0"/>
              </a:rPr>
              <a:t> 400</a:t>
            </a:r>
          </a:p>
          <a:p>
            <a:r>
              <a:rPr lang="en-GB" sz="3600" u="sng" dirty="0" smtClean="0">
                <a:latin typeface="Times New Roman" pitchFamily="18" charset="0"/>
                <a:cs typeface="Times New Roman" pitchFamily="18" charset="0"/>
              </a:rPr>
              <a:t>COURSE:</a:t>
            </a:r>
            <a:r>
              <a:rPr lang="en-GB" sz="3600" dirty="0" smtClean="0">
                <a:latin typeface="Times New Roman" pitchFamily="18" charset="0"/>
                <a:cs typeface="Times New Roman" pitchFamily="18" charset="0"/>
              </a:rPr>
              <a:t> MOBILE APPLICCATION    DEVELOPNMENT (407 MAD)</a:t>
            </a:r>
          </a:p>
          <a:p>
            <a:r>
              <a:rPr lang="en-GB" sz="3600" u="sng" dirty="0" smtClean="0">
                <a:latin typeface="Times New Roman" pitchFamily="18" charset="0"/>
                <a:cs typeface="Times New Roman" pitchFamily="18" charset="0"/>
              </a:rPr>
              <a:t>ASSIGNMENT</a:t>
            </a:r>
          </a:p>
          <a:p>
            <a:endParaRPr lang="en-GB" sz="36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96B630EC-34D8-5932-10F2-B91163113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60648"/>
            <a:ext cx="1447800" cy="1172306"/>
          </a:xfrm>
          <a:prstGeom prst="rect">
            <a:avLst/>
          </a:prstGeom>
        </p:spPr>
      </p:pic>
      <p:sp>
        <p:nvSpPr>
          <p:cNvPr id="5" name="Rectangle 4"/>
          <p:cNvSpPr/>
          <p:nvPr/>
        </p:nvSpPr>
        <p:spPr>
          <a:xfrm>
            <a:off x="5841257" y="3244334"/>
            <a:ext cx="184731" cy="646331"/>
          </a:xfrm>
          <a:prstGeom prst="rect">
            <a:avLst/>
          </a:prstGeom>
        </p:spPr>
        <p:txBody>
          <a:bodyPr wrap="none">
            <a:spAutoFit/>
          </a:bodyPr>
          <a:lstStyle/>
          <a:p>
            <a:pPr algn="r"/>
            <a:endParaRPr lang="en-US" sz="3600" b="1" dirty="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7886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b="1" dirty="0" err="1">
                <a:latin typeface="Times New Roman" pitchFamily="18" charset="0"/>
                <a:cs typeface="Times New Roman" pitchFamily="18" charset="0"/>
              </a:rPr>
              <a:t>iOS</a:t>
            </a:r>
            <a:r>
              <a:rPr lang="en-GB" b="1" dirty="0">
                <a:latin typeface="Times New Roman" pitchFamily="18" charset="0"/>
                <a:cs typeface="Times New Roman" pitchFamily="18" charset="0"/>
              </a:rPr>
              <a:t> app deployment</a:t>
            </a:r>
          </a:p>
          <a:p>
            <a:r>
              <a:rPr lang="en-GB" dirty="0">
                <a:latin typeface="Times New Roman" pitchFamily="18" charset="0"/>
                <a:cs typeface="Times New Roman" pitchFamily="18" charset="0"/>
              </a:rPr>
              <a:t>If you want to deploy a mobile application on the </a:t>
            </a:r>
            <a:r>
              <a:rPr lang="en-GB" dirty="0" err="1">
                <a:latin typeface="Times New Roman" pitchFamily="18" charset="0"/>
                <a:cs typeface="Times New Roman" pitchFamily="18" charset="0"/>
              </a:rPr>
              <a:t>iOS</a:t>
            </a:r>
            <a:r>
              <a:rPr lang="en-GB" dirty="0">
                <a:latin typeface="Times New Roman" pitchFamily="18" charset="0"/>
                <a:cs typeface="Times New Roman" pitchFamily="18" charset="0"/>
              </a:rPr>
              <a:t> App Store, you need a separate developer account and the metadata previously mentioned. Before an app can appear here, it must pass a stringent review process. </a:t>
            </a:r>
          </a:p>
          <a:p>
            <a:r>
              <a:rPr lang="en-GB" dirty="0">
                <a:latin typeface="Times New Roman" pitchFamily="18" charset="0"/>
                <a:cs typeface="Times New Roman" pitchFamily="18" charset="0"/>
              </a:rPr>
              <a:t>This can take up to a few weeks, as every app must be manually approved to gain entry to the </a:t>
            </a:r>
            <a:r>
              <a:rPr lang="en-GB" dirty="0" err="1">
                <a:latin typeface="Times New Roman" pitchFamily="18" charset="0"/>
                <a:cs typeface="Times New Roman" pitchFamily="18" charset="0"/>
              </a:rPr>
              <a:t>iOS</a:t>
            </a:r>
            <a:r>
              <a:rPr lang="en-GB" dirty="0">
                <a:latin typeface="Times New Roman" pitchFamily="18" charset="0"/>
                <a:cs typeface="Times New Roman" pitchFamily="18" charset="0"/>
              </a:rPr>
              <a:t> app store. It’s worth familiarizing yourself with the Apple app store’s development guidelines to speed things up. </a:t>
            </a: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15478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71399"/>
            <a:ext cx="8229600" cy="1268760"/>
          </a:xfrm>
        </p:spPr>
        <p:txBody>
          <a:bodyPr>
            <a:normAutofit/>
          </a:bodyPr>
          <a:lstStyle/>
          <a:p>
            <a:endParaRPr lang="en-GB" dirty="0"/>
          </a:p>
        </p:txBody>
      </p:sp>
      <p:sp>
        <p:nvSpPr>
          <p:cNvPr id="3" name="Content Placeholder 2"/>
          <p:cNvSpPr>
            <a:spLocks noGrp="1"/>
          </p:cNvSpPr>
          <p:nvPr>
            <p:ph idx="1"/>
          </p:nvPr>
        </p:nvSpPr>
        <p:spPr>
          <a:xfrm>
            <a:off x="457200" y="1628800"/>
            <a:ext cx="8229600" cy="4824536"/>
          </a:xfrm>
        </p:spPr>
        <p:txBody>
          <a:bodyPr>
            <a:noAutofit/>
          </a:bodyPr>
          <a:lstStyle/>
          <a:p>
            <a:r>
              <a:rPr lang="en-GB" sz="2400" dirty="0">
                <a:latin typeface="Times New Roman" pitchFamily="18" charset="0"/>
                <a:cs typeface="Times New Roman" pitchFamily="18" charset="0"/>
              </a:rPr>
              <a:t>Application deployment At this point, your app is ready for submission to the relevant app stores. In addition to the basic information and rounds of assessment we previously discussed, there are some other things to consider at the deployment </a:t>
            </a:r>
            <a:r>
              <a:rPr lang="en-GB" sz="2400" dirty="0" err="1">
                <a:latin typeface="Times New Roman" pitchFamily="18" charset="0"/>
                <a:cs typeface="Times New Roman" pitchFamily="18" charset="0"/>
              </a:rPr>
              <a:t>stage.Application</a:t>
            </a:r>
            <a:r>
              <a:rPr lang="en-GB" sz="2400" dirty="0">
                <a:latin typeface="Times New Roman" pitchFamily="18" charset="0"/>
                <a:cs typeface="Times New Roman" pitchFamily="18" charset="0"/>
              </a:rPr>
              <a:t> deployment requires screenshots to demonstrate what the app looks like in action. This gives users a sneak peek of what you have to offer. You should also make sure you list all the relevant features and do so in an attractive way. It’s easy at this stage to bristle in the face of any proposed changes. Be prepared to defend yourself, but don’t be afraid to listen either. It’s possible a genuine issue has been identified, and if it relates to something essential (like security), you must take these concerns </a:t>
            </a:r>
            <a:r>
              <a:rPr lang="en-GB" sz="2400" dirty="0" err="1">
                <a:latin typeface="Times New Roman" pitchFamily="18" charset="0"/>
                <a:cs typeface="Times New Roman" pitchFamily="18" charset="0"/>
              </a:rPr>
              <a:t>seriously.Three</a:t>
            </a:r>
            <a:r>
              <a:rPr lang="en-GB" sz="2400" dirty="0">
                <a:latin typeface="Times New Roman" pitchFamily="18" charset="0"/>
                <a:cs typeface="Times New Roman" pitchFamily="18" charset="0"/>
              </a:rPr>
              <a:t> steps for successful mobile app </a:t>
            </a:r>
            <a:r>
              <a:rPr lang="en-GB" sz="2400" dirty="0" err="1">
                <a:latin typeface="Times New Roman" pitchFamily="18" charset="0"/>
                <a:cs typeface="Times New Roman" pitchFamily="18" charset="0"/>
              </a:rPr>
              <a:t>deploymentOnto</a:t>
            </a:r>
            <a:r>
              <a:rPr lang="en-GB" sz="2400" dirty="0">
                <a:latin typeface="Times New Roman" pitchFamily="18" charset="0"/>
                <a:cs typeface="Times New Roman" pitchFamily="18" charset="0"/>
              </a:rPr>
              <a:t> the part you’ve been waiting for - a few top tips to help ensure a successful mobile app deployment. 1. Look under the </a:t>
            </a:r>
            <a:r>
              <a:rPr lang="en-GB" sz="2400" dirty="0" err="1">
                <a:latin typeface="Times New Roman" pitchFamily="18" charset="0"/>
                <a:cs typeface="Times New Roman" pitchFamily="18" charset="0"/>
              </a:rPr>
              <a:t>hoodThe</a:t>
            </a:r>
            <a:r>
              <a:rPr lang="en-GB" sz="2400" dirty="0">
                <a:latin typeface="Times New Roman" pitchFamily="18" charset="0"/>
                <a:cs typeface="Times New Roman" pitchFamily="18" charset="0"/>
              </a:rPr>
              <a:t> nuts and bolts of your app (i.e. the back end and API) are crucial components and must be in good shape before and after deployment. An overload or malfunction in these components will cripple your app and lose you customers. You should therefore check your app is scalable to compensate for activity spikes.2. Monitor your app post-</a:t>
            </a:r>
            <a:r>
              <a:rPr lang="en-GB" sz="2400" dirty="0" err="1">
                <a:latin typeface="Times New Roman" pitchFamily="18" charset="0"/>
                <a:cs typeface="Times New Roman" pitchFamily="18" charset="0"/>
              </a:rPr>
              <a:t>deploymentOnce</a:t>
            </a:r>
            <a:r>
              <a:rPr lang="en-GB" sz="2400" dirty="0">
                <a:latin typeface="Times New Roman" pitchFamily="18" charset="0"/>
                <a:cs typeface="Times New Roman" pitchFamily="18" charset="0"/>
              </a:rPr>
              <a:t> an app is deployed, it’s important to remember development doesn’t stop there. There will typically be more than one iteration, as you’ll need to submit updates to counter crashes and other flaws. You may also have access to other data on app usage, which you can use to refine functions and features.3. Think about your </a:t>
            </a:r>
            <a:r>
              <a:rPr lang="en-GB" sz="2400" dirty="0" err="1">
                <a:latin typeface="Times New Roman" pitchFamily="18" charset="0"/>
                <a:cs typeface="Times New Roman" pitchFamily="18" charset="0"/>
              </a:rPr>
              <a:t>usersThis</a:t>
            </a:r>
            <a:r>
              <a:rPr lang="en-GB" sz="2400" dirty="0">
                <a:latin typeface="Times New Roman" pitchFamily="18" charset="0"/>
                <a:cs typeface="Times New Roman" pitchFamily="18" charset="0"/>
              </a:rPr>
              <a:t> idea applies both before and after the release of a new app. During development, try to keep the focus on the problem you’re solving rather than the technical roadblocks to doing so. After release, make sure to engage with both happy and unhappy customers. It’s possible the latter will become the former if you can address their </a:t>
            </a:r>
            <a:r>
              <a:rPr lang="en-GB" sz="2400" dirty="0" err="1">
                <a:latin typeface="Times New Roman" pitchFamily="18" charset="0"/>
                <a:cs typeface="Times New Roman" pitchFamily="18" charset="0"/>
              </a:rPr>
              <a:t>concerns.Finding</a:t>
            </a:r>
            <a:r>
              <a:rPr lang="en-GB" sz="2400" dirty="0">
                <a:latin typeface="Times New Roman" pitchFamily="18" charset="0"/>
                <a:cs typeface="Times New Roman" pitchFamily="18" charset="0"/>
              </a:rPr>
              <a:t> the right kind of mobile app deployment for your </a:t>
            </a:r>
            <a:r>
              <a:rPr lang="en-GB" sz="2400" dirty="0" err="1">
                <a:latin typeface="Times New Roman" pitchFamily="18" charset="0"/>
                <a:cs typeface="Times New Roman" pitchFamily="18" charset="0"/>
              </a:rPr>
              <a:t>businessIn</a:t>
            </a:r>
            <a:r>
              <a:rPr lang="en-GB" sz="2400" dirty="0">
                <a:latin typeface="Times New Roman" pitchFamily="18" charset="0"/>
                <a:cs typeface="Times New Roman" pitchFamily="18" charset="0"/>
              </a:rPr>
              <a:t> addition to concerns about </a:t>
            </a:r>
            <a:r>
              <a:rPr lang="en-GB" sz="2400" dirty="0" err="1">
                <a:latin typeface="Times New Roman" pitchFamily="18" charset="0"/>
                <a:cs typeface="Times New Roman" pitchFamily="18" charset="0"/>
              </a:rPr>
              <a:t>iOS</a:t>
            </a:r>
            <a:r>
              <a:rPr lang="en-GB" sz="2400" dirty="0">
                <a:latin typeface="Times New Roman" pitchFamily="18" charset="0"/>
                <a:cs typeface="Times New Roman" pitchFamily="18" charset="0"/>
              </a:rPr>
              <a:t> and Android, you should think about the deployment process itself a little more too. There are a couple of useful deployment options to </a:t>
            </a:r>
            <a:r>
              <a:rPr lang="en-GB" sz="2400" dirty="0" err="1">
                <a:latin typeface="Times New Roman" pitchFamily="18" charset="0"/>
                <a:cs typeface="Times New Roman" pitchFamily="18" charset="0"/>
              </a:rPr>
              <a:t>consider.You</a:t>
            </a:r>
            <a:r>
              <a:rPr lang="en-GB" sz="2400" dirty="0">
                <a:latin typeface="Times New Roman" pitchFamily="18" charset="0"/>
                <a:cs typeface="Times New Roman" pitchFamily="18" charset="0"/>
              </a:rPr>
              <a:t> may wish to use internal continuous deployment, for example. This means everyone in the app team or company receives updates on a new iteration of an app. They can then provide feedback on an app outside of Apple or Google’s ecosystems.</a:t>
            </a:r>
          </a:p>
        </p:txBody>
      </p:sp>
    </p:spTree>
    <p:extLst>
      <p:ext uri="{BB962C8B-B14F-4D97-AF65-F5344CB8AC3E}">
        <p14:creationId xmlns:p14="http://schemas.microsoft.com/office/powerpoint/2010/main" val="118499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r>
              <a:rPr lang="en-GB" sz="2400" dirty="0">
                <a:latin typeface="Times New Roman" pitchFamily="18" charset="0"/>
                <a:cs typeface="Times New Roman" pitchFamily="18" charset="0"/>
              </a:rPr>
              <a:t>If you want to publish and distribute your app on the App Store, you need to comply with certain terms and conditions while developing and designing your software. Let’s take a look at some of these </a:t>
            </a:r>
            <a:r>
              <a:rPr lang="en-GB" sz="2400" dirty="0" err="1">
                <a:latin typeface="Times New Roman" pitchFamily="18" charset="0"/>
                <a:cs typeface="Times New Roman" pitchFamily="18" charset="0"/>
              </a:rPr>
              <a:t>requirements:Agreements</a:t>
            </a:r>
            <a:r>
              <a:rPr lang="en-GB" sz="2400" dirty="0">
                <a:latin typeface="Times New Roman" pitchFamily="18" charset="0"/>
                <a:cs typeface="Times New Roman" pitchFamily="18" charset="0"/>
              </a:rPr>
              <a:t>: Your membership to the Apple Developer program is governed by the terms and obligations set forth in the Apple Developer Program License Agreement. While the length of this document might seem daunting to some, not all of it will apply to you and its application will depend on the nature of app you are developing. Other important agreements include those governing the use of the Apple Developer website, App Store Connect, </a:t>
            </a:r>
            <a:r>
              <a:rPr lang="en-GB" sz="2400" dirty="0" err="1">
                <a:latin typeface="Times New Roman" pitchFamily="18" charset="0"/>
                <a:cs typeface="Times New Roman" pitchFamily="18" charset="0"/>
              </a:rPr>
              <a:t>TestFlight</a:t>
            </a:r>
            <a:r>
              <a:rPr lang="en-GB" sz="2400" dirty="0">
                <a:latin typeface="Times New Roman" pitchFamily="18" charset="0"/>
                <a:cs typeface="Times New Roman" pitchFamily="18" charset="0"/>
              </a:rPr>
              <a:t>, Apple Discussion Forums, and other program-specific agreements. Click here for a list of agreements. Guidelines: below is a quick list of guidelines with which to </a:t>
            </a:r>
            <a:r>
              <a:rPr lang="en-GB" sz="2400" dirty="0" err="1">
                <a:latin typeface="Times New Roman" pitchFamily="18" charset="0"/>
                <a:cs typeface="Times New Roman" pitchFamily="18" charset="0"/>
              </a:rPr>
              <a:t>comply:App</a:t>
            </a:r>
            <a:r>
              <a:rPr lang="en-GB" sz="2400" dirty="0">
                <a:latin typeface="Times New Roman" pitchFamily="18" charset="0"/>
                <a:cs typeface="Times New Roman" pitchFamily="18" charset="0"/>
              </a:rPr>
              <a:t> Store Review Guidelines: These guidelines contain requirements arranged into five clear sections: Safety, Performance, Business, Design, and Legal. Your app and/or app update must comply with each of these so as to avoid being rejected at the time of review.  Human Interface Guidelines: These guidelines provide the developer with the necessary guidance and UI resources for designing apps that integrate seamlessly with Apple platforms. The guidelines cover areas including accessibility, media playback and </a:t>
            </a:r>
            <a:r>
              <a:rPr lang="en-GB" sz="2400" dirty="0" err="1">
                <a:latin typeface="Times New Roman" pitchFamily="18" charset="0"/>
                <a:cs typeface="Times New Roman" pitchFamily="18" charset="0"/>
              </a:rPr>
              <a:t>AirPlay</a:t>
            </a:r>
            <a:r>
              <a:rPr lang="en-GB" sz="2400" dirty="0">
                <a:latin typeface="Times New Roman" pitchFamily="18" charset="0"/>
                <a:cs typeface="Times New Roman" pitchFamily="18" charset="0"/>
              </a:rPr>
              <a:t>, Apple Pay, Augmented Reality, Game Centre, </a:t>
            </a:r>
            <a:r>
              <a:rPr lang="en-GB" sz="2400" dirty="0" err="1">
                <a:latin typeface="Times New Roman" pitchFamily="18" charset="0"/>
                <a:cs typeface="Times New Roman" pitchFamily="18" charset="0"/>
              </a:rPr>
              <a:t>Siri</a:t>
            </a:r>
            <a:r>
              <a:rPr lang="en-GB" sz="2400" dirty="0">
                <a:latin typeface="Times New Roman" pitchFamily="18" charset="0"/>
                <a:cs typeface="Times New Roman" pitchFamily="18" charset="0"/>
              </a:rPr>
              <a:t>, and much more. Marketing Resources and Identity Guidelines: as the name suggests, these guidelines are intended to help you promote your app’s availability on the App Store. They deal with the use of badges, product images, custom photography and video, messaging style, and legal requirements to be fulfilled. Guidelines for using Apple Trademarks and Copyrights: You are not allowed to use Apple’s trademarks, service marks, and images without Apple’s written consent. These guidelines set forth the authorised and unauthorised uses and rules for proper use of Apple’s logo and other marks in your marketing and reference materials, websites, products, and packaging. For information on the use of copyrighted material (photos, Apple Ads, Etc.), developers can submit their queries to Apple’s Rights &amp; Permissions team. Other Guidelines: In addition to the aforementioned guidelines, there are a few others developers may need to review depending on the functionality of their apps. This includes the Promotional Artwork Guidelines, Apple Pay Marketing Guidelines, Acceptable Use Guidelines for Apple Pay on the Web, and the Add to Apple Pay Wallet Guidelines. Apple updates each of these from time to time. The English versions are up-to-date, while translations are provided merely for the purpose of convenience.  How does Apple look out for the </a:t>
            </a:r>
            <a:r>
              <a:rPr lang="en-GB" sz="2400" dirty="0" err="1">
                <a:latin typeface="Times New Roman" pitchFamily="18" charset="0"/>
                <a:cs typeface="Times New Roman" pitchFamily="18" charset="0"/>
              </a:rPr>
              <a:t>kids?The</a:t>
            </a:r>
            <a:r>
              <a:rPr lang="en-GB" sz="2400" dirty="0">
                <a:latin typeface="Times New Roman" pitchFamily="18" charset="0"/>
                <a:cs typeface="Times New Roman" pitchFamily="18" charset="0"/>
              </a:rPr>
              <a:t> “Kids Category” is a great place for your app if it is designed for children, is safe, and complies with the relevant privacy laws and guidelines. It is </a:t>
            </a:r>
            <a:r>
              <a:rPr lang="en-GB" sz="2400" dirty="0" err="1">
                <a:latin typeface="Times New Roman" pitchFamily="18" charset="0"/>
                <a:cs typeface="Times New Roman" pitchFamily="18" charset="0"/>
              </a:rPr>
              <a:t>simila</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02112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Times New Roman" pitchFamily="18" charset="0"/>
                <a:cs typeface="Times New Roman" pitchFamily="18" charset="0"/>
              </a:rPr>
              <a:t>WEEK 5</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MOBILE APP ANALYTICS</a:t>
            </a:r>
            <a:endParaRPr lang="en-GB"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endParaRPr lang="en-GB" dirty="0" smtClean="0">
              <a:latin typeface="Times New Roman" pitchFamily="18" charset="0"/>
              <a:cs typeface="Times New Roman" pitchFamily="18" charset="0"/>
            </a:endParaRPr>
          </a:p>
          <a:p>
            <a:pPr>
              <a:buFont typeface="Wingdings" pitchFamily="2" charset="2"/>
              <a:buChar char="Ø"/>
            </a:pPr>
            <a:r>
              <a:rPr lang="en-GB" dirty="0" smtClean="0">
                <a:latin typeface="Times New Roman" pitchFamily="18" charset="0"/>
                <a:cs typeface="Times New Roman" pitchFamily="18" charset="0"/>
              </a:rPr>
              <a:t>OVERVIEW OF MOBILE APP ANALYTICS.</a:t>
            </a:r>
          </a:p>
          <a:p>
            <a:pPr>
              <a:buFont typeface="Wingdings" pitchFamily="2" charset="2"/>
              <a:buChar char="Ø"/>
            </a:pPr>
            <a:r>
              <a:rPr lang="en-GB" dirty="0" smtClean="0">
                <a:latin typeface="Times New Roman" pitchFamily="18" charset="0"/>
                <a:cs typeface="Times New Roman" pitchFamily="18" charset="0"/>
              </a:rPr>
              <a:t>HOW TO READS AND ANALYSE AND USAGE DATA TO IMPROVE  APP PERFORMANCE AND USER EXPERIENCE.</a:t>
            </a:r>
          </a:p>
        </p:txBody>
      </p:sp>
    </p:spTree>
    <p:extLst>
      <p:ext uri="{BB962C8B-B14F-4D97-AF65-F5344CB8AC3E}">
        <p14:creationId xmlns:p14="http://schemas.microsoft.com/office/powerpoint/2010/main" val="1939843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a:latin typeface="Times New Roman" pitchFamily="18" charset="0"/>
                <a:cs typeface="Times New Roman" pitchFamily="18" charset="0"/>
              </a:rPr>
              <a:t>Mobile app analytics captures data from mobile apps to determine app visitors, record </a:t>
            </a:r>
            <a:r>
              <a:rPr lang="en-GB" dirty="0" err="1">
                <a:latin typeface="Times New Roman" pitchFamily="18" charset="0"/>
                <a:cs typeface="Times New Roman" pitchFamily="18" charset="0"/>
              </a:rPr>
              <a:t>behavior</a:t>
            </a:r>
            <a:r>
              <a:rPr lang="en-GB" dirty="0">
                <a:latin typeface="Times New Roman" pitchFamily="18" charset="0"/>
                <a:cs typeface="Times New Roman" pitchFamily="18" charset="0"/>
              </a:rPr>
              <a:t>, and describe app performance. Understanding how your app is performing is crucial so you can improve conversions and your app’s overall success. Mobile app analytics help you answer various questions about your app’s users, including:</a:t>
            </a:r>
          </a:p>
          <a:p>
            <a:r>
              <a:rPr lang="en-GB" dirty="0">
                <a:latin typeface="Times New Roman" pitchFamily="18" charset="0"/>
                <a:cs typeface="Times New Roman" pitchFamily="18" charset="0"/>
              </a:rPr>
              <a:t>What do users engage with inside your app?</a:t>
            </a:r>
          </a:p>
          <a:p>
            <a:r>
              <a:rPr lang="en-GB" dirty="0">
                <a:latin typeface="Times New Roman" pitchFamily="18" charset="0"/>
                <a:cs typeface="Times New Roman" pitchFamily="18" charset="0"/>
              </a:rPr>
              <a:t>What type of users download and use your app?</a:t>
            </a:r>
          </a:p>
          <a:p>
            <a:r>
              <a:rPr lang="en-GB" dirty="0">
                <a:latin typeface="Times New Roman" pitchFamily="18" charset="0"/>
                <a:cs typeface="Times New Roman" pitchFamily="18" charset="0"/>
              </a:rPr>
              <a:t>Why do customers stop using your app?</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52368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latin typeface="Times New Roman" pitchFamily="18" charset="0"/>
                <a:cs typeface="Times New Roman" pitchFamily="18" charset="0"/>
              </a:rPr>
              <a:t>mobile experience that is personalized and unique. Using app analytics, you can report user demographics and </a:t>
            </a:r>
            <a:r>
              <a:rPr lang="en-GB" dirty="0" err="1">
                <a:latin typeface="Times New Roman" pitchFamily="18" charset="0"/>
                <a:cs typeface="Times New Roman" pitchFamily="18" charset="0"/>
              </a:rPr>
              <a:t>behaviors</a:t>
            </a:r>
            <a:r>
              <a:rPr lang="en-GB" dirty="0">
                <a:latin typeface="Times New Roman" pitchFamily="18" charset="0"/>
                <a:cs typeface="Times New Roman" pitchFamily="18" charset="0"/>
              </a:rPr>
              <a:t> to target people like existing users. App analytics give brands information they can use to improve their app, the user experience, and marketing strategies.</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97722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en-GB" dirty="0" smtClean="0"/>
              <a:t>WEEK 6</a:t>
            </a:r>
            <a:br>
              <a:rPr lang="en-GB" dirty="0" smtClean="0"/>
            </a:br>
            <a:r>
              <a:rPr lang="en-GB" dirty="0" smtClean="0"/>
              <a:t>MOBILE APP SECURITY</a:t>
            </a:r>
            <a:endParaRPr lang="en-GB" dirty="0"/>
          </a:p>
        </p:txBody>
      </p:sp>
      <p:sp>
        <p:nvSpPr>
          <p:cNvPr id="3" name="Content Placeholder 2"/>
          <p:cNvSpPr>
            <a:spLocks noGrp="1"/>
          </p:cNvSpPr>
          <p:nvPr>
            <p:ph idx="1"/>
          </p:nvPr>
        </p:nvSpPr>
        <p:spPr>
          <a:xfrm>
            <a:off x="457200" y="1442194"/>
            <a:ext cx="8229600" cy="4525963"/>
          </a:xfrm>
        </p:spPr>
        <p:txBody>
          <a:bodyPr/>
          <a:lstStyle/>
          <a:p>
            <a:pPr>
              <a:buFont typeface="Wingdings" pitchFamily="2" charset="2"/>
              <a:buChar char="Ø"/>
            </a:pPr>
            <a:endParaRPr lang="en-GB" dirty="0" smtClean="0"/>
          </a:p>
          <a:p>
            <a:pPr>
              <a:buFont typeface="Wingdings" pitchFamily="2" charset="2"/>
              <a:buChar char="Ø"/>
            </a:pPr>
            <a:r>
              <a:rPr lang="en-GB" dirty="0" smtClean="0"/>
              <a:t>INTRODUCTION TO MOBILE APP SECURITY.</a:t>
            </a:r>
          </a:p>
          <a:p>
            <a:pPr>
              <a:buFont typeface="Wingdings" pitchFamily="2" charset="2"/>
              <a:buChar char="Ø"/>
            </a:pPr>
            <a:r>
              <a:rPr lang="en-GB" dirty="0" smtClean="0"/>
              <a:t>BEST PRACTICES FOR SECURITY USER DATA AND PROTECTING AGAINT MALICIOUS ATTACKS.</a:t>
            </a:r>
            <a:endParaRPr lang="en-GB" dirty="0"/>
          </a:p>
        </p:txBody>
      </p:sp>
    </p:spTree>
    <p:extLst>
      <p:ext uri="{BB962C8B-B14F-4D97-AF65-F5344CB8AC3E}">
        <p14:creationId xmlns:p14="http://schemas.microsoft.com/office/powerpoint/2010/main" val="363237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r>
              <a:rPr lang="en-GB" sz="2400" b="1" dirty="0">
                <a:latin typeface="Times New Roman" pitchFamily="18" charset="0"/>
                <a:cs typeface="Times New Roman" pitchFamily="18" charset="0"/>
              </a:rPr>
              <a:t>What is Mobile Application Security?</a:t>
            </a:r>
          </a:p>
          <a:p>
            <a:r>
              <a:rPr lang="en-GB" sz="2400" dirty="0">
                <a:latin typeface="Times New Roman" pitchFamily="18" charset="0"/>
                <a:cs typeface="Times New Roman" pitchFamily="18" charset="0"/>
              </a:rPr>
              <a:t>Mobile app security is the practice of safeguarding high-value mobile applications and your digital identity from fraudulent attack in all its forms. This includes tampering, reverse engineering, malware, key loggers, and other forms of manipulation or interference. A comprehensive mobile app security strategy includes technological solutions, such as mobile app shielding, as well as best practices for use and corporate processes.</a:t>
            </a:r>
            <a:br>
              <a:rPr lang="en-GB" sz="2400" dirty="0">
                <a:latin typeface="Times New Roman" pitchFamily="18" charset="0"/>
                <a:cs typeface="Times New Roman" pitchFamily="18" charset="0"/>
              </a:rPr>
            </a:br>
            <a:r>
              <a:rPr lang="en-GB" sz="2400" dirty="0">
                <a:latin typeface="Times New Roman" pitchFamily="18" charset="0"/>
                <a:cs typeface="Times New Roman" pitchFamily="18" charset="0"/>
              </a:rPr>
              <a:t/>
            </a:r>
            <a:br>
              <a:rPr lang="en-GB" sz="2400" dirty="0">
                <a:latin typeface="Times New Roman" pitchFamily="18" charset="0"/>
                <a:cs typeface="Times New Roman" pitchFamily="18" charset="0"/>
              </a:rPr>
            </a:br>
            <a:r>
              <a:rPr lang="en-GB" sz="2400" dirty="0">
                <a:latin typeface="Times New Roman" pitchFamily="18" charset="0"/>
                <a:cs typeface="Times New Roman" pitchFamily="18" charset="0"/>
              </a:rPr>
              <a:t>Mobile app security has quickly grown in importance as mobile devices have proliferated across many countries and regions. The trend towards increased use for mobile devices for banking services, shopping, and other activities correlates with a rise on mobile devices, apps, and users. Banks are stepping up their security , and that is good news using their mobile device for banking services.</a:t>
            </a:r>
          </a:p>
          <a:p>
            <a:r>
              <a:rPr lang="en-GB" sz="2400" dirty="0" err="1">
                <a:latin typeface="Times New Roman" pitchFamily="18" charset="0"/>
                <a:cs typeface="Times New Roman" pitchFamily="18" charset="0"/>
              </a:rPr>
              <a:t>OneSpan’s</a:t>
            </a:r>
            <a:r>
              <a:rPr lang="en-GB" sz="2400" dirty="0">
                <a:latin typeface="Times New Roman" pitchFamily="18" charset="0"/>
                <a:cs typeface="Times New Roman" pitchFamily="18" charset="0"/>
              </a:rPr>
              <a:t> advanced authentication technology ensures the integrity of the mobile applications running on the device, without compromising the experience.</a:t>
            </a:r>
          </a:p>
          <a:p>
            <a:r>
              <a:rPr lang="en-GB" sz="2400" b="1" dirty="0">
                <a:latin typeface="Times New Roman" pitchFamily="18" charset="0"/>
                <a:cs typeface="Times New Roman" pitchFamily="18" charset="0"/>
              </a:rPr>
              <a:t>How Does Mobile App Security Work?</a:t>
            </a:r>
          </a:p>
          <a:p>
            <a:r>
              <a:rPr lang="en-GB" sz="2400" dirty="0">
                <a:latin typeface="Times New Roman" pitchFamily="18" charset="0"/>
                <a:cs typeface="Times New Roman" pitchFamily="18" charset="0"/>
              </a:rPr>
              <a:t>See how </a:t>
            </a:r>
            <a:r>
              <a:rPr lang="en-GB" sz="2400" dirty="0" err="1">
                <a:latin typeface="Times New Roman" pitchFamily="18" charset="0"/>
                <a:cs typeface="Times New Roman" pitchFamily="18" charset="0"/>
              </a:rPr>
              <a:t>OneSpan’s</a:t>
            </a:r>
            <a:r>
              <a:rPr lang="en-GB" sz="2400" dirty="0">
                <a:latin typeface="Times New Roman" pitchFamily="18" charset="0"/>
                <a:cs typeface="Times New Roman" pitchFamily="18" charset="0"/>
              </a:rPr>
              <a:t> Runtime Application Self-Protection (RASP) proactively manages the real threat of sophisticated malware, by effectively detecting and preventing fraudulent app activities before they can even start.</a:t>
            </a:r>
          </a:p>
          <a:p>
            <a:r>
              <a:rPr lang="en-GB" sz="2400" dirty="0">
                <a:latin typeface="Times New Roman" pitchFamily="18" charset="0"/>
                <a:cs typeface="Times New Roman" pitchFamily="18" charset="0"/>
              </a:rPr>
              <a:t>Malware designed to attack mobile apps and steal your customer’s data is at an all-time high. </a:t>
            </a:r>
            <a:r>
              <a:rPr lang="en-GB" sz="2400" dirty="0" err="1">
                <a:latin typeface="Times New Roman" pitchFamily="18" charset="0"/>
                <a:cs typeface="Times New Roman" pitchFamily="18" charset="0"/>
              </a:rPr>
              <a:t>OneSpan's</a:t>
            </a:r>
            <a:r>
              <a:rPr lang="en-GB" sz="2400" dirty="0">
                <a:latin typeface="Times New Roman" pitchFamily="18" charset="0"/>
                <a:cs typeface="Times New Roman" pitchFamily="18" charset="0"/>
              </a:rPr>
              <a:t> Mobile App Shielding provides complete and dynamic protection for your mobile apps by actively detecting, preventing and reporting on attacks, using unique identifiers, and can protect data and transactions from even the strongest attacks by shutting down the app altogether if required.</a:t>
            </a:r>
          </a:p>
          <a:p>
            <a:r>
              <a:rPr lang="en-GB" sz="2400" dirty="0">
                <a:latin typeface="Times New Roman" pitchFamily="18" charset="0"/>
                <a:cs typeface="Times New Roman" pitchFamily="18" charset="0"/>
              </a:rPr>
              <a:t>Mobile App Shielding drives customer loyalty and growth, via more mobile services, by ensuring </a:t>
            </a:r>
          </a:p>
          <a:p>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4248326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r>
              <a:rPr lang="en-GB" sz="2400" dirty="0">
                <a:latin typeface="Times New Roman" pitchFamily="18" charset="0"/>
                <a:cs typeface="Times New Roman" pitchFamily="18" charset="0"/>
              </a:rPr>
              <a:t>There are no ways to prevent malware attacks but there are reliable ways to detect and block attacks, thus protecting your systems from being infected by malicious software.</a:t>
            </a:r>
          </a:p>
          <a:p>
            <a:r>
              <a:rPr lang="en-GB" sz="2400" b="1" dirty="0">
                <a:latin typeface="Times New Roman" pitchFamily="18" charset="0"/>
                <a:cs typeface="Times New Roman" pitchFamily="18" charset="0"/>
              </a:rPr>
              <a:t>1. Install anti-virus and anti-spyware software.</a:t>
            </a:r>
          </a:p>
          <a:p>
            <a:r>
              <a:rPr lang="en-GB" sz="2400" dirty="0">
                <a:latin typeface="Times New Roman" pitchFamily="18" charset="0"/>
                <a:cs typeface="Times New Roman" pitchFamily="18" charset="0"/>
              </a:rPr>
              <a:t>Anti-virus and anti-spyware programs scan computer files to identify and remove malware. Be sure to:</a:t>
            </a:r>
          </a:p>
          <a:p>
            <a:r>
              <a:rPr lang="en-GB" sz="2400" dirty="0">
                <a:latin typeface="Times New Roman" pitchFamily="18" charset="0"/>
                <a:cs typeface="Times New Roman" pitchFamily="18" charset="0"/>
              </a:rPr>
              <a:t>Keep your security tools updated.</a:t>
            </a:r>
          </a:p>
          <a:p>
            <a:r>
              <a:rPr lang="en-GB" sz="2400" dirty="0">
                <a:latin typeface="Times New Roman" pitchFamily="18" charset="0"/>
                <a:cs typeface="Times New Roman" pitchFamily="18" charset="0"/>
              </a:rPr>
              <a:t>Immediately remove detected malware.</a:t>
            </a:r>
          </a:p>
          <a:p>
            <a:r>
              <a:rPr lang="en-GB" sz="2400" dirty="0">
                <a:latin typeface="Times New Roman" pitchFamily="18" charset="0"/>
                <a:cs typeface="Times New Roman" pitchFamily="18" charset="0"/>
              </a:rPr>
              <a:t>Audit your files for missing data, errors, and unauthorized additions.</a:t>
            </a:r>
          </a:p>
          <a:p>
            <a:r>
              <a:rPr lang="en-GB" sz="2400" b="1" dirty="0">
                <a:latin typeface="Times New Roman" pitchFamily="18" charset="0"/>
                <a:cs typeface="Times New Roman" pitchFamily="18" charset="0"/>
              </a:rPr>
              <a:t>2. Use secure authentication methods.</a:t>
            </a:r>
          </a:p>
          <a:p>
            <a:r>
              <a:rPr lang="en-GB" sz="2400" dirty="0">
                <a:latin typeface="Times New Roman" pitchFamily="18" charset="0"/>
                <a:cs typeface="Times New Roman" pitchFamily="18" charset="0"/>
              </a:rPr>
              <a:t>The following best practices help keep accounts safe:</a:t>
            </a:r>
          </a:p>
          <a:p>
            <a:r>
              <a:rPr lang="en-GB" sz="2400" dirty="0">
                <a:latin typeface="Times New Roman" pitchFamily="18" charset="0"/>
                <a:cs typeface="Times New Roman" pitchFamily="18" charset="0"/>
              </a:rPr>
              <a:t>Require strong passwords with at least eight characters, including an uppercase letter, a lowercase letter, a number and a symbol in each password.</a:t>
            </a:r>
          </a:p>
          <a:p>
            <a:r>
              <a:rPr lang="en-GB" sz="2400" dirty="0">
                <a:latin typeface="Times New Roman" pitchFamily="18" charset="0"/>
                <a:cs typeface="Times New Roman" pitchFamily="18" charset="0"/>
              </a:rPr>
              <a:t>Enable multi-factor authentication, such as a PIN or security questions in addition to a password.</a:t>
            </a:r>
          </a:p>
          <a:p>
            <a:r>
              <a:rPr lang="en-GB" sz="2400" dirty="0">
                <a:latin typeface="Times New Roman" pitchFamily="18" charset="0"/>
                <a:cs typeface="Times New Roman" pitchFamily="18" charset="0"/>
              </a:rPr>
              <a:t>Use biometric tools like fingerprints, voiceprints, facial recognition and iris scans.</a:t>
            </a:r>
          </a:p>
          <a:p>
            <a:r>
              <a:rPr lang="en-GB" sz="2400" dirty="0">
                <a:latin typeface="Times New Roman" pitchFamily="18" charset="0"/>
                <a:cs typeface="Times New Roman" pitchFamily="18" charset="0"/>
              </a:rPr>
              <a:t>Never save passwords on a computer or network. Use a secure password manager if needed.</a:t>
            </a:r>
          </a:p>
          <a:p>
            <a:r>
              <a:rPr lang="en-GB" sz="2400" b="1" dirty="0">
                <a:latin typeface="Times New Roman" pitchFamily="18" charset="0"/>
                <a:cs typeface="Times New Roman" pitchFamily="18" charset="0"/>
              </a:rPr>
              <a:t>3. Use administrator accounts only when absolutely necessary.</a:t>
            </a:r>
          </a:p>
          <a:p>
            <a:r>
              <a:rPr lang="en-GB" sz="2400" dirty="0">
                <a:latin typeface="Times New Roman" pitchFamily="18" charset="0"/>
                <a:cs typeface="Times New Roman" pitchFamily="18" charset="0"/>
              </a:rPr>
              <a:t>Malware often has the same privileges as the active user. Non-administrator accounts are usually blocked from accessing the most sensitive parts of a computer or network system. Therefore:</a:t>
            </a:r>
          </a:p>
          <a:p>
            <a:r>
              <a:rPr lang="en-GB" sz="2400" dirty="0">
                <a:latin typeface="Times New Roman" pitchFamily="18" charset="0"/>
                <a:cs typeface="Times New Roman" pitchFamily="18" charset="0"/>
              </a:rPr>
              <a:t>Avoid using administrative privileges to browse the web or check email.</a:t>
            </a:r>
          </a:p>
          <a:p>
            <a:r>
              <a:rPr lang="en-GB" sz="2400" dirty="0">
                <a:latin typeface="Times New Roman" pitchFamily="18" charset="0"/>
                <a:cs typeface="Times New Roman" pitchFamily="18" charset="0"/>
              </a:rPr>
              <a:t>Log in as an administrator only to perform administrative tasks, such as to make configuration changes.</a:t>
            </a:r>
          </a:p>
          <a:p>
            <a:r>
              <a:rPr lang="en-GB" sz="2400" dirty="0">
                <a:latin typeface="Times New Roman" pitchFamily="18" charset="0"/>
                <a:cs typeface="Times New Roman" pitchFamily="18" charset="0"/>
              </a:rPr>
              <a:t>Install software using administrator credentials only after you have validated that the software is legitimate and secure.</a:t>
            </a:r>
          </a:p>
          <a:p>
            <a:r>
              <a:rPr lang="en-GB" sz="2400" b="1" dirty="0">
                <a:latin typeface="Times New Roman" pitchFamily="18" charset="0"/>
                <a:cs typeface="Times New Roman" pitchFamily="18" charset="0"/>
              </a:rPr>
              <a:t>4. Keep software updated.</a:t>
            </a:r>
          </a:p>
          <a:p>
            <a:r>
              <a:rPr lang="en-GB" sz="2400" dirty="0">
                <a:latin typeface="Times New Roman" pitchFamily="18" charset="0"/>
                <a:cs typeface="Times New Roman" pitchFamily="18" charset="0"/>
              </a:rPr>
              <a:t>No software package is completely safe against malware. However, software vendors regularly provide patches and updates to close whatever new vulnerabilities show up. As a best practice, validate and install all new software patches:</a:t>
            </a:r>
          </a:p>
          <a:p>
            <a:r>
              <a:rPr lang="en-GB" sz="2400" dirty="0">
                <a:latin typeface="Times New Roman" pitchFamily="18" charset="0"/>
                <a:cs typeface="Times New Roman" pitchFamily="18" charset="0"/>
              </a:rPr>
              <a:t>Regularly update your operating systems, software tools, browsers and plug-ins.</a:t>
            </a:r>
          </a:p>
          <a:p>
            <a:r>
              <a:rPr lang="en-GB" sz="2400" dirty="0">
                <a:latin typeface="Times New Roman" pitchFamily="18" charset="0"/>
                <a:cs typeface="Times New Roman" pitchFamily="18" charset="0"/>
              </a:rPr>
              <a:t>Implement routine maintenance to ensure all software is current and check for signs of malware in log reports.</a:t>
            </a:r>
          </a:p>
          <a:p>
            <a:r>
              <a:rPr lang="en-GB" sz="2400" b="1" dirty="0">
                <a:latin typeface="Times New Roman" pitchFamily="18" charset="0"/>
                <a:cs typeface="Times New Roman" pitchFamily="18" charset="0"/>
              </a:rPr>
              <a:t>5. Control access to systems.</a:t>
            </a:r>
          </a:p>
          <a:p>
            <a:r>
              <a:rPr lang="en-GB" sz="2400" dirty="0">
                <a:latin typeface="Times New Roman" pitchFamily="18" charset="0"/>
                <a:cs typeface="Times New Roman" pitchFamily="18" charset="0"/>
              </a:rPr>
              <a:t>There are multiple ways to regulate your networks to protect against data breaches:</a:t>
            </a:r>
          </a:p>
          <a:p>
            <a:r>
              <a:rPr lang="en-GB" sz="2400" dirty="0">
                <a:latin typeface="Times New Roman" pitchFamily="18" charset="0"/>
                <a:cs typeface="Times New Roman" pitchFamily="18" charset="0"/>
              </a:rPr>
              <a:t>Install or implement a firewall, intrusion detection system (IDS) and intrusion prevention system (IPS).</a:t>
            </a:r>
          </a:p>
          <a:p>
            <a:r>
              <a:rPr lang="en-GB" sz="2400" dirty="0">
                <a:latin typeface="Times New Roman" pitchFamily="18" charset="0"/>
                <a:cs typeface="Times New Roman" pitchFamily="18" charset="0"/>
              </a:rPr>
              <a:t>Never use unfamiliar remote drives or media that was used on a publicly accessible device.</a:t>
            </a:r>
          </a:p>
          <a:p>
            <a:r>
              <a:rPr lang="en-GB" sz="2400" dirty="0">
                <a:latin typeface="Times New Roman" pitchFamily="18" charset="0"/>
                <a:cs typeface="Times New Roman" pitchFamily="18" charset="0"/>
              </a:rPr>
              <a:t>Close unused ports and disable unused protocols.</a:t>
            </a:r>
          </a:p>
          <a:p>
            <a:r>
              <a:rPr lang="en-GB" sz="2400" dirty="0">
                <a:latin typeface="Times New Roman" pitchFamily="18" charset="0"/>
                <a:cs typeface="Times New Roman" pitchFamily="18" charset="0"/>
              </a:rPr>
              <a:t>Remove </a:t>
            </a:r>
            <a:r>
              <a:rPr lang="en-GB" sz="2400" dirty="0" smtClean="0">
                <a:latin typeface="Times New Roman" pitchFamily="18" charset="0"/>
                <a:cs typeface="Times New Roman" pitchFamily="18" charset="0"/>
              </a:rPr>
              <a:t>Carefully </a:t>
            </a:r>
            <a:r>
              <a:rPr lang="en-GB" sz="2400" dirty="0">
                <a:latin typeface="Times New Roman" pitchFamily="18" charset="0"/>
                <a:cs typeface="Times New Roman" pitchFamily="18" charset="0"/>
              </a:rPr>
              <a:t>read all licensing agreements before installing software.</a:t>
            </a:r>
          </a:p>
          <a:p>
            <a:r>
              <a:rPr lang="en-GB" sz="2400" b="1" dirty="0">
                <a:latin typeface="Times New Roman" pitchFamily="18" charset="0"/>
                <a:cs typeface="Times New Roman" pitchFamily="18" charset="0"/>
              </a:rPr>
              <a:t>6. Adhere to the least-privilege model.</a:t>
            </a:r>
          </a:p>
          <a:p>
            <a:r>
              <a:rPr lang="en-GB" sz="2400" dirty="0">
                <a:latin typeface="Times New Roman" pitchFamily="18" charset="0"/>
                <a:cs typeface="Times New Roman" pitchFamily="18" charset="0"/>
              </a:rPr>
              <a:t>Adopt and enforce </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Grant users in your organization the minimum access to system capabilities, services and data they need to complete their work.</a:t>
            </a:r>
          </a:p>
          <a:p>
            <a:r>
              <a:rPr lang="en-GB" sz="2400" b="1" dirty="0">
                <a:latin typeface="Times New Roman" pitchFamily="18" charset="0"/>
                <a:cs typeface="Times New Roman" pitchFamily="18" charset="0"/>
              </a:rPr>
              <a:t>7. Limit application privileges.</a:t>
            </a:r>
          </a:p>
          <a:p>
            <a:r>
              <a:rPr lang="en-GB" sz="2400" dirty="0">
                <a:latin typeface="Times New Roman" pitchFamily="18" charset="0"/>
                <a:cs typeface="Times New Roman" pitchFamily="18" charset="0"/>
              </a:rPr>
              <a:t>A hacker only needs an open door to infiltrate your business. Limit the number of possible entryways by restricting application privileges on your devices. Allow only the application features and functions that are absolutely necessary to get work done.</a:t>
            </a:r>
          </a:p>
          <a:p>
            <a:r>
              <a:rPr lang="en-GB" sz="2400" b="1" dirty="0">
                <a:latin typeface="Times New Roman" pitchFamily="18" charset="0"/>
                <a:cs typeface="Times New Roman" pitchFamily="18" charset="0"/>
              </a:rPr>
              <a:t>8. Implement email security and spam protection.</a:t>
            </a:r>
          </a:p>
          <a:p>
            <a:r>
              <a:rPr lang="en-GB" sz="2400" dirty="0">
                <a:latin typeface="Times New Roman" pitchFamily="18" charset="0"/>
                <a:cs typeface="Times New Roman" pitchFamily="18" charset="0"/>
              </a:rPr>
              <a:t>Email is an essential business communication tool, but it’s also a common malware channel. To reduce the risk of infection:</a:t>
            </a:r>
          </a:p>
          <a:p>
            <a:r>
              <a:rPr lang="en-GB" sz="2400" dirty="0">
                <a:latin typeface="Times New Roman" pitchFamily="18" charset="0"/>
                <a:cs typeface="Times New Roman" pitchFamily="18" charset="0"/>
              </a:rPr>
              <a:t>Scan all incoming email messages, including attachments, for malware.</a:t>
            </a:r>
          </a:p>
          <a:p>
            <a:r>
              <a:rPr lang="en-GB" sz="2400" dirty="0">
                <a:latin typeface="Times New Roman" pitchFamily="18" charset="0"/>
                <a:cs typeface="Times New Roman" pitchFamily="18" charset="0"/>
              </a:rPr>
              <a:t>Set spam filters to reduce unwanted emails.</a:t>
            </a:r>
          </a:p>
          <a:p>
            <a:r>
              <a:rPr lang="en-GB" sz="2400" dirty="0">
                <a:latin typeface="Times New Roman" pitchFamily="18" charset="0"/>
                <a:cs typeface="Times New Roman" pitchFamily="18" charset="0"/>
              </a:rPr>
              <a:t>Limit user access to only company-approved links, messages and email addresses.</a:t>
            </a:r>
          </a:p>
          <a:p>
            <a:r>
              <a:rPr lang="en-GB" sz="2400" b="1" dirty="0">
                <a:latin typeface="Times New Roman" pitchFamily="18" charset="0"/>
                <a:cs typeface="Times New Roman" pitchFamily="18" charset="0"/>
              </a:rPr>
              <a:t>9. Monitor for suspicious activity.</a:t>
            </a:r>
          </a:p>
          <a:p>
            <a:r>
              <a:rPr lang="en-GB" sz="2400" dirty="0" smtClean="0">
                <a:latin typeface="Times New Roman" pitchFamily="18" charset="0"/>
                <a:cs typeface="Times New Roman" pitchFamily="18" charset="0"/>
              </a:rPr>
              <a:t>Logging </a:t>
            </a:r>
            <a:r>
              <a:rPr lang="en-GB" sz="2400" dirty="0">
                <a:latin typeface="Times New Roman" pitchFamily="18" charset="0"/>
                <a:cs typeface="Times New Roman" pitchFamily="18" charset="0"/>
              </a:rPr>
              <a:t>all incoming and outgoing traffic</a:t>
            </a:r>
          </a:p>
          <a:p>
            <a:r>
              <a:rPr lang="en-GB" sz="2400" dirty="0" err="1">
                <a:latin typeface="Times New Roman" pitchFamily="18" charset="0"/>
                <a:cs typeface="Times New Roman" pitchFamily="18" charset="0"/>
              </a:rPr>
              <a:t>Baselining</a:t>
            </a:r>
            <a:r>
              <a:rPr lang="en-GB" sz="2400" dirty="0">
                <a:latin typeface="Times New Roman" pitchFamily="18" charset="0"/>
                <a:cs typeface="Times New Roman" pitchFamily="18" charset="0"/>
              </a:rPr>
              <a:t> normal user activity and proactively looking for aberrations</a:t>
            </a:r>
          </a:p>
          <a:p>
            <a:r>
              <a:rPr lang="en-GB" sz="2400" dirty="0">
                <a:latin typeface="Times New Roman" pitchFamily="18" charset="0"/>
                <a:cs typeface="Times New Roman" pitchFamily="18" charset="0"/>
              </a:rPr>
              <a:t>Investigating unusual actions promptly</a:t>
            </a:r>
          </a:p>
          <a:p>
            <a:r>
              <a:rPr lang="en-GB" sz="2400" b="1" dirty="0">
                <a:latin typeface="Times New Roman" pitchFamily="18" charset="0"/>
                <a:cs typeface="Times New Roman" pitchFamily="18" charset="0"/>
              </a:rPr>
              <a:t>10. Educate your users.</a:t>
            </a:r>
          </a:p>
          <a:p>
            <a:r>
              <a:rPr lang="en-GB" sz="2400" dirty="0">
                <a:latin typeface="Times New Roman" pitchFamily="18" charset="0"/>
                <a:cs typeface="Times New Roman" pitchFamily="18" charset="0"/>
              </a:rPr>
              <a:t>At the end of the day, people are the best line of </a:t>
            </a:r>
            <a:r>
              <a:rPr lang="en-GB" sz="2400" dirty="0" err="1">
                <a:latin typeface="Times New Roman" pitchFamily="18" charset="0"/>
                <a:cs typeface="Times New Roman" pitchFamily="18" charset="0"/>
              </a:rPr>
              <a:t>defense</a:t>
            </a:r>
            <a:r>
              <a:rPr lang="en-GB" sz="2400" dirty="0">
                <a:latin typeface="Times New Roman" pitchFamily="18" charset="0"/>
                <a:cs typeface="Times New Roman" pitchFamily="18" charset="0"/>
              </a:rPr>
              <a:t>. By continually educating users, you can help reduce the risk that they will be tricked by phishing or other tactics and accidentally introduce malware into your network. In particular:</a:t>
            </a:r>
          </a:p>
          <a:p>
            <a:r>
              <a:rPr lang="en-GB" sz="2400" dirty="0">
                <a:latin typeface="Times New Roman" pitchFamily="18" charset="0"/>
                <a:cs typeface="Times New Roman" pitchFamily="18" charset="0"/>
              </a:rPr>
              <a:t>Build awareness of common malware attacks.</a:t>
            </a:r>
          </a:p>
          <a:p>
            <a:r>
              <a:rPr lang="en-GB" sz="2400" dirty="0">
                <a:latin typeface="Times New Roman" pitchFamily="18" charset="0"/>
                <a:cs typeface="Times New Roman" pitchFamily="18" charset="0"/>
              </a:rPr>
              <a:t>Keep users up to date on basic </a:t>
            </a:r>
            <a:r>
              <a:rPr lang="en-GB" sz="2400" dirty="0" err="1">
                <a:latin typeface="Times New Roman" pitchFamily="18" charset="0"/>
                <a:cs typeface="Times New Roman" pitchFamily="18" charset="0"/>
              </a:rPr>
              <a:t>cybersecurity</a:t>
            </a:r>
            <a:r>
              <a:rPr lang="en-GB" sz="2400" dirty="0">
                <a:latin typeface="Times New Roman" pitchFamily="18" charset="0"/>
                <a:cs typeface="Times New Roman" pitchFamily="18" charset="0"/>
              </a:rPr>
              <a:t> trends and best practices.</a:t>
            </a:r>
          </a:p>
          <a:p>
            <a:r>
              <a:rPr lang="en-GB" sz="2400" dirty="0">
                <a:latin typeface="Times New Roman" pitchFamily="18" charset="0"/>
                <a:cs typeface="Times New Roman" pitchFamily="18" charset="0"/>
              </a:rPr>
              <a:t>Teach users how to recognize credible sites and what to do if they stumble onto a suspicious one.</a:t>
            </a:r>
          </a:p>
          <a:p>
            <a:r>
              <a:rPr lang="en-GB" sz="2400" dirty="0">
                <a:latin typeface="Times New Roman" pitchFamily="18" charset="0"/>
                <a:cs typeface="Times New Roman" pitchFamily="18" charset="0"/>
              </a:rPr>
              <a:t>Encourage users to report unusual system </a:t>
            </a:r>
            <a:r>
              <a:rPr lang="en-GB" sz="2400" dirty="0" err="1">
                <a:latin typeface="Times New Roman" pitchFamily="18" charset="0"/>
                <a:cs typeface="Times New Roman" pitchFamily="18" charset="0"/>
              </a:rPr>
              <a:t>behavior</a:t>
            </a:r>
            <a:r>
              <a:rPr lang="en-GB" sz="2400" dirty="0">
                <a:latin typeface="Times New Roman" pitchFamily="18" charset="0"/>
                <a:cs typeface="Times New Roman" pitchFamily="18" charset="0"/>
              </a:rPr>
              <a:t>.</a:t>
            </a:r>
          </a:p>
          <a:p>
            <a:r>
              <a:rPr lang="en-GB" sz="2400" dirty="0">
                <a:latin typeface="Times New Roman" pitchFamily="18" charset="0"/>
                <a:cs typeface="Times New Roman" pitchFamily="18" charset="0"/>
              </a:rPr>
              <a:t>Advise users to only join secure networks and to use VPNs when working outside the office.</a:t>
            </a:r>
          </a:p>
          <a:p>
            <a:r>
              <a:rPr lang="en-GB" sz="2400" dirty="0">
                <a:latin typeface="Times New Roman" pitchFamily="18" charset="0"/>
                <a:cs typeface="Times New Roman" pitchFamily="18" charset="0"/>
              </a:rPr>
              <a:t/>
            </a:r>
            <a:br>
              <a:rPr lang="en-GB" sz="2400" dirty="0">
                <a:latin typeface="Times New Roman" pitchFamily="18" charset="0"/>
                <a:cs typeface="Times New Roman" pitchFamily="18" charset="0"/>
              </a:rPr>
            </a:b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233121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63"/>
            <a:ext cx="8229600" cy="1143000"/>
          </a:xfrm>
        </p:spPr>
        <p:txBody>
          <a:bodyPr/>
          <a:lstStyle/>
          <a:p>
            <a:endParaRPr lang="en-GB"/>
          </a:p>
        </p:txBody>
      </p:sp>
      <p:sp>
        <p:nvSpPr>
          <p:cNvPr id="3" name="Content Placeholder 2"/>
          <p:cNvSpPr>
            <a:spLocks noGrp="1"/>
          </p:cNvSpPr>
          <p:nvPr>
            <p:ph idx="1"/>
          </p:nvPr>
        </p:nvSpPr>
        <p:spPr>
          <a:xfrm>
            <a:off x="457200" y="1495325"/>
            <a:ext cx="8229600" cy="4525963"/>
          </a:xfrm>
        </p:spPr>
        <p:txBody>
          <a:bodyPr>
            <a:noAutofit/>
          </a:bodyPr>
          <a:lstStyle/>
          <a:p>
            <a:r>
              <a:rPr lang="en-GB" sz="2400" b="1" dirty="0" smtClean="0">
                <a:latin typeface="Times New Roman" pitchFamily="18" charset="0"/>
                <a:cs typeface="Times New Roman" pitchFamily="18" charset="0"/>
              </a:rPr>
              <a:t>Those are the simple tutorial for REACT:</a:t>
            </a:r>
          </a:p>
          <a:p>
            <a:r>
              <a:rPr lang="en-GB" sz="2400" i="1" dirty="0">
                <a:latin typeface="Times New Roman" pitchFamily="18" charset="0"/>
                <a:cs typeface="Times New Roman" pitchFamily="18" charset="0"/>
              </a:rPr>
              <a:t>import React from "react"; </a:t>
            </a:r>
            <a:endParaRPr lang="en-GB" sz="2400" i="1" dirty="0" smtClean="0">
              <a:latin typeface="Times New Roman" pitchFamily="18" charset="0"/>
              <a:cs typeface="Times New Roman" pitchFamily="18" charset="0"/>
            </a:endParaRPr>
          </a:p>
          <a:p>
            <a:r>
              <a:rPr lang="en-GB" sz="2400" i="1" dirty="0" smtClean="0">
                <a:latin typeface="Times New Roman" pitchFamily="18" charset="0"/>
                <a:cs typeface="Times New Roman" pitchFamily="18" charset="0"/>
              </a:rPr>
              <a:t>import </a:t>
            </a:r>
            <a:r>
              <a:rPr lang="en-GB" sz="2400" i="1" dirty="0" err="1">
                <a:latin typeface="Times New Roman" pitchFamily="18" charset="0"/>
                <a:cs typeface="Times New Roman" pitchFamily="18" charset="0"/>
              </a:rPr>
              <a:t>ReactDOM</a:t>
            </a:r>
            <a:r>
              <a:rPr lang="en-GB" sz="2400" i="1" dirty="0">
                <a:latin typeface="Times New Roman" pitchFamily="18" charset="0"/>
                <a:cs typeface="Times New Roman" pitchFamily="18" charset="0"/>
              </a:rPr>
              <a:t> from "react-</a:t>
            </a:r>
            <a:r>
              <a:rPr lang="en-GB" sz="2400" i="1" dirty="0" err="1">
                <a:latin typeface="Times New Roman" pitchFamily="18" charset="0"/>
                <a:cs typeface="Times New Roman" pitchFamily="18" charset="0"/>
              </a:rPr>
              <a:t>dom</a:t>
            </a:r>
            <a:r>
              <a:rPr lang="en-GB" sz="2400" i="1" dirty="0">
                <a:latin typeface="Times New Roman" pitchFamily="18" charset="0"/>
                <a:cs typeface="Times New Roman" pitchFamily="18" charset="0"/>
              </a:rPr>
              <a:t>/client"; </a:t>
            </a:r>
            <a:endParaRPr lang="en-GB" sz="2400" i="1" dirty="0" smtClean="0">
              <a:latin typeface="Times New Roman" pitchFamily="18" charset="0"/>
              <a:cs typeface="Times New Roman" pitchFamily="18" charset="0"/>
            </a:endParaRPr>
          </a:p>
          <a:p>
            <a:r>
              <a:rPr lang="en-GB" sz="2400" i="1" dirty="0" smtClean="0">
                <a:latin typeface="Times New Roman" pitchFamily="18" charset="0"/>
                <a:cs typeface="Times New Roman" pitchFamily="18" charset="0"/>
              </a:rPr>
              <a:t>function </a:t>
            </a:r>
            <a:r>
              <a:rPr lang="en-GB" sz="2400" i="1" dirty="0">
                <a:latin typeface="Times New Roman" pitchFamily="18" charset="0"/>
                <a:cs typeface="Times New Roman" pitchFamily="18" charset="0"/>
              </a:rPr>
              <a:t>Hello(props) { return &lt;h1&gt;Hello World!&lt;/h1&gt;; } </a:t>
            </a:r>
            <a:endParaRPr lang="en-GB" sz="2400" i="1" dirty="0" smtClean="0">
              <a:latin typeface="Times New Roman" pitchFamily="18" charset="0"/>
              <a:cs typeface="Times New Roman" pitchFamily="18" charset="0"/>
            </a:endParaRPr>
          </a:p>
          <a:p>
            <a:r>
              <a:rPr lang="en-GB" sz="2400" i="1" dirty="0" err="1" smtClean="0">
                <a:latin typeface="Times New Roman" pitchFamily="18" charset="0"/>
                <a:cs typeface="Times New Roman" pitchFamily="18" charset="0"/>
              </a:rPr>
              <a:t>const</a:t>
            </a:r>
            <a:r>
              <a:rPr lang="en-GB" sz="2400" i="1" dirty="0" smtClean="0">
                <a:latin typeface="Times New Roman" pitchFamily="18" charset="0"/>
                <a:cs typeface="Times New Roman" pitchFamily="18" charset="0"/>
              </a:rPr>
              <a:t> </a:t>
            </a:r>
            <a:r>
              <a:rPr lang="en-GB" sz="2400" i="1" dirty="0">
                <a:latin typeface="Times New Roman" pitchFamily="18" charset="0"/>
                <a:cs typeface="Times New Roman" pitchFamily="18" charset="0"/>
              </a:rPr>
              <a:t>container = </a:t>
            </a:r>
            <a:r>
              <a:rPr lang="en-GB" sz="2400" i="1" dirty="0" err="1">
                <a:latin typeface="Times New Roman" pitchFamily="18" charset="0"/>
                <a:cs typeface="Times New Roman" pitchFamily="18" charset="0"/>
              </a:rPr>
              <a:t>document.getElementById</a:t>
            </a:r>
            <a:r>
              <a:rPr lang="en-GB" sz="2400" i="1" dirty="0">
                <a:latin typeface="Times New Roman" pitchFamily="18" charset="0"/>
                <a:cs typeface="Times New Roman" pitchFamily="18" charset="0"/>
              </a:rPr>
              <a:t>('root'); </a:t>
            </a:r>
            <a:r>
              <a:rPr lang="en-GB" sz="2400" i="1" dirty="0" err="1">
                <a:latin typeface="Times New Roman" pitchFamily="18" charset="0"/>
                <a:cs typeface="Times New Roman" pitchFamily="18" charset="0"/>
              </a:rPr>
              <a:t>const</a:t>
            </a:r>
            <a:r>
              <a:rPr lang="en-GB" sz="2400" i="1" dirty="0">
                <a:latin typeface="Times New Roman" pitchFamily="18" charset="0"/>
                <a:cs typeface="Times New Roman" pitchFamily="18" charset="0"/>
              </a:rPr>
              <a:t> root = </a:t>
            </a:r>
            <a:r>
              <a:rPr lang="en-GB" sz="2400" i="1" dirty="0" err="1">
                <a:latin typeface="Times New Roman" pitchFamily="18" charset="0"/>
                <a:cs typeface="Times New Roman" pitchFamily="18" charset="0"/>
              </a:rPr>
              <a:t>ReactDOM.createRoot</a:t>
            </a:r>
            <a:r>
              <a:rPr lang="en-GB" sz="2400" i="1" dirty="0">
                <a:latin typeface="Times New Roman" pitchFamily="18" charset="0"/>
                <a:cs typeface="Times New Roman" pitchFamily="18" charset="0"/>
              </a:rPr>
              <a:t>(container); </a:t>
            </a:r>
            <a:r>
              <a:rPr lang="en-GB" sz="2400" i="1" dirty="0" err="1">
                <a:latin typeface="Times New Roman" pitchFamily="18" charset="0"/>
                <a:cs typeface="Times New Roman" pitchFamily="18" charset="0"/>
              </a:rPr>
              <a:t>root.render</a:t>
            </a:r>
            <a:r>
              <a:rPr lang="en-GB" sz="2400" i="1" dirty="0">
                <a:latin typeface="Times New Roman" pitchFamily="18" charset="0"/>
                <a:cs typeface="Times New Roman" pitchFamily="18" charset="0"/>
              </a:rPr>
              <a:t>(&lt;Hello /&gt;); /* </a:t>
            </a:r>
            <a:endParaRPr lang="en-GB" sz="2400" i="1" dirty="0" smtClean="0">
              <a:latin typeface="Times New Roman" pitchFamily="18" charset="0"/>
              <a:cs typeface="Times New Roman" pitchFamily="18" charset="0"/>
            </a:endParaRPr>
          </a:p>
          <a:p>
            <a:r>
              <a:rPr lang="en-GB" sz="2400" i="1" dirty="0" smtClean="0">
                <a:latin typeface="Times New Roman" pitchFamily="18" charset="0"/>
                <a:cs typeface="Times New Roman" pitchFamily="18" charset="0"/>
              </a:rPr>
              <a:t>The </a:t>
            </a:r>
            <a:r>
              <a:rPr lang="en-GB" sz="2400" i="1" dirty="0">
                <a:latin typeface="Times New Roman" pitchFamily="18" charset="0"/>
                <a:cs typeface="Times New Roman" pitchFamily="18" charset="0"/>
              </a:rPr>
              <a:t>examples in this tutorial are created using the create-react-app. Install the create-react-app, and you will be able to run the same examples on your computer. In this example we create a component called 'Hello'. The component is rendered in a container called 'root'. */ </a:t>
            </a:r>
            <a:endParaRPr lang="en-GB" sz="2400" i="1"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THE OUTPUT IS </a:t>
            </a:r>
            <a:r>
              <a:rPr lang="en-GB" sz="2400" b="1" dirty="0" smtClean="0">
                <a:latin typeface="Times New Roman" pitchFamily="18" charset="0"/>
                <a:cs typeface="Times New Roman" pitchFamily="18" charset="0"/>
              </a:rPr>
              <a:t>HELL WORLD</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00645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Times New Roman" pitchFamily="18" charset="0"/>
                <a:cs typeface="Times New Roman" pitchFamily="18" charset="0"/>
              </a:rPr>
              <a:t>WEEK 3</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MOBILE  APP  TESTING</a:t>
            </a:r>
            <a:endParaRPr lang="en-GB"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endParaRPr lang="en-GB" dirty="0" smtClean="0">
              <a:latin typeface="Times New Roman" pitchFamily="18" charset="0"/>
              <a:cs typeface="Times New Roman" pitchFamily="18" charset="0"/>
            </a:endParaRPr>
          </a:p>
          <a:p>
            <a:pPr>
              <a:buFont typeface="Wingdings" pitchFamily="2" charset="2"/>
              <a:buChar char="Ø"/>
            </a:pPr>
            <a:r>
              <a:rPr lang="en-GB" dirty="0" smtClean="0">
                <a:latin typeface="Times New Roman" pitchFamily="18" charset="0"/>
                <a:cs typeface="Times New Roman" pitchFamily="18" charset="0"/>
              </a:rPr>
              <a:t>OVERVIEW OF MOBILE APP TESTING.</a:t>
            </a:r>
          </a:p>
          <a:p>
            <a:pPr>
              <a:buFont typeface="Wingdings" pitchFamily="2" charset="2"/>
              <a:buChar char="Ø"/>
            </a:pPr>
            <a:r>
              <a:rPr lang="en-GB" dirty="0" smtClean="0">
                <a:latin typeface="Times New Roman" pitchFamily="18" charset="0"/>
                <a:cs typeface="Times New Roman" pitchFamily="18" charset="0"/>
              </a:rPr>
              <a:t>DIFFRENCE TYPES OF TESTING AND TOOLS USED IN TESTING.</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76294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r>
              <a:rPr lang="en-GB" sz="2400" dirty="0">
                <a:latin typeface="Times New Roman" pitchFamily="18" charset="0"/>
                <a:cs typeface="Times New Roman" pitchFamily="18" charset="0"/>
              </a:rPr>
              <a:t>Before we start the actual tutorial, let’s have some fun. Take a look at the following list. You can easily relate to these essential chores that we invariably have to face in today’s busy and hectic lifestyle −I want to pay my electricity </a:t>
            </a:r>
            <a:r>
              <a:rPr lang="en-GB" sz="2400" dirty="0" err="1">
                <a:latin typeface="Times New Roman" pitchFamily="18" charset="0"/>
                <a:cs typeface="Times New Roman" pitchFamily="18" charset="0"/>
              </a:rPr>
              <a:t>bill.I</a:t>
            </a:r>
            <a:r>
              <a:rPr lang="en-GB" sz="2400" dirty="0">
                <a:latin typeface="Times New Roman" pitchFamily="18" charset="0"/>
                <a:cs typeface="Times New Roman" pitchFamily="18" charset="0"/>
              </a:rPr>
              <a:t> need to communicate with my manager and submit my reports </a:t>
            </a:r>
            <a:r>
              <a:rPr lang="en-GB" sz="2400" dirty="0" err="1">
                <a:latin typeface="Times New Roman" pitchFamily="18" charset="0"/>
                <a:cs typeface="Times New Roman" pitchFamily="18" charset="0"/>
              </a:rPr>
              <a:t>urgently.I</a:t>
            </a:r>
            <a:r>
              <a:rPr lang="en-GB" sz="2400" dirty="0">
                <a:latin typeface="Times New Roman" pitchFamily="18" charset="0"/>
                <a:cs typeface="Times New Roman" pitchFamily="18" charset="0"/>
              </a:rPr>
              <a:t> want to buy new clothes for my kid, but I don't have the time to go to a </a:t>
            </a:r>
            <a:r>
              <a:rPr lang="en-GB" sz="2400" dirty="0" err="1">
                <a:latin typeface="Times New Roman" pitchFamily="18" charset="0"/>
                <a:cs typeface="Times New Roman" pitchFamily="18" charset="0"/>
              </a:rPr>
              <a:t>store.Oh</a:t>
            </a:r>
            <a:r>
              <a:rPr lang="en-GB" sz="2400" dirty="0">
                <a:latin typeface="Times New Roman" pitchFamily="18" charset="0"/>
                <a:cs typeface="Times New Roman" pitchFamily="18" charset="0"/>
              </a:rPr>
              <a:t>...it's 10 PM; I am running late for my flight. Where is my </a:t>
            </a:r>
            <a:r>
              <a:rPr lang="en-GB" sz="2400" dirty="0" err="1">
                <a:latin typeface="Times New Roman" pitchFamily="18" charset="0"/>
                <a:cs typeface="Times New Roman" pitchFamily="18" charset="0"/>
              </a:rPr>
              <a:t>cab?I</a:t>
            </a:r>
            <a:r>
              <a:rPr lang="en-GB" sz="2400" dirty="0">
                <a:latin typeface="Times New Roman" pitchFamily="18" charset="0"/>
                <a:cs typeface="Times New Roman" pitchFamily="18" charset="0"/>
              </a:rPr>
              <a:t> have been in this city for the first time; which hotel should I </a:t>
            </a:r>
            <a:r>
              <a:rPr lang="en-GB" sz="2400" dirty="0" err="1">
                <a:latin typeface="Times New Roman" pitchFamily="18" charset="0"/>
                <a:cs typeface="Times New Roman" pitchFamily="18" charset="0"/>
              </a:rPr>
              <a:t>book?Now</a:t>
            </a:r>
            <a:r>
              <a:rPr lang="en-GB" sz="2400" dirty="0">
                <a:latin typeface="Times New Roman" pitchFamily="18" charset="0"/>
                <a:cs typeface="Times New Roman" pitchFamily="18" charset="0"/>
              </a:rPr>
              <a:t> answer yourself. What do you need to perform these activities in a fraction of second? The answer would be −A </a:t>
            </a:r>
            <a:r>
              <a:rPr lang="en-GB" sz="2400" dirty="0" err="1">
                <a:latin typeface="Times New Roman" pitchFamily="18" charset="0"/>
                <a:cs typeface="Times New Roman" pitchFamily="18" charset="0"/>
              </a:rPr>
              <a:t>smartphone,Internet</a:t>
            </a:r>
            <a:r>
              <a:rPr lang="en-GB" sz="2400" dirty="0">
                <a:latin typeface="Times New Roman" pitchFamily="18" charset="0"/>
                <a:cs typeface="Times New Roman" pitchFamily="18" charset="0"/>
              </a:rPr>
              <a:t> connectivity, </a:t>
            </a:r>
            <a:r>
              <a:rPr lang="en-GB" sz="2400" dirty="0" err="1">
                <a:latin typeface="Times New Roman" pitchFamily="18" charset="0"/>
                <a:cs typeface="Times New Roman" pitchFamily="18" charset="0"/>
              </a:rPr>
              <a:t>andA</a:t>
            </a:r>
            <a:r>
              <a:rPr lang="en-GB" sz="2400" dirty="0">
                <a:latin typeface="Times New Roman" pitchFamily="18" charset="0"/>
                <a:cs typeface="Times New Roman" pitchFamily="18" charset="0"/>
              </a:rPr>
              <a:t> mobile app to do the </a:t>
            </a:r>
            <a:r>
              <a:rPr lang="en-GB" sz="2400" dirty="0" err="1">
                <a:latin typeface="Times New Roman" pitchFamily="18" charset="0"/>
                <a:cs typeface="Times New Roman" pitchFamily="18" charset="0"/>
              </a:rPr>
              <a:t>job.This</a:t>
            </a:r>
            <a:r>
              <a:rPr lang="en-GB" sz="2400" dirty="0">
                <a:latin typeface="Times New Roman" pitchFamily="18" charset="0"/>
                <a:cs typeface="Times New Roman" pitchFamily="18" charset="0"/>
              </a:rPr>
              <a:t> makes us realize the importance of a mobile app in today’s era. Everything is being done in a smart way through your smart phone. Each day, we get to know about a new app or tool being launched to ease our </a:t>
            </a:r>
            <a:r>
              <a:rPr lang="en-GB" sz="2400" dirty="0" err="1">
                <a:latin typeface="Times New Roman" pitchFamily="18" charset="0"/>
                <a:cs typeface="Times New Roman" pitchFamily="18" charset="0"/>
              </a:rPr>
              <a:t>life.There</a:t>
            </a:r>
            <a:r>
              <a:rPr lang="en-GB" sz="2400" dirty="0">
                <a:latin typeface="Times New Roman" pitchFamily="18" charset="0"/>
                <a:cs typeface="Times New Roman" pitchFamily="18" charset="0"/>
              </a:rPr>
              <a:t> is one well-known incidence about </a:t>
            </a:r>
            <a:r>
              <a:rPr lang="en-GB" sz="2400" dirty="0" err="1">
                <a:latin typeface="Times New Roman" pitchFamily="18" charset="0"/>
                <a:cs typeface="Times New Roman" pitchFamily="18" charset="0"/>
              </a:rPr>
              <a:t>Gowalla</a:t>
            </a:r>
            <a:r>
              <a:rPr lang="en-GB" sz="2400" dirty="0">
                <a:latin typeface="Times New Roman" pitchFamily="18" charset="0"/>
                <a:cs typeface="Times New Roman" pitchFamily="18" charset="0"/>
              </a:rPr>
              <a:t>. Millions of people enjoyed this location-based social network that started in 2007 and shuttered down five years later. Multiple problems blocked </a:t>
            </a:r>
            <a:r>
              <a:rPr lang="en-GB" sz="2400" dirty="0" err="1">
                <a:latin typeface="Times New Roman" pitchFamily="18" charset="0"/>
                <a:cs typeface="Times New Roman" pitchFamily="18" charset="0"/>
              </a:rPr>
              <a:t>Gowalla</a:t>
            </a:r>
            <a:r>
              <a:rPr lang="en-GB" sz="2400" dirty="0">
                <a:latin typeface="Times New Roman" pitchFamily="18" charset="0"/>
                <a:cs typeface="Times New Roman" pitchFamily="18" charset="0"/>
              </a:rPr>
              <a:t> from reaching mass appeal. One of the prime reasons that surfaced was “Checking in was not that user </a:t>
            </a:r>
            <a:r>
              <a:rPr lang="en-GB" sz="2400" dirty="0" err="1">
                <a:latin typeface="Times New Roman" pitchFamily="18" charset="0"/>
                <a:cs typeface="Times New Roman" pitchFamily="18" charset="0"/>
              </a:rPr>
              <a:t>friendly”.To</a:t>
            </a:r>
            <a:r>
              <a:rPr lang="en-GB" sz="2400" dirty="0">
                <a:latin typeface="Times New Roman" pitchFamily="18" charset="0"/>
                <a:cs typeface="Times New Roman" pitchFamily="18" charset="0"/>
              </a:rPr>
              <a:t> have a successful mobile app, we need to understand that developing a nice mobile app is not the only requirement. A mobile app needs to be tested thoroughly in order to get the likability of users. After all, it is the user experience makes any software successful.</a:t>
            </a:r>
          </a:p>
        </p:txBody>
      </p:sp>
    </p:spTree>
    <p:extLst>
      <p:ext uri="{BB962C8B-B14F-4D97-AF65-F5344CB8AC3E}">
        <p14:creationId xmlns:p14="http://schemas.microsoft.com/office/powerpoint/2010/main" val="138577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92500" lnSpcReduction="20000"/>
          </a:bodyPr>
          <a:lstStyle/>
          <a:p>
            <a:r>
              <a:rPr lang="en-GB" dirty="0">
                <a:latin typeface="Times New Roman" pitchFamily="18" charset="0"/>
                <a:cs typeface="Times New Roman" pitchFamily="18" charset="0"/>
              </a:rPr>
              <a:t>Tools from a software testing context can be defined as a product that supports one or more test activities right from planning, requirements, creating a build, test execution, defect logging and test </a:t>
            </a:r>
            <a:r>
              <a:rPr lang="en-GB" dirty="0" err="1">
                <a:latin typeface="Times New Roman" pitchFamily="18" charset="0"/>
                <a:cs typeface="Times New Roman" pitchFamily="18" charset="0"/>
              </a:rPr>
              <a:t>analysis.Classification</a:t>
            </a:r>
            <a:r>
              <a:rPr lang="en-GB" dirty="0">
                <a:latin typeface="Times New Roman" pitchFamily="18" charset="0"/>
                <a:cs typeface="Times New Roman" pitchFamily="18" charset="0"/>
              </a:rPr>
              <a:t> of </a:t>
            </a:r>
            <a:r>
              <a:rPr lang="en-GB" dirty="0" err="1">
                <a:latin typeface="Times New Roman" pitchFamily="18" charset="0"/>
                <a:cs typeface="Times New Roman" pitchFamily="18" charset="0"/>
              </a:rPr>
              <a:t>ToolsTools</a:t>
            </a:r>
            <a:r>
              <a:rPr lang="en-GB" dirty="0">
                <a:latin typeface="Times New Roman" pitchFamily="18" charset="0"/>
                <a:cs typeface="Times New Roman" pitchFamily="18" charset="0"/>
              </a:rPr>
              <a:t> can be classified based on several parameters. They </a:t>
            </a:r>
            <a:r>
              <a:rPr lang="en-GB" dirty="0" err="1">
                <a:latin typeface="Times New Roman" pitchFamily="18" charset="0"/>
                <a:cs typeface="Times New Roman" pitchFamily="18" charset="0"/>
              </a:rPr>
              <a:t>include:The</a:t>
            </a:r>
            <a:r>
              <a:rPr lang="en-GB" dirty="0">
                <a:latin typeface="Times New Roman" pitchFamily="18" charset="0"/>
                <a:cs typeface="Times New Roman" pitchFamily="18" charset="0"/>
              </a:rPr>
              <a:t> purpose of the </a:t>
            </a:r>
            <a:r>
              <a:rPr lang="en-GB" dirty="0" err="1">
                <a:latin typeface="Times New Roman" pitchFamily="18" charset="0"/>
                <a:cs typeface="Times New Roman" pitchFamily="18" charset="0"/>
              </a:rPr>
              <a:t>toolThe</a:t>
            </a:r>
            <a:r>
              <a:rPr lang="en-GB" dirty="0">
                <a:latin typeface="Times New Roman" pitchFamily="18" charset="0"/>
                <a:cs typeface="Times New Roman" pitchFamily="18" charset="0"/>
              </a:rPr>
              <a:t> Activities that are supported within the </a:t>
            </a:r>
            <a:r>
              <a:rPr lang="en-GB" dirty="0" err="1">
                <a:latin typeface="Times New Roman" pitchFamily="18" charset="0"/>
                <a:cs typeface="Times New Roman" pitchFamily="18" charset="0"/>
              </a:rPr>
              <a:t>toolThe</a:t>
            </a:r>
            <a:r>
              <a:rPr lang="en-GB" dirty="0">
                <a:latin typeface="Times New Roman" pitchFamily="18" charset="0"/>
                <a:cs typeface="Times New Roman" pitchFamily="18" charset="0"/>
              </a:rPr>
              <a:t> Type/level of testing it </a:t>
            </a:r>
            <a:r>
              <a:rPr lang="en-GB" dirty="0" err="1">
                <a:latin typeface="Times New Roman" pitchFamily="18" charset="0"/>
                <a:cs typeface="Times New Roman" pitchFamily="18" charset="0"/>
              </a:rPr>
              <a:t>supportsThe</a:t>
            </a:r>
            <a:r>
              <a:rPr lang="en-GB" dirty="0">
                <a:latin typeface="Times New Roman" pitchFamily="18" charset="0"/>
                <a:cs typeface="Times New Roman" pitchFamily="18" charset="0"/>
              </a:rPr>
              <a:t> Kind of licensing (open source, freeware, commercial)The technology used</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60357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07" y="346648"/>
            <a:ext cx="8229600" cy="1143000"/>
          </a:xfrm>
        </p:spPr>
        <p:txBody>
          <a:bodyPr/>
          <a:lstStyle/>
          <a:p>
            <a:endParaRPr lang="en-GB" sz="1800" dirty="0"/>
          </a:p>
        </p:txBody>
      </p:sp>
      <p:sp>
        <p:nvSpPr>
          <p:cNvPr id="6" name="Content Placeholder 5"/>
          <p:cNvSpPr>
            <a:spLocks noGrp="1"/>
          </p:cNvSpPr>
          <p:nvPr>
            <p:ph idx="1"/>
          </p:nvPr>
        </p:nvSpPr>
        <p:spPr>
          <a:xfrm>
            <a:off x="467544" y="1628800"/>
            <a:ext cx="8676456" cy="4752527"/>
          </a:xfrm>
        </p:spPr>
        <p:txBody>
          <a:bodyPr>
            <a:normAutofit/>
          </a:bodyPr>
          <a:lstStyle/>
          <a:p>
            <a:pPr marL="0" lvl="0" indent="0" fontAlgn="base">
              <a:spcBef>
                <a:spcPct val="0"/>
              </a:spcBef>
              <a:spcAft>
                <a:spcPct val="0"/>
              </a:spcAft>
              <a:buNone/>
            </a:pPr>
            <a:r>
              <a:rPr lang="en-US" sz="2400" dirty="0">
                <a:solidFill>
                  <a:srgbClr val="24292D"/>
                </a:solidFill>
                <a:latin typeface="Times New Roman" pitchFamily="18" charset="0"/>
                <a:cs typeface="Times New Roman" pitchFamily="18" charset="0"/>
              </a:rPr>
              <a:t>Tools Implementation - process</a:t>
            </a:r>
          </a:p>
          <a:p>
            <a:pPr marL="0" lvl="0" indent="0" eaLnBrk="0" fontAlgn="base" hangingPunct="0">
              <a:spcBef>
                <a:spcPct val="0"/>
              </a:spcBef>
              <a:spcAft>
                <a:spcPct val="0"/>
              </a:spcAft>
              <a:buFontTx/>
              <a:buChar char="•"/>
            </a:pPr>
            <a:r>
              <a:rPr lang="en-US" sz="2400" dirty="0" err="1">
                <a:solidFill>
                  <a:srgbClr val="000000"/>
                </a:solidFill>
                <a:latin typeface="Times New Roman" pitchFamily="18" charset="0"/>
                <a:cs typeface="Times New Roman" pitchFamily="18" charset="0"/>
              </a:rPr>
              <a:t>Analyse</a:t>
            </a:r>
            <a:r>
              <a:rPr lang="en-US" sz="2400" dirty="0">
                <a:solidFill>
                  <a:srgbClr val="000000"/>
                </a:solidFill>
                <a:latin typeface="Times New Roman" pitchFamily="18" charset="0"/>
                <a:cs typeface="Times New Roman" pitchFamily="18" charset="0"/>
              </a:rPr>
              <a:t> the problem carefully to identify strengths, weaknesses and opportunities</a:t>
            </a:r>
          </a:p>
          <a:p>
            <a:pPr marL="0" lvl="0" indent="0" eaLnBrk="0" fontAlgn="base" hangingPunct="0">
              <a:spcBef>
                <a:spcPct val="0"/>
              </a:spcBef>
              <a:spcAft>
                <a:spcPct val="0"/>
              </a:spcAft>
              <a:buFontTx/>
              <a:buChar char="•"/>
            </a:pPr>
            <a:r>
              <a:rPr lang="en-US" sz="2400" dirty="0">
                <a:solidFill>
                  <a:srgbClr val="000000"/>
                </a:solidFill>
                <a:latin typeface="Times New Roman" pitchFamily="18" charset="0"/>
                <a:cs typeface="Times New Roman" pitchFamily="18" charset="0"/>
              </a:rPr>
              <a:t>The Constraints such as budgets, time and other requirements are noted.</a:t>
            </a:r>
          </a:p>
          <a:p>
            <a:pPr marL="0" lvl="0" indent="0" eaLnBrk="0" fontAlgn="base" hangingPunct="0">
              <a:spcBef>
                <a:spcPct val="0"/>
              </a:spcBef>
              <a:spcAft>
                <a:spcPct val="0"/>
              </a:spcAft>
              <a:buFontTx/>
              <a:buChar char="•"/>
            </a:pPr>
            <a:r>
              <a:rPr lang="en-US" sz="2400" dirty="0">
                <a:solidFill>
                  <a:srgbClr val="000000"/>
                </a:solidFill>
                <a:latin typeface="Times New Roman" pitchFamily="18" charset="0"/>
                <a:cs typeface="Times New Roman" pitchFamily="18" charset="0"/>
              </a:rPr>
              <a:t>Evaluating the options and Shortlisting the ones that are meets the requirement</a:t>
            </a:r>
          </a:p>
          <a:p>
            <a:pPr marL="0" lvl="0" indent="0" eaLnBrk="0" fontAlgn="base" hangingPunct="0">
              <a:spcBef>
                <a:spcPct val="0"/>
              </a:spcBef>
              <a:spcAft>
                <a:spcPct val="0"/>
              </a:spcAft>
              <a:buFontTx/>
              <a:buChar char="•"/>
            </a:pPr>
            <a:r>
              <a:rPr lang="en-US" sz="2400" dirty="0">
                <a:solidFill>
                  <a:srgbClr val="000000"/>
                </a:solidFill>
                <a:latin typeface="Times New Roman" pitchFamily="18" charset="0"/>
                <a:cs typeface="Times New Roman" pitchFamily="18" charset="0"/>
              </a:rPr>
              <a:t>Developing the Proof of Concept which captures the pros and cons</a:t>
            </a:r>
          </a:p>
          <a:p>
            <a:pPr marL="0" lvl="0" indent="0" eaLnBrk="0" fontAlgn="base" hangingPunct="0">
              <a:spcBef>
                <a:spcPct val="0"/>
              </a:spcBef>
              <a:spcAft>
                <a:spcPct val="0"/>
              </a:spcAft>
              <a:buFontTx/>
              <a:buChar char="•"/>
            </a:pPr>
            <a:r>
              <a:rPr lang="en-US" sz="2400" dirty="0">
                <a:solidFill>
                  <a:srgbClr val="000000"/>
                </a:solidFill>
                <a:latin typeface="Times New Roman" pitchFamily="18" charset="0"/>
                <a:cs typeface="Times New Roman" pitchFamily="18" charset="0"/>
              </a:rPr>
              <a:t>Create a Pilot Project using the selected tool within a specified team</a:t>
            </a:r>
          </a:p>
          <a:p>
            <a:pPr marL="0" lvl="0" indent="0" eaLnBrk="0" fontAlgn="base" hangingPunct="0">
              <a:spcBef>
                <a:spcPct val="0"/>
              </a:spcBef>
              <a:spcAft>
                <a:spcPct val="0"/>
              </a:spcAft>
              <a:buFontTx/>
              <a:buChar char="•"/>
            </a:pPr>
            <a:r>
              <a:rPr lang="en-US" sz="2400" dirty="0">
                <a:solidFill>
                  <a:srgbClr val="000000"/>
                </a:solidFill>
                <a:latin typeface="Times New Roman" pitchFamily="18" charset="0"/>
                <a:cs typeface="Times New Roman" pitchFamily="18" charset="0"/>
              </a:rPr>
              <a:t>Rolling out the tool phase wise across the organization</a:t>
            </a:r>
          </a:p>
          <a:p>
            <a:pPr marL="0" lvl="0" indent="0" eaLnBrk="0" fontAlgn="base" hangingPunct="0">
              <a:spcBef>
                <a:spcPct val="0"/>
              </a:spcBef>
              <a:spcAft>
                <a:spcPct val="0"/>
              </a:spcAft>
              <a:buNone/>
            </a:pPr>
            <a:endParaRPr lang="en-US"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264052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12846024"/>
          </a:xfrm>
        </p:spPr>
        <p:txBody>
          <a:bodyPr>
            <a:noAutofit/>
          </a:bodyPr>
          <a:lstStyle/>
          <a:p>
            <a:pPr fontAlgn="t"/>
            <a:r>
              <a:rPr lang="en-GB" sz="2400" dirty="0">
                <a:latin typeface="Times New Roman" pitchFamily="18" charset="0"/>
                <a:cs typeface="Times New Roman" pitchFamily="18" charset="0"/>
              </a:rPr>
              <a:t>1.</a:t>
            </a:r>
          </a:p>
          <a:p>
            <a:pPr fontAlgn="t"/>
            <a:r>
              <a:rPr lang="en-GB" sz="2400" dirty="0">
                <a:latin typeface="Times New Roman" pitchFamily="18" charset="0"/>
                <a:cs typeface="Times New Roman" pitchFamily="18" charset="0"/>
              </a:rPr>
              <a:t>Test Management Tool</a:t>
            </a:r>
          </a:p>
          <a:p>
            <a:pPr fontAlgn="t"/>
            <a:r>
              <a:rPr lang="en-GB" sz="2400" dirty="0">
                <a:latin typeface="Times New Roman" pitchFamily="18" charset="0"/>
                <a:cs typeface="Times New Roman" pitchFamily="18" charset="0"/>
              </a:rPr>
              <a:t>Test Managing, scheduling, defect logging, tracking and analysis.</a:t>
            </a:r>
          </a:p>
          <a:p>
            <a:pPr fontAlgn="t"/>
            <a:r>
              <a:rPr lang="en-GB" sz="2400" dirty="0">
                <a:latin typeface="Times New Roman" pitchFamily="18" charset="0"/>
                <a:cs typeface="Times New Roman" pitchFamily="18" charset="0"/>
              </a:rPr>
              <a:t>testers</a:t>
            </a:r>
          </a:p>
          <a:p>
            <a:pPr fontAlgn="t"/>
            <a:r>
              <a:rPr lang="en-GB" sz="2400" dirty="0">
                <a:latin typeface="Times New Roman" pitchFamily="18" charset="0"/>
                <a:cs typeface="Times New Roman" pitchFamily="18" charset="0"/>
              </a:rPr>
              <a:t>2.</a:t>
            </a:r>
          </a:p>
          <a:p>
            <a:pPr fontAlgn="t"/>
            <a:r>
              <a:rPr lang="en-GB" sz="2400" dirty="0">
                <a:latin typeface="Times New Roman" pitchFamily="18" charset="0"/>
                <a:cs typeface="Times New Roman" pitchFamily="18" charset="0"/>
              </a:rPr>
              <a:t>Configuration management tool</a:t>
            </a:r>
          </a:p>
          <a:p>
            <a:pPr fontAlgn="t"/>
            <a:r>
              <a:rPr lang="en-GB" sz="2400" dirty="0">
                <a:latin typeface="Times New Roman" pitchFamily="18" charset="0"/>
                <a:cs typeface="Times New Roman" pitchFamily="18" charset="0"/>
              </a:rPr>
              <a:t>For Implementation, execution, tracking changes</a:t>
            </a:r>
          </a:p>
          <a:p>
            <a:pPr fontAlgn="t"/>
            <a:r>
              <a:rPr lang="en-GB" sz="2400" dirty="0">
                <a:latin typeface="Times New Roman" pitchFamily="18" charset="0"/>
                <a:cs typeface="Times New Roman" pitchFamily="18" charset="0"/>
              </a:rPr>
              <a:t>All Team members</a:t>
            </a:r>
          </a:p>
          <a:p>
            <a:pPr fontAlgn="t"/>
            <a:r>
              <a:rPr lang="en-GB" sz="2400" dirty="0">
                <a:latin typeface="Times New Roman" pitchFamily="18" charset="0"/>
                <a:cs typeface="Times New Roman" pitchFamily="18" charset="0"/>
              </a:rPr>
              <a:t>3.</a:t>
            </a:r>
          </a:p>
          <a:p>
            <a:pPr fontAlgn="t"/>
            <a:r>
              <a:rPr lang="en-GB" sz="2400" dirty="0">
                <a:latin typeface="Times New Roman" pitchFamily="18" charset="0"/>
                <a:cs typeface="Times New Roman" pitchFamily="18" charset="0"/>
              </a:rPr>
              <a:t>Static Analysis Tools</a:t>
            </a:r>
          </a:p>
          <a:p>
            <a:pPr fontAlgn="t"/>
            <a:r>
              <a:rPr lang="en-GB" sz="2400" dirty="0">
                <a:latin typeface="Times New Roman" pitchFamily="18" charset="0"/>
                <a:cs typeface="Times New Roman" pitchFamily="18" charset="0"/>
              </a:rPr>
              <a:t>Static Testing</a:t>
            </a:r>
          </a:p>
          <a:p>
            <a:pPr fontAlgn="t"/>
            <a:r>
              <a:rPr lang="en-GB" sz="2400" dirty="0">
                <a:latin typeface="Times New Roman" pitchFamily="18" charset="0"/>
                <a:cs typeface="Times New Roman" pitchFamily="18" charset="0"/>
              </a:rPr>
              <a:t>Developers</a:t>
            </a:r>
          </a:p>
          <a:p>
            <a:pPr fontAlgn="t"/>
            <a:r>
              <a:rPr lang="en-GB" sz="2400" dirty="0">
                <a:latin typeface="Times New Roman" pitchFamily="18" charset="0"/>
                <a:cs typeface="Times New Roman" pitchFamily="18" charset="0"/>
              </a:rPr>
              <a:t>4.</a:t>
            </a:r>
          </a:p>
          <a:p>
            <a:pPr fontAlgn="t"/>
            <a:r>
              <a:rPr lang="en-GB" sz="2400" dirty="0">
                <a:latin typeface="Times New Roman" pitchFamily="18" charset="0"/>
                <a:cs typeface="Times New Roman" pitchFamily="18" charset="0"/>
              </a:rPr>
              <a:t>Test data Preparation Tools</a:t>
            </a:r>
          </a:p>
          <a:p>
            <a:pPr fontAlgn="t"/>
            <a:r>
              <a:rPr lang="en-GB" sz="2400" dirty="0">
                <a:latin typeface="Times New Roman" pitchFamily="18" charset="0"/>
                <a:cs typeface="Times New Roman" pitchFamily="18" charset="0"/>
              </a:rPr>
              <a:t>Analysis and Design, Test data generation</a:t>
            </a:r>
          </a:p>
          <a:p>
            <a:pPr fontAlgn="t"/>
            <a:r>
              <a:rPr lang="en-GB" sz="2400" dirty="0">
                <a:latin typeface="Times New Roman" pitchFamily="18" charset="0"/>
                <a:cs typeface="Times New Roman" pitchFamily="18" charset="0"/>
              </a:rPr>
              <a:t>Testers</a:t>
            </a:r>
          </a:p>
          <a:p>
            <a:pPr fontAlgn="t"/>
            <a:r>
              <a:rPr lang="en-GB" sz="2400" dirty="0">
                <a:latin typeface="Times New Roman" pitchFamily="18" charset="0"/>
                <a:cs typeface="Times New Roman" pitchFamily="18" charset="0"/>
              </a:rPr>
              <a:t>5.</a:t>
            </a:r>
          </a:p>
          <a:p>
            <a:pPr fontAlgn="t"/>
            <a:r>
              <a:rPr lang="en-GB" sz="2400" dirty="0">
                <a:latin typeface="Times New Roman" pitchFamily="18" charset="0"/>
                <a:cs typeface="Times New Roman" pitchFamily="18" charset="0"/>
              </a:rPr>
              <a:t>Test Execution Tools</a:t>
            </a:r>
          </a:p>
          <a:p>
            <a:pPr fontAlgn="t"/>
            <a:r>
              <a:rPr lang="en-GB" sz="2400" dirty="0">
                <a:latin typeface="Times New Roman" pitchFamily="18" charset="0"/>
                <a:cs typeface="Times New Roman" pitchFamily="18" charset="0"/>
              </a:rPr>
              <a:t>Implementation, Execution</a:t>
            </a:r>
          </a:p>
          <a:p>
            <a:pPr fontAlgn="t"/>
            <a:r>
              <a:rPr lang="en-GB" sz="2400" dirty="0">
                <a:latin typeface="Times New Roman" pitchFamily="18" charset="0"/>
                <a:cs typeface="Times New Roman" pitchFamily="18" charset="0"/>
              </a:rPr>
              <a:t>Testers</a:t>
            </a:r>
          </a:p>
          <a:p>
            <a:pPr fontAlgn="t"/>
            <a:r>
              <a:rPr lang="en-GB" sz="2400" dirty="0">
                <a:latin typeface="Times New Roman" pitchFamily="18" charset="0"/>
                <a:cs typeface="Times New Roman" pitchFamily="18" charset="0"/>
              </a:rPr>
              <a:t>6.</a:t>
            </a:r>
          </a:p>
          <a:p>
            <a:pPr fontAlgn="t"/>
            <a:r>
              <a:rPr lang="en-GB" sz="2400" dirty="0">
                <a:latin typeface="Times New Roman" pitchFamily="18" charset="0"/>
                <a:cs typeface="Times New Roman" pitchFamily="18" charset="0"/>
              </a:rPr>
              <a:t>Test Comparators</a:t>
            </a:r>
          </a:p>
          <a:p>
            <a:pPr fontAlgn="t"/>
            <a:r>
              <a:rPr lang="en-GB" sz="2400" dirty="0">
                <a:latin typeface="Times New Roman" pitchFamily="18" charset="0"/>
                <a:cs typeface="Times New Roman" pitchFamily="18" charset="0"/>
              </a:rPr>
              <a:t>Comparing expected and actual results</a:t>
            </a:r>
          </a:p>
          <a:p>
            <a:pPr fontAlgn="t"/>
            <a:r>
              <a:rPr lang="en-GB" sz="2400" dirty="0">
                <a:latin typeface="Times New Roman" pitchFamily="18" charset="0"/>
                <a:cs typeface="Times New Roman" pitchFamily="18" charset="0"/>
              </a:rPr>
              <a:t>All Team members</a:t>
            </a:r>
          </a:p>
          <a:p>
            <a:pPr fontAlgn="t"/>
            <a:r>
              <a:rPr lang="en-GB" sz="2400" dirty="0">
                <a:latin typeface="Times New Roman" pitchFamily="18" charset="0"/>
                <a:cs typeface="Times New Roman" pitchFamily="18" charset="0"/>
              </a:rPr>
              <a:t>7.</a:t>
            </a:r>
          </a:p>
          <a:p>
            <a:pPr fontAlgn="t"/>
            <a:r>
              <a:rPr lang="en-GB" sz="2400" dirty="0">
                <a:latin typeface="Times New Roman" pitchFamily="18" charset="0"/>
                <a:cs typeface="Times New Roman" pitchFamily="18" charset="0"/>
              </a:rPr>
              <a:t>Coverage measurement tools</a:t>
            </a:r>
          </a:p>
          <a:p>
            <a:pPr fontAlgn="t"/>
            <a:r>
              <a:rPr lang="en-GB" sz="2400" dirty="0">
                <a:latin typeface="Times New Roman" pitchFamily="18" charset="0"/>
                <a:cs typeface="Times New Roman" pitchFamily="18" charset="0"/>
              </a:rPr>
              <a:t>Provides structural coverage</a:t>
            </a:r>
          </a:p>
          <a:p>
            <a:pPr fontAlgn="t"/>
            <a:r>
              <a:rPr lang="en-GB" sz="2400" dirty="0">
                <a:latin typeface="Times New Roman" pitchFamily="18" charset="0"/>
                <a:cs typeface="Times New Roman" pitchFamily="18" charset="0"/>
              </a:rPr>
              <a:t>Developers</a:t>
            </a:r>
          </a:p>
          <a:p>
            <a:pPr fontAlgn="t"/>
            <a:r>
              <a:rPr lang="en-GB" sz="2400" dirty="0">
                <a:latin typeface="Times New Roman" pitchFamily="18" charset="0"/>
                <a:cs typeface="Times New Roman" pitchFamily="18" charset="0"/>
              </a:rPr>
              <a:t>8.</a:t>
            </a:r>
          </a:p>
          <a:p>
            <a:pPr fontAlgn="t"/>
            <a:r>
              <a:rPr lang="en-GB" sz="2400" dirty="0">
                <a:latin typeface="Times New Roman" pitchFamily="18" charset="0"/>
                <a:cs typeface="Times New Roman" pitchFamily="18" charset="0"/>
              </a:rPr>
              <a:t>Performance Testing tools</a:t>
            </a:r>
          </a:p>
          <a:p>
            <a:pPr fontAlgn="t"/>
            <a:r>
              <a:rPr lang="en-GB" sz="2400" dirty="0">
                <a:latin typeface="Times New Roman" pitchFamily="18" charset="0"/>
                <a:cs typeface="Times New Roman" pitchFamily="18" charset="0"/>
              </a:rPr>
              <a:t>Monitoring the performance, response time</a:t>
            </a:r>
          </a:p>
          <a:p>
            <a:pPr fontAlgn="t"/>
            <a:r>
              <a:rPr lang="en-GB" sz="2400" dirty="0">
                <a:latin typeface="Times New Roman" pitchFamily="18" charset="0"/>
                <a:cs typeface="Times New Roman" pitchFamily="18" charset="0"/>
              </a:rPr>
              <a:t>Testers</a:t>
            </a:r>
          </a:p>
          <a:p>
            <a:pPr fontAlgn="t"/>
            <a:r>
              <a:rPr lang="en-GB" sz="2400" dirty="0">
                <a:latin typeface="Times New Roman" pitchFamily="18" charset="0"/>
                <a:cs typeface="Times New Roman" pitchFamily="18" charset="0"/>
              </a:rPr>
              <a:t>9.</a:t>
            </a:r>
          </a:p>
          <a:p>
            <a:pPr fontAlgn="t"/>
            <a:r>
              <a:rPr lang="en-GB" sz="2400" dirty="0">
                <a:latin typeface="Times New Roman" pitchFamily="18" charset="0"/>
                <a:cs typeface="Times New Roman" pitchFamily="18" charset="0"/>
              </a:rPr>
              <a:t>Project planning and Tracking Tools</a:t>
            </a:r>
          </a:p>
          <a:p>
            <a:pPr fontAlgn="t"/>
            <a:r>
              <a:rPr lang="en-GB" sz="2400" dirty="0">
                <a:latin typeface="Times New Roman" pitchFamily="18" charset="0"/>
                <a:cs typeface="Times New Roman" pitchFamily="18" charset="0"/>
              </a:rPr>
              <a:t>For Planning</a:t>
            </a:r>
          </a:p>
          <a:p>
            <a:pPr fontAlgn="t"/>
            <a:r>
              <a:rPr lang="en-GB" sz="2400" dirty="0">
                <a:latin typeface="Times New Roman" pitchFamily="18" charset="0"/>
                <a:cs typeface="Times New Roman" pitchFamily="18" charset="0"/>
              </a:rPr>
              <a:t>Project Managers</a:t>
            </a:r>
          </a:p>
          <a:p>
            <a:pPr fontAlgn="t"/>
            <a:r>
              <a:rPr lang="en-GB" sz="2400" dirty="0">
                <a:latin typeface="Times New Roman" pitchFamily="18" charset="0"/>
                <a:cs typeface="Times New Roman" pitchFamily="18" charset="0"/>
              </a:rPr>
              <a:t>10.</a:t>
            </a:r>
          </a:p>
          <a:p>
            <a:pPr fontAlgn="t"/>
            <a:r>
              <a:rPr lang="en-GB" sz="2400" dirty="0">
                <a:latin typeface="Times New Roman" pitchFamily="18" charset="0"/>
                <a:cs typeface="Times New Roman" pitchFamily="18" charset="0"/>
              </a:rPr>
              <a:t>Incident Management Tools</a:t>
            </a:r>
          </a:p>
          <a:p>
            <a:pPr fontAlgn="t"/>
            <a:r>
              <a:rPr lang="en-GB" sz="2400" dirty="0">
                <a:latin typeface="Times New Roman" pitchFamily="18" charset="0"/>
                <a:cs typeface="Times New Roman" pitchFamily="18" charset="0"/>
              </a:rPr>
              <a:t>For managing the tests</a:t>
            </a:r>
          </a:p>
          <a:p>
            <a:pPr fontAlgn="t"/>
            <a:r>
              <a:rPr lang="en-GB" sz="2400" dirty="0">
                <a:latin typeface="Times New Roman" pitchFamily="18" charset="0"/>
                <a:cs typeface="Times New Roman" pitchFamily="18" charset="0"/>
              </a:rPr>
              <a:t>Testers</a:t>
            </a:r>
          </a:p>
          <a:p>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413248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Times New Roman" pitchFamily="18" charset="0"/>
                <a:cs typeface="Times New Roman" pitchFamily="18" charset="0"/>
              </a:rPr>
              <a:t>WEEK 4</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MOBILE APP DEPLOYMENT</a:t>
            </a:r>
            <a:endParaRPr lang="en-GB"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endParaRPr lang="en-GB" dirty="0" smtClean="0">
              <a:latin typeface="Times New Roman" pitchFamily="18" charset="0"/>
              <a:cs typeface="Times New Roman" pitchFamily="18" charset="0"/>
            </a:endParaRPr>
          </a:p>
          <a:p>
            <a:pPr>
              <a:buFont typeface="Wingdings" pitchFamily="2" charset="2"/>
              <a:buChar char="Ø"/>
            </a:pPr>
            <a:r>
              <a:rPr lang="en-GB" dirty="0" smtClean="0">
                <a:latin typeface="Times New Roman" pitchFamily="18" charset="0"/>
                <a:cs typeface="Times New Roman" pitchFamily="18" charset="0"/>
              </a:rPr>
              <a:t>INTRODUCTION TO DEPLOYMENT MOBILE APPS TO APP STORES.</a:t>
            </a:r>
          </a:p>
          <a:p>
            <a:pPr>
              <a:buFont typeface="Wingdings" pitchFamily="2" charset="2"/>
              <a:buChar char="Ø"/>
            </a:pPr>
            <a:r>
              <a:rPr lang="en-GB" dirty="0" smtClean="0">
                <a:latin typeface="Times New Roman" pitchFamily="18" charset="0"/>
                <a:cs typeface="Times New Roman" pitchFamily="18" charset="0"/>
              </a:rPr>
              <a:t>UNDERSTANDING APP STORE GUIDLINE AND REQUIRMENT.</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19771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latin typeface="Times New Roman" pitchFamily="18" charset="0"/>
                <a:cs typeface="Times New Roman" pitchFamily="18" charset="0"/>
              </a:rPr>
              <a:t>What is mobile app </a:t>
            </a:r>
            <a:r>
              <a:rPr lang="en-GB" dirty="0" err="1">
                <a:latin typeface="Times New Roman" pitchFamily="18" charset="0"/>
                <a:cs typeface="Times New Roman" pitchFamily="18" charset="0"/>
              </a:rPr>
              <a:t>deployment?Mobile</a:t>
            </a:r>
            <a:r>
              <a:rPr lang="en-GB" dirty="0">
                <a:latin typeface="Times New Roman" pitchFamily="18" charset="0"/>
                <a:cs typeface="Times New Roman" pitchFamily="18" charset="0"/>
              </a:rPr>
              <a:t> app deployment means making your app available to an internal or external audience. In the former scenario, this entails putting your app into a production environment where it can be modified and assessed. In the latter, it means releasing it to the end-user.</a:t>
            </a:r>
          </a:p>
        </p:txBody>
      </p:sp>
    </p:spTree>
    <p:extLst>
      <p:ext uri="{BB962C8B-B14F-4D97-AF65-F5344CB8AC3E}">
        <p14:creationId xmlns:p14="http://schemas.microsoft.com/office/powerpoint/2010/main" val="139487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r>
              <a:rPr lang="en-GB" sz="2400" dirty="0">
                <a:latin typeface="Times New Roman" pitchFamily="18" charset="0"/>
                <a:cs typeface="Times New Roman" pitchFamily="18" charset="0"/>
              </a:rPr>
              <a:t>An end-user can download a native app (one installed directly onto mobile devices) through a dedicated app store accessed from the device. Submitting a native app to one of these stores can be complicated. It’s important to understand what this submission process looks like, as you’ll need to put considerable work into it.</a:t>
            </a:r>
          </a:p>
          <a:p>
            <a:r>
              <a:rPr lang="en-GB" sz="2400" dirty="0">
                <a:latin typeface="Times New Roman" pitchFamily="18" charset="0"/>
                <a:cs typeface="Times New Roman" pitchFamily="18" charset="0"/>
              </a:rPr>
              <a:t>In the long term, a successful app deployment needs to consider customer appeal and basic functionality. Putting yourself through the difficulty of a deployment process is pointless if nobody wants to use what you’ve created.</a:t>
            </a:r>
          </a:p>
          <a:p>
            <a:r>
              <a:rPr lang="en-GB" sz="2400" b="1" dirty="0">
                <a:latin typeface="Times New Roman" pitchFamily="18" charset="0"/>
                <a:cs typeface="Times New Roman" pitchFamily="18" charset="0"/>
              </a:rPr>
              <a:t>Android app deployment</a:t>
            </a:r>
          </a:p>
          <a:p>
            <a:r>
              <a:rPr lang="en-GB" sz="2400" dirty="0" err="1">
                <a:latin typeface="Times New Roman" pitchFamily="18" charset="0"/>
                <a:cs typeface="Times New Roman" pitchFamily="18" charset="0"/>
              </a:rPr>
              <a:t>iOS</a:t>
            </a:r>
            <a:r>
              <a:rPr lang="en-GB" sz="2400" dirty="0">
                <a:latin typeface="Times New Roman" pitchFamily="18" charset="0"/>
                <a:cs typeface="Times New Roman" pitchFamily="18" charset="0"/>
              </a:rPr>
              <a:t> and Android smartphones have their own individual app stores, with a slightly different deployment process for each of these. Other companies like Microsoft also have app stores, but these are less popular. </a:t>
            </a:r>
          </a:p>
          <a:p>
            <a:r>
              <a:rPr lang="en-GB" sz="2400" dirty="0">
                <a:latin typeface="Times New Roman" pitchFamily="18" charset="0"/>
                <a:cs typeface="Times New Roman" pitchFamily="18" charset="0"/>
              </a:rPr>
              <a:t>Before launching a mobile application on Android, you need a developer account with the Google Play Store and to provide metadata including a name, description, category, and icon. Apps on the Google Play Store are not subject to any kind of review process. This means that once an app is submitted, it’s available for download shortly. As such, Android devices are particularly attractive to developers</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176485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1380</Words>
  <Application>Microsoft Office PowerPoint</Application>
  <PresentationFormat>On-screen Show (4:3)</PresentationFormat>
  <Paragraphs>149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FEDERAL UNIVERSITY DUTSE </vt:lpstr>
      <vt:lpstr>WEEK 3 MOBILE  APP  TESTING</vt:lpstr>
      <vt:lpstr>PowerPoint Presentation</vt:lpstr>
      <vt:lpstr>PowerPoint Presentation</vt:lpstr>
      <vt:lpstr>PowerPoint Presentation</vt:lpstr>
      <vt:lpstr>PowerPoint Presentation</vt:lpstr>
      <vt:lpstr>WEEK 4 MOBILE APP DEPLOYMENT</vt:lpstr>
      <vt:lpstr>PowerPoint Presentation</vt:lpstr>
      <vt:lpstr>PowerPoint Presentation</vt:lpstr>
      <vt:lpstr>PowerPoint Presentation</vt:lpstr>
      <vt:lpstr>PowerPoint Presentation</vt:lpstr>
      <vt:lpstr>PowerPoint Presentation</vt:lpstr>
      <vt:lpstr>WEEK 5 MOBILE APP ANALYTICS</vt:lpstr>
      <vt:lpstr>PowerPoint Presentation</vt:lpstr>
      <vt:lpstr>PowerPoint Presentation</vt:lpstr>
      <vt:lpstr>WEEK 6 MOBILE APP SECURITY</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UNIVERSITY DUTSE</dc:title>
  <dc:creator>user</dc:creator>
  <cp:lastModifiedBy>user</cp:lastModifiedBy>
  <cp:revision>15</cp:revision>
  <dcterms:created xsi:type="dcterms:W3CDTF">2023-06-22T13:37:13Z</dcterms:created>
  <dcterms:modified xsi:type="dcterms:W3CDTF">2023-06-24T08:35:08Z</dcterms:modified>
</cp:coreProperties>
</file>