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3" r:id="rId3"/>
    <p:sldMasterId id="2147483654" r:id="rId4"/>
    <p:sldMasterId id="2147483651" r:id="rId5"/>
    <p:sldMasterId id="2147483652" r:id="rId6"/>
  </p:sldMasterIdLst>
  <p:notesMasterIdLst>
    <p:notesMasterId r:id="rId8"/>
  </p:notesMasterIdLst>
  <p:handoutMasterIdLst>
    <p:handoutMasterId r:id="rId9"/>
  </p:handoutMasterIdLst>
  <p:sldIdLst>
    <p:sldId id="256" r:id="rId7"/>
  </p:sldIdLst>
  <p:sldSz cx="35999738" cy="35999738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>
          <p15:clr>
            <a:srgbClr val="A4A3A4"/>
          </p15:clr>
        </p15:guide>
        <p15:guide id="2" pos="17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00000"/>
    <a:srgbClr val="D8B088"/>
    <a:srgbClr val="000066"/>
    <a:srgbClr val="FFFFCC"/>
    <a:srgbClr val="FF9900"/>
    <a:srgbClr val="E5CBB1"/>
    <a:srgbClr val="CC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745" autoAdjust="0"/>
    <p:restoredTop sz="92907" autoAdjust="0"/>
  </p:normalViewPr>
  <p:slideViewPr>
    <p:cSldViewPr snapToGrid="0">
      <p:cViewPr>
        <p:scale>
          <a:sx n="46" d="100"/>
          <a:sy n="46" d="100"/>
        </p:scale>
        <p:origin x="-5088" y="-1836"/>
      </p:cViewPr>
      <p:guideLst>
        <p:guide orient="horz" pos="11339"/>
        <p:guide pos="17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11CA8-9241-F7EE-1931-CAE44C02FC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A53F4-2DDD-6426-47CB-86ED114A1A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9919EC-60CE-4CB8-BB27-7496F6625302}" type="datetimeFigureOut">
              <a:rPr lang="en-US"/>
              <a:pPr>
                <a:defRPr/>
              </a:pPr>
              <a:t>9/10/2023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86B2D-1BF5-B15F-5848-114C2BEF08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5F546-0264-F8E8-C8F9-101B5781C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wrap="square" lIns="91879" tIns="45939" rIns="91879" bIns="4593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FBDD2-13DC-4875-A111-1DBF284345D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3CA17AB1-5F98-63C1-F026-285B20E327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99" tIns="47999" rIns="95999" bIns="47999" numCol="1" anchor="t" anchorCtr="0" compatLnSpc="1">
            <a:prstTxWarp prst="textNoShape">
              <a:avLst/>
            </a:prstTxWarp>
          </a:bodyPr>
          <a:lstStyle>
            <a:lvl1pPr defTabSz="96003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60CDF726-6816-A88D-5F52-8D60B6CD4F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99" tIns="47999" rIns="95999" bIns="47999" numCol="1" anchor="t" anchorCtr="0" compatLnSpc="1">
            <a:prstTxWarp prst="textNoShape">
              <a:avLst/>
            </a:prstTxWarp>
          </a:bodyPr>
          <a:lstStyle>
            <a:lvl1pPr algn="r" defTabSz="96003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4767EC9-B978-180C-1560-C734B448D8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3688" y="746125"/>
            <a:ext cx="373062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B1FBED3C-1C69-534E-EE7A-1CFEFEB01D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99" tIns="47999" rIns="95999" bIns="479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655C34B9-C81D-A9D1-91EE-EFD588E817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99" tIns="47999" rIns="95999" bIns="47999" numCol="1" anchor="b" anchorCtr="0" compatLnSpc="1">
            <a:prstTxWarp prst="textNoShape">
              <a:avLst/>
            </a:prstTxWarp>
          </a:bodyPr>
          <a:lstStyle>
            <a:lvl1pPr defTabSz="96003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D95EFF8A-3464-E2EF-5C2F-35B4FE058B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99" tIns="47999" rIns="95999" bIns="4799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59A813-0A2A-4277-B346-6AE2475370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4B6C698C-DABA-7293-E03E-7B522A169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6125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7763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655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6925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4125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81325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8525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5725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277559-30AB-4446-B1BC-98BFF8B56D69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25B84FB-9506-2D9D-5AE3-960547F8D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900A76C-E57D-7D7C-6445-5115D581C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501" y="11183946"/>
            <a:ext cx="30598736" cy="7715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701" y="20399157"/>
            <a:ext cx="25200337" cy="92013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811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08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77932" y="1392351"/>
            <a:ext cx="8596292" cy="336664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755" y="1392351"/>
            <a:ext cx="25665177" cy="336664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478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501" y="11183946"/>
            <a:ext cx="30598736" cy="7715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701" y="20399157"/>
            <a:ext cx="25200337" cy="92013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858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80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29" y="23133513"/>
            <a:ext cx="30600038" cy="71492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29" y="15258570"/>
            <a:ext cx="30600038" cy="787494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3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751" y="7933970"/>
            <a:ext cx="3339819" cy="27124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7569" y="7933970"/>
            <a:ext cx="3341122" cy="27124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245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66" y="1440962"/>
            <a:ext cx="32400806" cy="5999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466" y="8058970"/>
            <a:ext cx="15906134" cy="3357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466" y="11416584"/>
            <a:ext cx="15906134" cy="2074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628" y="8058970"/>
            <a:ext cx="15912644" cy="3357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628" y="11416584"/>
            <a:ext cx="15912644" cy="2074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28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6070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969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66" y="1434018"/>
            <a:ext cx="11843664" cy="60989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18" y="1434017"/>
            <a:ext cx="20124854" cy="307237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66" y="7532932"/>
            <a:ext cx="11843664" cy="2462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50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988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939" y="25199470"/>
            <a:ext cx="21600103" cy="29756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5939" y="3216991"/>
            <a:ext cx="21600103" cy="215988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939" y="28175143"/>
            <a:ext cx="21600103" cy="42239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3685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827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77932" y="1392351"/>
            <a:ext cx="8596292" cy="336664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755" y="1392351"/>
            <a:ext cx="25665177" cy="336664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2160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501" y="11183946"/>
            <a:ext cx="30598736" cy="7715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701" y="20399157"/>
            <a:ext cx="25200337" cy="92013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4172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5195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29" y="23133513"/>
            <a:ext cx="30600038" cy="71492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29" y="15258570"/>
            <a:ext cx="30600038" cy="787494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44807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751" y="6878422"/>
            <a:ext cx="16506390" cy="27402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4140" y="6878422"/>
            <a:ext cx="16507692" cy="27402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830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66" y="1440962"/>
            <a:ext cx="32400806" cy="5999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466" y="8058970"/>
            <a:ext cx="15906134" cy="3357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466" y="11416584"/>
            <a:ext cx="15906134" cy="2074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628" y="8058970"/>
            <a:ext cx="15912644" cy="3357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628" y="11416584"/>
            <a:ext cx="15912644" cy="2074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4904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677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29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29" y="23133513"/>
            <a:ext cx="30600038" cy="71492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29" y="15258570"/>
            <a:ext cx="30600038" cy="787494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882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66" y="1434018"/>
            <a:ext cx="11843664" cy="60989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18" y="1434017"/>
            <a:ext cx="20124854" cy="307237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66" y="7532932"/>
            <a:ext cx="11843664" cy="2462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436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939" y="25199470"/>
            <a:ext cx="21600103" cy="29756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5939" y="3216991"/>
            <a:ext cx="21600103" cy="215988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939" y="28175143"/>
            <a:ext cx="21600103" cy="42239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231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4590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77932" y="1392351"/>
            <a:ext cx="8596292" cy="32888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755" y="1392351"/>
            <a:ext cx="25665177" cy="32888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461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501" y="11183946"/>
            <a:ext cx="30598736" cy="7715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701" y="20399157"/>
            <a:ext cx="25200337" cy="92013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75725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73526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29" y="23133513"/>
            <a:ext cx="30600038" cy="71492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29" y="15258570"/>
            <a:ext cx="30600038" cy="787494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310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750" y="7017310"/>
            <a:ext cx="4666633" cy="27124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382" y="7017310"/>
            <a:ext cx="4666633" cy="27124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91885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66" y="1440962"/>
            <a:ext cx="32400806" cy="5999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466" y="8058970"/>
            <a:ext cx="15906134" cy="3357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466" y="11416584"/>
            <a:ext cx="15906134" cy="2074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628" y="8058970"/>
            <a:ext cx="15912644" cy="3357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628" y="11416584"/>
            <a:ext cx="15912644" cy="2074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24264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34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751" y="7933970"/>
            <a:ext cx="3339819" cy="27124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7569" y="7933970"/>
            <a:ext cx="3341122" cy="27124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4029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4068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66" y="1434018"/>
            <a:ext cx="11843664" cy="60989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18" y="1434017"/>
            <a:ext cx="20124854" cy="307237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66" y="7532932"/>
            <a:ext cx="11843664" cy="2462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2123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939" y="25199470"/>
            <a:ext cx="21600103" cy="29756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5939" y="3216991"/>
            <a:ext cx="21600103" cy="215988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939" y="28175143"/>
            <a:ext cx="21600103" cy="42239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9775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03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77932" y="1392351"/>
            <a:ext cx="8596292" cy="3274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755" y="1392351"/>
            <a:ext cx="25665177" cy="3274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5176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501" y="11183946"/>
            <a:ext cx="30598736" cy="7715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701" y="20399157"/>
            <a:ext cx="25200337" cy="92013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17896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941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29" y="23133513"/>
            <a:ext cx="30600038" cy="71492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29" y="15258570"/>
            <a:ext cx="30600038" cy="787494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76679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751" y="7933970"/>
            <a:ext cx="3339819" cy="27124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7569" y="7933970"/>
            <a:ext cx="3341122" cy="27124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5528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66" y="1440962"/>
            <a:ext cx="32400806" cy="5999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466" y="8058970"/>
            <a:ext cx="15906134" cy="3357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466" y="11416584"/>
            <a:ext cx="15906134" cy="2074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628" y="8058970"/>
            <a:ext cx="15912644" cy="3357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628" y="11416584"/>
            <a:ext cx="15912644" cy="2074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95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66" y="1440962"/>
            <a:ext cx="32400806" cy="5999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466" y="8058970"/>
            <a:ext cx="15906134" cy="3357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466" y="11416584"/>
            <a:ext cx="15906134" cy="2074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628" y="8058970"/>
            <a:ext cx="15912644" cy="3357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628" y="11416584"/>
            <a:ext cx="15912644" cy="2074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36782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50216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3213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66" y="1434018"/>
            <a:ext cx="11843664" cy="60989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18" y="1434017"/>
            <a:ext cx="20124854" cy="307237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66" y="7532932"/>
            <a:ext cx="11843664" cy="2462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1488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939" y="25199470"/>
            <a:ext cx="21600103" cy="29756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5939" y="3216991"/>
            <a:ext cx="21600103" cy="215988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939" y="28175143"/>
            <a:ext cx="21600103" cy="42239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2210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69306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77932" y="1392351"/>
            <a:ext cx="8596292" cy="336664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755" y="1392351"/>
            <a:ext cx="25665177" cy="336664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9083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501" y="11183946"/>
            <a:ext cx="30598736" cy="77152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701" y="20399157"/>
            <a:ext cx="25200337" cy="920132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22667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0897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29" y="23133513"/>
            <a:ext cx="30600038" cy="71492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29" y="15258570"/>
            <a:ext cx="30600038" cy="787494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9912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2751" y="7933970"/>
            <a:ext cx="3339819" cy="27124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7569" y="7933970"/>
            <a:ext cx="3341122" cy="27124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9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85287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66" y="1440962"/>
            <a:ext cx="32400806" cy="5999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466" y="8058970"/>
            <a:ext cx="15906134" cy="3357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466" y="11416584"/>
            <a:ext cx="15906134" cy="2074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628" y="8058970"/>
            <a:ext cx="15912644" cy="3357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628" y="11416584"/>
            <a:ext cx="15912644" cy="20741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9864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95577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9254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66" y="1434018"/>
            <a:ext cx="11843664" cy="60989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18" y="1434017"/>
            <a:ext cx="20124854" cy="307237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66" y="7532932"/>
            <a:ext cx="11843664" cy="2462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9302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939" y="25199470"/>
            <a:ext cx="21600103" cy="29756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5939" y="3216991"/>
            <a:ext cx="21600103" cy="215988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939" y="28175143"/>
            <a:ext cx="21600103" cy="42239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2303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9604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77932" y="1392351"/>
            <a:ext cx="8596292" cy="336664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7755" y="1392351"/>
            <a:ext cx="25665177" cy="336664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897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43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466" y="1434018"/>
            <a:ext cx="11843664" cy="60989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18" y="1434017"/>
            <a:ext cx="20124854" cy="307237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466" y="7532932"/>
            <a:ext cx="11843664" cy="24624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336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939" y="25199470"/>
            <a:ext cx="21600103" cy="29756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5939" y="3216991"/>
            <a:ext cx="21600103" cy="215988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939" y="28175143"/>
            <a:ext cx="21600103" cy="42239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8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2281B052-68FD-DA10-9A59-2E8AAD9250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16550"/>
            <a:ext cx="35999738" cy="30583188"/>
          </a:xfrm>
          <a:prstGeom prst="rect">
            <a:avLst/>
          </a:prstGeom>
          <a:solidFill>
            <a:srgbClr val="EAD5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13" descr="Parchment">
            <a:extLst>
              <a:ext uri="{FF2B5EF4-FFF2-40B4-BE49-F238E27FC236}">
                <a16:creationId xmlns:a16="http://schemas.microsoft.com/office/drawing/2014/main" id="{B9FE39F2-D009-BD99-C9F4-A27466F48E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24025" y="6165850"/>
            <a:ext cx="8188325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125690D2-76A3-5006-27AE-B4B3FD7DB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0638"/>
            <a:ext cx="35999738" cy="5216525"/>
          </a:xfrm>
          <a:prstGeom prst="rect">
            <a:avLst/>
          </a:prstGeom>
          <a:solidFill>
            <a:srgbClr val="D8B088"/>
          </a:solidFill>
          <a:ln>
            <a:noFill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Rectangle 9">
            <a:extLst>
              <a:ext uri="{FF2B5EF4-FFF2-40B4-BE49-F238E27FC236}">
                <a16:creationId xmlns:a16="http://schemas.microsoft.com/office/drawing/2014/main" id="{B64CD947-DCBF-4E6C-D7AE-227A131A01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229225"/>
            <a:ext cx="35999738" cy="142875"/>
          </a:xfrm>
          <a:prstGeom prst="rect">
            <a:avLst/>
          </a:prstGeom>
          <a:solidFill>
            <a:srgbClr val="66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0" name="Rectangle 10" descr="Parchment">
            <a:extLst>
              <a:ext uri="{FF2B5EF4-FFF2-40B4-BE49-F238E27FC236}">
                <a16:creationId xmlns:a16="http://schemas.microsoft.com/office/drawing/2014/main" id="{BCA084F6-3048-EC74-1148-605D099EE1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1975" y="6165850"/>
            <a:ext cx="8188325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Rectangle 11" descr="Parchment">
            <a:extLst>
              <a:ext uri="{FF2B5EF4-FFF2-40B4-BE49-F238E27FC236}">
                <a16:creationId xmlns:a16="http://schemas.microsoft.com/office/drawing/2014/main" id="{28DF656F-3734-6063-3BB5-DCD4652232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17050" y="6165850"/>
            <a:ext cx="8186738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Rectangle 12" descr="Parchment">
            <a:extLst>
              <a:ext uri="{FF2B5EF4-FFF2-40B4-BE49-F238E27FC236}">
                <a16:creationId xmlns:a16="http://schemas.microsoft.com/office/drawing/2014/main" id="{ACCF17DF-2230-DABC-2B7F-2A5D4B4F86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70538" y="6165850"/>
            <a:ext cx="8188325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3" name="Rectangle 15">
            <a:extLst>
              <a:ext uri="{FF2B5EF4-FFF2-40B4-BE49-F238E27FC236}">
                <a16:creationId xmlns:a16="http://schemas.microsoft.com/office/drawing/2014/main" id="{169A9CAE-7DE8-9FFD-B836-F0EFD5C44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392238"/>
            <a:ext cx="34386838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0" rIns="91426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6">
            <a:extLst>
              <a:ext uri="{FF2B5EF4-FFF2-40B4-BE49-F238E27FC236}">
                <a16:creationId xmlns:a16="http://schemas.microsoft.com/office/drawing/2014/main" id="{169B33F4-98B4-3208-80FE-FBF429E0E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2875" y="7934325"/>
            <a:ext cx="6805613" cy="271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0" rIns="91426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1035" name="Text Box 17">
            <a:extLst>
              <a:ext uri="{FF2B5EF4-FFF2-40B4-BE49-F238E27FC236}">
                <a16:creationId xmlns:a16="http://schemas.microsoft.com/office/drawing/2014/main" id="{DE5A6F36-1071-032D-F1D6-DC06E28993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89763" y="35390138"/>
            <a:ext cx="3543300" cy="277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800000"/>
                </a:solidFill>
                <a:latin typeface="Comic Sans MS" panose="030F0702030302020204" pitchFamily="66" charset="0"/>
              </a:rPr>
              <a:t>Template provided by: “posters4research.com”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98B39AB-9205-1749-82AC-89437C00F7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16550"/>
            <a:ext cx="35999738" cy="30583188"/>
          </a:xfrm>
          <a:prstGeom prst="rect">
            <a:avLst/>
          </a:prstGeom>
          <a:solidFill>
            <a:srgbClr val="EAD5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972DC6C-88FF-9E06-6DDF-6260123C0E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5999738" cy="5216525"/>
          </a:xfrm>
          <a:prstGeom prst="rect">
            <a:avLst/>
          </a:prstGeom>
          <a:solidFill>
            <a:srgbClr val="D8B08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5920507-8E25-C907-2727-8C843A1884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249863"/>
            <a:ext cx="35999738" cy="142875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3" name="Rectangle 5" descr="Parchment">
            <a:extLst>
              <a:ext uri="{FF2B5EF4-FFF2-40B4-BE49-F238E27FC236}">
                <a16:creationId xmlns:a16="http://schemas.microsoft.com/office/drawing/2014/main" id="{DC42C511-709B-9A0B-5384-398BD0F305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1975" y="6165850"/>
            <a:ext cx="8188325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4" name="Rectangle 8" descr="Parchment">
            <a:extLst>
              <a:ext uri="{FF2B5EF4-FFF2-40B4-BE49-F238E27FC236}">
                <a16:creationId xmlns:a16="http://schemas.microsoft.com/office/drawing/2014/main" id="{A69A81AD-C2D8-CEF3-8A94-92B4A0111A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24025" y="6165850"/>
            <a:ext cx="8188325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5" name="Rectangle 10">
            <a:extLst>
              <a:ext uri="{FF2B5EF4-FFF2-40B4-BE49-F238E27FC236}">
                <a16:creationId xmlns:a16="http://schemas.microsoft.com/office/drawing/2014/main" id="{A6B4398D-26FB-083B-2356-AB06A01D3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392238"/>
            <a:ext cx="34386838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0" rIns="91426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6" name="Rectangle 11">
            <a:extLst>
              <a:ext uri="{FF2B5EF4-FFF2-40B4-BE49-F238E27FC236}">
                <a16:creationId xmlns:a16="http://schemas.microsoft.com/office/drawing/2014/main" id="{FF988B8F-A2BB-1214-BA6A-157390F21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2875" y="7934325"/>
            <a:ext cx="6805613" cy="271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0" rIns="91426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2057" name="Rectangle 13" descr="Parchment">
            <a:extLst>
              <a:ext uri="{FF2B5EF4-FFF2-40B4-BE49-F238E27FC236}">
                <a16:creationId xmlns:a16="http://schemas.microsoft.com/office/drawing/2014/main" id="{54549D06-92EF-2B76-320E-ABB0C4C9D8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29750" y="6173788"/>
            <a:ext cx="17014825" cy="13354050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8" name="Rectangle 14" descr="Parchment">
            <a:extLst>
              <a:ext uri="{FF2B5EF4-FFF2-40B4-BE49-F238E27FC236}">
                <a16:creationId xmlns:a16="http://schemas.microsoft.com/office/drawing/2014/main" id="{9E4BB1A9-35FC-628A-8394-E1CBB4D9E3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29750" y="20513675"/>
            <a:ext cx="17014825" cy="14687550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9" name="Text Box 16">
            <a:extLst>
              <a:ext uri="{FF2B5EF4-FFF2-40B4-BE49-F238E27FC236}">
                <a16:creationId xmlns:a16="http://schemas.microsoft.com/office/drawing/2014/main" id="{E8BE274F-318A-D25F-CC45-AE86B0F37A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89763" y="35390138"/>
            <a:ext cx="3543300" cy="277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800000"/>
                </a:solidFill>
                <a:latin typeface="Comic Sans MS" panose="030F0702030302020204" pitchFamily="66" charset="0"/>
              </a:rPr>
              <a:t>Template provided by: “posters4research.com”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3677652-22B7-7208-2ABB-C35C191FB2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16550"/>
            <a:ext cx="35999738" cy="30583188"/>
          </a:xfrm>
          <a:prstGeom prst="rect">
            <a:avLst/>
          </a:prstGeom>
          <a:solidFill>
            <a:srgbClr val="EAD5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80908AC-837B-BB16-EA61-CE3EFA16A8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5999738" cy="5216525"/>
          </a:xfrm>
          <a:prstGeom prst="rect">
            <a:avLst/>
          </a:prstGeom>
          <a:solidFill>
            <a:srgbClr val="D8B08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6" name="Rectangle 5" descr="Parchment">
            <a:extLst>
              <a:ext uri="{FF2B5EF4-FFF2-40B4-BE49-F238E27FC236}">
                <a16:creationId xmlns:a16="http://schemas.microsoft.com/office/drawing/2014/main" id="{BE5050CC-9A7A-74CE-BB0D-D0B9F869A6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6113" y="6165850"/>
            <a:ext cx="34728150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FBD6AA83-8F98-8889-D82D-03A9C3CAF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249863"/>
            <a:ext cx="35999738" cy="142875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78" name="Rectangle 10">
            <a:extLst>
              <a:ext uri="{FF2B5EF4-FFF2-40B4-BE49-F238E27FC236}">
                <a16:creationId xmlns:a16="http://schemas.microsoft.com/office/drawing/2014/main" id="{FC099FB7-163A-B159-8BB9-ED3219164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392238"/>
            <a:ext cx="34386838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0" rIns="91426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9" name="Rectangle 11">
            <a:extLst>
              <a:ext uri="{FF2B5EF4-FFF2-40B4-BE49-F238E27FC236}">
                <a16:creationId xmlns:a16="http://schemas.microsoft.com/office/drawing/2014/main" id="{69B9B770-DE2D-5C89-58A1-A749F6A13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2875" y="6878638"/>
            <a:ext cx="33139063" cy="274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0" rIns="91426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3080" name="Text Box 12">
            <a:extLst>
              <a:ext uri="{FF2B5EF4-FFF2-40B4-BE49-F238E27FC236}">
                <a16:creationId xmlns:a16="http://schemas.microsoft.com/office/drawing/2014/main" id="{E7729352-AD72-5472-D501-9B2FBDA505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89763" y="35390138"/>
            <a:ext cx="3543300" cy="277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800000"/>
                </a:solidFill>
                <a:latin typeface="Comic Sans MS" panose="030F0702030302020204" pitchFamily="66" charset="0"/>
              </a:rPr>
              <a:t>Template provided by: “posters4research.com”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A53EAC3-9C1E-C557-2478-963963FCCE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16550"/>
            <a:ext cx="35999738" cy="30583188"/>
          </a:xfrm>
          <a:prstGeom prst="rect">
            <a:avLst/>
          </a:prstGeom>
          <a:solidFill>
            <a:srgbClr val="EAD5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567D0E7-B770-30BC-F452-92C959012F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5999738" cy="5216525"/>
          </a:xfrm>
          <a:prstGeom prst="rect">
            <a:avLst/>
          </a:prstGeom>
          <a:solidFill>
            <a:srgbClr val="D8B08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EA70EB9-DD85-2AD5-058D-890EAC2BD1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249863"/>
            <a:ext cx="35999738" cy="142875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101" name="Rectangle 5" descr="Parchment">
            <a:extLst>
              <a:ext uri="{FF2B5EF4-FFF2-40B4-BE49-F238E27FC236}">
                <a16:creationId xmlns:a16="http://schemas.microsoft.com/office/drawing/2014/main" id="{49036076-BEEF-B920-E0DC-BC98532400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1975" y="6013450"/>
            <a:ext cx="11188700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102" name="Rectangle 8">
            <a:extLst>
              <a:ext uri="{FF2B5EF4-FFF2-40B4-BE49-F238E27FC236}">
                <a16:creationId xmlns:a16="http://schemas.microsoft.com/office/drawing/2014/main" id="{BA303C63-2EF5-0564-35C9-CF7294AB7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392238"/>
            <a:ext cx="34386838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0" rIns="91426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3" name="Rectangle 9">
            <a:extLst>
              <a:ext uri="{FF2B5EF4-FFF2-40B4-BE49-F238E27FC236}">
                <a16:creationId xmlns:a16="http://schemas.microsoft.com/office/drawing/2014/main" id="{0E80A0E5-8357-1799-D2E3-CBBB73679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2875" y="7016750"/>
            <a:ext cx="9458325" cy="271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0" rIns="91426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4104" name="Rectangle 18" descr="Parchment">
            <a:extLst>
              <a:ext uri="{FF2B5EF4-FFF2-40B4-BE49-F238E27FC236}">
                <a16:creationId xmlns:a16="http://schemas.microsoft.com/office/drawing/2014/main" id="{9F8022C0-45FA-E1BC-C73A-25BE92975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98375" y="6013450"/>
            <a:ext cx="11187113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105" name="Rectangle 19" descr="Parchment">
            <a:extLst>
              <a:ext uri="{FF2B5EF4-FFF2-40B4-BE49-F238E27FC236}">
                <a16:creationId xmlns:a16="http://schemas.microsoft.com/office/drawing/2014/main" id="{AF11E1F3-5DE8-D5CA-DCF9-6760BAC933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234775" y="6013450"/>
            <a:ext cx="11187113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106" name="Text Box 20">
            <a:extLst>
              <a:ext uri="{FF2B5EF4-FFF2-40B4-BE49-F238E27FC236}">
                <a16:creationId xmlns:a16="http://schemas.microsoft.com/office/drawing/2014/main" id="{DB52E0B9-66E7-4C6E-96C9-EF34671661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89763" y="35390138"/>
            <a:ext cx="3543300" cy="277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800000"/>
                </a:solidFill>
                <a:latin typeface="Comic Sans MS" panose="030F0702030302020204" pitchFamily="66" charset="0"/>
              </a:rPr>
              <a:t>Template provided by: “posters4research.com”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980406-D7C8-559F-D5B0-53AAE8BF69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16550"/>
            <a:ext cx="35999738" cy="30583188"/>
          </a:xfrm>
          <a:prstGeom prst="rect">
            <a:avLst/>
          </a:prstGeom>
          <a:solidFill>
            <a:srgbClr val="EAD5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D235144-25D1-A7D9-F6F6-36BB73956F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5999738" cy="5216525"/>
          </a:xfrm>
          <a:prstGeom prst="rect">
            <a:avLst/>
          </a:prstGeom>
          <a:solidFill>
            <a:srgbClr val="D8B08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2577D10-24ED-379E-F6F2-D0715F0C39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249863"/>
            <a:ext cx="35999738" cy="142875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125" name="Rectangle 6" descr="Parchment">
            <a:extLst>
              <a:ext uri="{FF2B5EF4-FFF2-40B4-BE49-F238E27FC236}">
                <a16:creationId xmlns:a16="http://schemas.microsoft.com/office/drawing/2014/main" id="{F3286DE2-1162-1B1D-6364-20DB7523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4513" y="6165850"/>
            <a:ext cx="17062450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126" name="Rectangle 7" descr="Parchment">
            <a:extLst>
              <a:ext uri="{FF2B5EF4-FFF2-40B4-BE49-F238E27FC236}">
                <a16:creationId xmlns:a16="http://schemas.microsoft.com/office/drawing/2014/main" id="{2827A01B-92E3-255D-57D3-D0CCF9D88D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67363" y="6165850"/>
            <a:ext cx="8188325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127" name="Rectangle 8" descr="Parchment">
            <a:extLst>
              <a:ext uri="{FF2B5EF4-FFF2-40B4-BE49-F238E27FC236}">
                <a16:creationId xmlns:a16="http://schemas.microsoft.com/office/drawing/2014/main" id="{D228DC06-6726-1783-B23D-DA057946E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24025" y="6165850"/>
            <a:ext cx="8188325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128" name="Rectangle 10">
            <a:extLst>
              <a:ext uri="{FF2B5EF4-FFF2-40B4-BE49-F238E27FC236}">
                <a16:creationId xmlns:a16="http://schemas.microsoft.com/office/drawing/2014/main" id="{44D77CE6-23BE-61FA-649E-694D72E6D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392238"/>
            <a:ext cx="34386838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0" rIns="91426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9" name="Rectangle 11">
            <a:extLst>
              <a:ext uri="{FF2B5EF4-FFF2-40B4-BE49-F238E27FC236}">
                <a16:creationId xmlns:a16="http://schemas.microsoft.com/office/drawing/2014/main" id="{D43594AA-6705-494B-4127-05FE66712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2875" y="7934325"/>
            <a:ext cx="6805613" cy="271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0" rIns="91426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5130" name="Text Box 12">
            <a:extLst>
              <a:ext uri="{FF2B5EF4-FFF2-40B4-BE49-F238E27FC236}">
                <a16:creationId xmlns:a16="http://schemas.microsoft.com/office/drawing/2014/main" id="{44814438-3CE3-B0B3-7CB7-FD6BB7B9E4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89763" y="35390138"/>
            <a:ext cx="3543300" cy="277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800000"/>
                </a:solidFill>
                <a:latin typeface="Comic Sans MS" panose="030F0702030302020204" pitchFamily="66" charset="0"/>
              </a:rPr>
              <a:t>Template provided by: “posters4research.com”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CD0A3DA-1956-B84E-E1B0-8195BDFC46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16550"/>
            <a:ext cx="35999738" cy="30583188"/>
          </a:xfrm>
          <a:prstGeom prst="rect">
            <a:avLst/>
          </a:prstGeom>
          <a:solidFill>
            <a:srgbClr val="EAD5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14A5801-301A-3D76-7D3E-25CEEED786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35999738" cy="5216525"/>
          </a:xfrm>
          <a:prstGeom prst="rect">
            <a:avLst/>
          </a:prstGeom>
          <a:solidFill>
            <a:srgbClr val="D8B08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D3F6682-527E-9ADB-03C3-7C2A915C90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249863"/>
            <a:ext cx="35999738" cy="142875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149" name="Rectangle 5" descr="Parchment">
            <a:extLst>
              <a:ext uri="{FF2B5EF4-FFF2-40B4-BE49-F238E27FC236}">
                <a16:creationId xmlns:a16="http://schemas.microsoft.com/office/drawing/2014/main" id="{6A7B7EE2-3787-355B-FE0C-9BC8D7B1CE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1975" y="6165850"/>
            <a:ext cx="8188325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150" name="Rectangle 6" descr="Parchment">
            <a:extLst>
              <a:ext uri="{FF2B5EF4-FFF2-40B4-BE49-F238E27FC236}">
                <a16:creationId xmlns:a16="http://schemas.microsoft.com/office/drawing/2014/main" id="{71C54E61-55A6-137B-596D-887B28D17E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18638" y="6165850"/>
            <a:ext cx="8188325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151" name="Rectangle 7" descr="Parchment">
            <a:extLst>
              <a:ext uri="{FF2B5EF4-FFF2-40B4-BE49-F238E27FC236}">
                <a16:creationId xmlns:a16="http://schemas.microsoft.com/office/drawing/2014/main" id="{3CB4EA4A-19B1-00E1-A9B0-9FD46ED994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67363" y="6165850"/>
            <a:ext cx="17021175" cy="29033788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  <a:ln w="12700">
            <a:solidFill>
              <a:srgbClr val="0034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152" name="Rectangle 10">
            <a:extLst>
              <a:ext uri="{FF2B5EF4-FFF2-40B4-BE49-F238E27FC236}">
                <a16:creationId xmlns:a16="http://schemas.microsoft.com/office/drawing/2014/main" id="{621342C2-8CEC-4955-CDA7-604F613B2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392238"/>
            <a:ext cx="34386838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0" rIns="91426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53" name="Rectangle 11">
            <a:extLst>
              <a:ext uri="{FF2B5EF4-FFF2-40B4-BE49-F238E27FC236}">
                <a16:creationId xmlns:a16="http://schemas.microsoft.com/office/drawing/2014/main" id="{6B0484EF-F184-DE57-4851-39AC26A64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2875" y="7934325"/>
            <a:ext cx="6805613" cy="271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45710" rIns="91426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6154" name="Text Box 12">
            <a:extLst>
              <a:ext uri="{FF2B5EF4-FFF2-40B4-BE49-F238E27FC236}">
                <a16:creationId xmlns:a16="http://schemas.microsoft.com/office/drawing/2014/main" id="{A95D45E9-3972-396F-6563-E7A3FE310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89763" y="35390138"/>
            <a:ext cx="3543300" cy="2778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29781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297815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800000"/>
                </a:solidFill>
                <a:latin typeface="Comic Sans MS" panose="030F0702030302020204" pitchFamily="66" charset="0"/>
              </a:rPr>
              <a:t>Template provided by: “posters4research.com”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9824F5-53CE-ABF6-EFE2-ADFC8167E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2307" y="11599416"/>
            <a:ext cx="2304762" cy="2733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EB7497-CB64-8664-9110-F2846200E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8864" y="13075957"/>
            <a:ext cx="2304762" cy="2733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0E2960-3426-2ED0-F3EB-20494F9B6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945" y="6836241"/>
            <a:ext cx="2304762" cy="27333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0FE4C8-C110-D272-0069-353B38DB6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613" y="9294854"/>
            <a:ext cx="2304762" cy="2733333"/>
          </a:xfrm>
          <a:prstGeom prst="rect">
            <a:avLst/>
          </a:prstGeom>
        </p:spPr>
      </p:pic>
      <p:sp>
        <p:nvSpPr>
          <p:cNvPr id="2053" name="Rectangle 5">
            <a:extLst>
              <a:ext uri="{FF2B5EF4-FFF2-40B4-BE49-F238E27FC236}">
                <a16:creationId xmlns:a16="http://schemas.microsoft.com/office/drawing/2014/main" id="{EC94DA4E-75B9-D3F4-E4B4-E3135BFD5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373063"/>
            <a:ext cx="29471937" cy="461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2" tIns="45701" rIns="91402" bIns="45701">
            <a:spAutoFit/>
          </a:bodyPr>
          <a:lstStyle/>
          <a:p>
            <a:pPr algn="ctr" eaLnBrk="1" hangingPunct="1">
              <a:defRPr/>
            </a:pPr>
            <a:r>
              <a:rPr lang="en-US" sz="5400" b="1" cap="all" dirty="0">
                <a:latin typeface="Arial" charset="0"/>
              </a:rPr>
              <a:t>EXPERINENTIAL LEARNING FOR “FUNDAMENTALS OF AVIONICS”</a:t>
            </a:r>
            <a:endParaRPr lang="en-US" sz="4400" b="1" dirty="0">
              <a:latin typeface="Arial" charset="0"/>
            </a:endParaRPr>
          </a:p>
          <a:p>
            <a:pPr algn="ctr">
              <a:defRPr/>
            </a:pPr>
            <a:r>
              <a:rPr lang="en-US" sz="4800" i="1" dirty="0">
                <a:solidFill>
                  <a:srgbClr val="002060"/>
                </a:solidFill>
                <a:latin typeface="Arial Black" pitchFamily="34" charset="0"/>
              </a:rPr>
              <a:t>COURSE CODE: 21AS45</a:t>
            </a:r>
            <a:endParaRPr lang="en-US" sz="4800" i="1" dirty="0">
              <a:latin typeface="Arial Black" pitchFamily="34" charset="0"/>
            </a:endParaRPr>
          </a:p>
          <a:p>
            <a:pPr algn="ctr">
              <a:defRPr/>
            </a:pPr>
            <a:r>
              <a:rPr lang="en-US" sz="4800" i="1" dirty="0">
                <a:solidFill>
                  <a:srgbClr val="002060"/>
                </a:solidFill>
                <a:latin typeface="Arial Black" pitchFamily="34" charset="0"/>
              </a:rPr>
              <a:t>GROUP 11</a:t>
            </a:r>
          </a:p>
          <a:p>
            <a:pPr algn="ctr">
              <a:defRPr/>
            </a:pPr>
            <a:r>
              <a:rPr lang="en-US" sz="4800" b="1" i="1" dirty="0">
                <a:solidFill>
                  <a:srgbClr val="C00000"/>
                </a:solidFill>
                <a:latin typeface="Arial Black" pitchFamily="34" charset="0"/>
              </a:rPr>
              <a:t>Course Coordinator :  Prof. Deepak Bana ( Professor, Department of Aerospace Engineering)</a:t>
            </a:r>
            <a:endParaRPr lang="en-US" sz="4800" b="1" i="1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defRPr/>
            </a:pPr>
            <a:r>
              <a:rPr lang="en-US" sz="4800" b="1" i="1" dirty="0">
                <a:solidFill>
                  <a:srgbClr val="000066"/>
                </a:solidFill>
                <a:latin typeface="Arial Black" pitchFamily="34" charset="0"/>
              </a:rPr>
              <a:t>R.V. College of Engineering, Bangalore-59</a:t>
            </a:r>
          </a:p>
        </p:txBody>
      </p:sp>
      <p:sp>
        <p:nvSpPr>
          <p:cNvPr id="9219" name="Text Box 7">
            <a:extLst>
              <a:ext uri="{FF2B5EF4-FFF2-40B4-BE49-F238E27FC236}">
                <a16:creationId xmlns:a16="http://schemas.microsoft.com/office/drawing/2014/main" id="{34CB632B-3695-CEDF-D9E3-F8F68B2A0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6165850"/>
            <a:ext cx="8188325" cy="61595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3400" b="1" dirty="0">
                <a:solidFill>
                  <a:schemeClr val="bg1"/>
                </a:solidFill>
                <a:latin typeface="Arial Narrow" panose="020B0606020202030204" pitchFamily="34" charset="0"/>
              </a:rPr>
              <a:t>1) AN OVERVIEW</a:t>
            </a:r>
          </a:p>
        </p:txBody>
      </p:sp>
      <p:sp>
        <p:nvSpPr>
          <p:cNvPr id="9220" name="Text Box 11">
            <a:extLst>
              <a:ext uri="{FF2B5EF4-FFF2-40B4-BE49-F238E27FC236}">
                <a16:creationId xmlns:a16="http://schemas.microsoft.com/office/drawing/2014/main" id="{9F6EF6D7-27A6-C9C2-0C3B-DDE092EF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4736763"/>
            <a:ext cx="8188325" cy="1138237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400" b="1" dirty="0">
                <a:solidFill>
                  <a:schemeClr val="bg1"/>
                </a:solidFill>
                <a:latin typeface="Arial Narrow" panose="020B0606020202030204" pitchFamily="34" charset="0"/>
              </a:rPr>
              <a:t>2) TOOLS AND TECHNOLOGIES USED IN INDUSTRIES</a:t>
            </a:r>
          </a:p>
        </p:txBody>
      </p:sp>
      <p:sp>
        <p:nvSpPr>
          <p:cNvPr id="9221" name="Text Box 120">
            <a:extLst>
              <a:ext uri="{FF2B5EF4-FFF2-40B4-BE49-F238E27FC236}">
                <a16:creationId xmlns:a16="http://schemas.microsoft.com/office/drawing/2014/main" id="{BB4C85B6-455A-C0F8-8F05-73DF15A52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0063" y="6211119"/>
            <a:ext cx="8196262" cy="61595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400" b="1" dirty="0">
                <a:solidFill>
                  <a:schemeClr val="bg1"/>
                </a:solidFill>
                <a:latin typeface="Arial Narrow" panose="020B0606020202030204" pitchFamily="34" charset="0"/>
              </a:rPr>
              <a:t>6) SIMULINK MODEL</a:t>
            </a:r>
          </a:p>
        </p:txBody>
      </p:sp>
      <p:sp>
        <p:nvSpPr>
          <p:cNvPr id="9222" name="Rectangle 1094">
            <a:extLst>
              <a:ext uri="{FF2B5EF4-FFF2-40B4-BE49-F238E27FC236}">
                <a16:creationId xmlns:a16="http://schemas.microsoft.com/office/drawing/2014/main" id="{FC307E6E-B977-46A4-F8C7-DF419BF9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1588" y="15943263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3" name="Freeform 868">
            <a:extLst>
              <a:ext uri="{FF2B5EF4-FFF2-40B4-BE49-F238E27FC236}">
                <a16:creationId xmlns:a16="http://schemas.microsoft.com/office/drawing/2014/main" id="{91F02D12-4DA0-ED4C-AE36-C2F7A58D2656}"/>
              </a:ext>
            </a:extLst>
          </p:cNvPr>
          <p:cNvSpPr>
            <a:spLocks/>
          </p:cNvSpPr>
          <p:nvPr/>
        </p:nvSpPr>
        <p:spPr bwMode="auto">
          <a:xfrm>
            <a:off x="22615525" y="29160788"/>
            <a:ext cx="153988" cy="4257675"/>
          </a:xfrm>
          <a:custGeom>
            <a:avLst/>
            <a:gdLst>
              <a:gd name="T0" fmla="*/ 0 w 105"/>
              <a:gd name="T1" fmla="*/ 2147483646 h 2139"/>
              <a:gd name="T2" fmla="*/ 0 w 105"/>
              <a:gd name="T3" fmla="*/ 2147483646 h 2139"/>
              <a:gd name="T4" fmla="*/ 2147483646 w 105"/>
              <a:gd name="T5" fmla="*/ 0 h 2139"/>
              <a:gd name="T6" fmla="*/ 2147483646 w 105"/>
              <a:gd name="T7" fmla="*/ 2147483646 h 2139"/>
              <a:gd name="T8" fmla="*/ 0 w 105"/>
              <a:gd name="T9" fmla="*/ 2147483646 h 2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"/>
              <a:gd name="T16" fmla="*/ 0 h 2139"/>
              <a:gd name="T17" fmla="*/ 105 w 105"/>
              <a:gd name="T18" fmla="*/ 2139 h 21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" h="2139">
                <a:moveTo>
                  <a:pt x="0" y="2139"/>
                </a:moveTo>
                <a:lnTo>
                  <a:pt x="0" y="111"/>
                </a:lnTo>
                <a:lnTo>
                  <a:pt x="105" y="0"/>
                </a:lnTo>
                <a:lnTo>
                  <a:pt x="105" y="2027"/>
                </a:lnTo>
                <a:lnTo>
                  <a:pt x="0" y="2139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Rectangle 1024">
            <a:extLst>
              <a:ext uri="{FF2B5EF4-FFF2-40B4-BE49-F238E27FC236}">
                <a16:creationId xmlns:a16="http://schemas.microsoft.com/office/drawing/2014/main" id="{C543C52A-760E-9B45-989C-C6B7FBA1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99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57200">
              <a:spcBef>
                <a:spcPct val="20000"/>
              </a:spcBef>
              <a:buChar char="•"/>
              <a:tabLst>
                <a:tab pos="5943600" algn="r"/>
              </a:tabLs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943600" algn="r"/>
              </a:tabLst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9436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943600" algn="r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943600" algn="r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943600" algn="r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943600" algn="r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943600" algn="r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943600" algn="r"/>
              </a:tabLs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5" name="TextBox 174">
            <a:extLst>
              <a:ext uri="{FF2B5EF4-FFF2-40B4-BE49-F238E27FC236}">
                <a16:creationId xmlns:a16="http://schemas.microsoft.com/office/drawing/2014/main" id="{BF9EFE23-84E4-A30E-7789-3007703A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6013112"/>
            <a:ext cx="8026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Arial Narrow" panose="020B0606020202030204" pitchFamily="34" charset="0"/>
              </a:rPr>
              <a:t>Table: SOFTWARE USED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>
              <a:latin typeface="Arial Narrow" panose="020B0606020202030204" pitchFamily="34" charset="0"/>
            </a:endParaRPr>
          </a:p>
        </p:txBody>
      </p:sp>
      <p:sp>
        <p:nvSpPr>
          <p:cNvPr id="9226" name="Rectangle 1026">
            <a:extLst>
              <a:ext uri="{FF2B5EF4-FFF2-40B4-BE49-F238E27FC236}">
                <a16:creationId xmlns:a16="http://schemas.microsoft.com/office/drawing/2014/main" id="{2E961B7A-F5B8-2352-ACA1-2D02663E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9997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9227" name="Rectangle 1028">
            <a:extLst>
              <a:ext uri="{FF2B5EF4-FFF2-40B4-BE49-F238E27FC236}">
                <a16:creationId xmlns:a16="http://schemas.microsoft.com/office/drawing/2014/main" id="{D557C4F8-DDD7-4283-F936-3339D83A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9997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9228" name="TextBox 184">
            <a:extLst>
              <a:ext uri="{FF2B5EF4-FFF2-40B4-BE49-F238E27FC236}">
                <a16:creationId xmlns:a16="http://schemas.microsoft.com/office/drawing/2014/main" id="{4040B12B-25BF-98F5-F54A-703EF5441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688" y="6253163"/>
            <a:ext cx="80803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9229" name="Rectangle 1030">
            <a:extLst>
              <a:ext uri="{FF2B5EF4-FFF2-40B4-BE49-F238E27FC236}">
                <a16:creationId xmlns:a16="http://schemas.microsoft.com/office/drawing/2014/main" id="{A83F4E87-28F9-F89A-B35B-8C32A5C1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9997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9230" name="Rectangle 1034">
            <a:extLst>
              <a:ext uri="{FF2B5EF4-FFF2-40B4-BE49-F238E27FC236}">
                <a16:creationId xmlns:a16="http://schemas.microsoft.com/office/drawing/2014/main" id="{6F0F3F73-ACAB-ACB8-E6B3-1F5B0C70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9997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9231" name="Text Box 11">
            <a:extLst>
              <a:ext uri="{FF2B5EF4-FFF2-40B4-BE49-F238E27FC236}">
                <a16:creationId xmlns:a16="http://schemas.microsoft.com/office/drawing/2014/main" id="{B60E4313-C737-864F-77F4-160B61DFC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26039763"/>
            <a:ext cx="8188325" cy="646112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Arial Narrow" panose="020B0606020202030204" pitchFamily="34" charset="0"/>
              </a:rPr>
              <a:t>3) PROBLEM STATEMENT </a:t>
            </a:r>
          </a:p>
        </p:txBody>
      </p:sp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144E7A18-DC84-CA2C-24C3-26756526B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72455"/>
              </p:ext>
            </p:extLst>
          </p:nvPr>
        </p:nvGraphicFramePr>
        <p:xfrm>
          <a:off x="1090614" y="16541884"/>
          <a:ext cx="7239000" cy="9175616"/>
        </p:xfrm>
        <a:graphic>
          <a:graphicData uri="http://schemas.openxmlformats.org/drawingml/2006/table">
            <a:tbl>
              <a:tblPr/>
              <a:tblGrid>
                <a:gridCol w="249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0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885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SOFTWARE COMPONNTS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   SPECIFICATIONS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0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SIMULINK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Utilized for dynamic system modeling, simulation, and analysis, Simulink aided in the design and validation of the linear electric actuator system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7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THONNY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Served as the Integrated Development Environment (IDE) for writing and testing Python scripts, essential for controlling the Raspberry Pi Pico microcontroller.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88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SOLIDWORKS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Employed for the creation of detailed 3D models, SolidWorks facilitated the mechanical aspects of the actuator system.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41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GITHUB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Used for version control and collaborative development</a:t>
                      </a: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58" name="TextBox 182">
            <a:extLst>
              <a:ext uri="{FF2B5EF4-FFF2-40B4-BE49-F238E27FC236}">
                <a16:creationId xmlns:a16="http://schemas.microsoft.com/office/drawing/2014/main" id="{105B926C-877A-FBEC-6D7A-71F059E2F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6752550"/>
            <a:ext cx="7488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 Narrow" panose="020B0606020202030204" pitchFamily="34" charset="0"/>
              </a:rPr>
              <a:t>  </a:t>
            </a:r>
            <a:endParaRPr lang="en-US" altLang="en-US" sz="2400">
              <a:latin typeface="Arial Narrow" panose="020B0606020202030204" pitchFamily="34" charset="0"/>
            </a:endParaRPr>
          </a:p>
        </p:txBody>
      </p:sp>
      <p:sp>
        <p:nvSpPr>
          <p:cNvPr id="9259" name="Text Box 120">
            <a:extLst>
              <a:ext uri="{FF2B5EF4-FFF2-40B4-BE49-F238E27FC236}">
                <a16:creationId xmlns:a16="http://schemas.microsoft.com/office/drawing/2014/main" id="{A5BAE2CC-A597-14A8-7C66-49923945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0538" y="25895300"/>
            <a:ext cx="8196262" cy="61595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400" b="1">
                <a:solidFill>
                  <a:schemeClr val="bg1"/>
                </a:solidFill>
                <a:latin typeface="Arial Narrow" panose="020B0606020202030204" pitchFamily="34" charset="0"/>
              </a:rPr>
              <a:t>9) TAKE AWAY</a:t>
            </a:r>
          </a:p>
        </p:txBody>
      </p:sp>
      <p:sp>
        <p:nvSpPr>
          <p:cNvPr id="9260" name="Text Box 120">
            <a:extLst>
              <a:ext uri="{FF2B5EF4-FFF2-40B4-BE49-F238E27FC236}">
                <a16:creationId xmlns:a16="http://schemas.microsoft.com/office/drawing/2014/main" id="{714A0B88-EF96-7F9C-A559-E796FB0D3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0538" y="15881350"/>
            <a:ext cx="8196262" cy="61595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400" b="1" dirty="0">
                <a:solidFill>
                  <a:schemeClr val="bg1"/>
                </a:solidFill>
                <a:latin typeface="Arial Narrow" panose="020B0606020202030204" pitchFamily="34" charset="0"/>
              </a:rPr>
              <a:t> 7) CONCLUSION</a:t>
            </a:r>
          </a:p>
        </p:txBody>
      </p:sp>
      <p:sp>
        <p:nvSpPr>
          <p:cNvPr id="9261" name="Rectangle 195">
            <a:extLst>
              <a:ext uri="{FF2B5EF4-FFF2-40B4-BE49-F238E27FC236}">
                <a16:creationId xmlns:a16="http://schemas.microsoft.com/office/drawing/2014/main" id="{0F7207F9-9485-9A35-9DE6-E04C3D7E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6938" y="15659100"/>
            <a:ext cx="741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N" altLang="en-US" sz="2400">
                <a:latin typeface="Arial Narrow" panose="020B0606020202030204" pitchFamily="34" charset="0"/>
              </a:rPr>
              <a:t>.</a:t>
            </a:r>
            <a:endParaRPr lang="en-US" altLang="en-US" sz="2400">
              <a:latin typeface="Arial Narrow" panose="020B0606020202030204" pitchFamily="34" charset="0"/>
            </a:endParaRPr>
          </a:p>
        </p:txBody>
      </p:sp>
      <p:sp>
        <p:nvSpPr>
          <p:cNvPr id="9262" name="Text Box 180">
            <a:extLst>
              <a:ext uri="{FF2B5EF4-FFF2-40B4-BE49-F238E27FC236}">
                <a16:creationId xmlns:a16="http://schemas.microsoft.com/office/drawing/2014/main" id="{1A2AB02D-8AB9-BCEB-1E47-54A7D4AA5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7675" y="15840075"/>
            <a:ext cx="8189913" cy="61595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400" b="1" dirty="0">
                <a:solidFill>
                  <a:schemeClr val="bg1"/>
                </a:solidFill>
                <a:latin typeface="Arial Narrow" panose="020B0606020202030204" pitchFamily="34" charset="0"/>
              </a:rPr>
              <a:t> TEAM MEMBERS</a:t>
            </a:r>
          </a:p>
        </p:txBody>
      </p:sp>
      <p:sp>
        <p:nvSpPr>
          <p:cNvPr id="9263" name="Text Box 11">
            <a:extLst>
              <a:ext uri="{FF2B5EF4-FFF2-40B4-BE49-F238E27FC236}">
                <a16:creationId xmlns:a16="http://schemas.microsoft.com/office/drawing/2014/main" id="{EFA94326-3E6C-E973-BA83-FFC0DC6F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75" y="15190788"/>
            <a:ext cx="8188325" cy="64770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  <a:latin typeface="Arial Narrow" panose="020B0606020202030204" pitchFamily="34" charset="0"/>
              </a:rPr>
              <a:t>5) METHODOLOGY </a:t>
            </a:r>
            <a:r>
              <a:rPr lang="en-US" altLang="en-US" sz="1600" b="1">
                <a:solidFill>
                  <a:schemeClr val="bg1"/>
                </a:solidFill>
                <a:latin typeface="Arial Narrow" panose="020B0606020202030204" pitchFamily="34" charset="0"/>
              </a:rPr>
              <a:t>(FLOW CHART/PSEUDO CODE)  </a:t>
            </a:r>
          </a:p>
        </p:txBody>
      </p:sp>
      <p:sp>
        <p:nvSpPr>
          <p:cNvPr id="9264" name="Text Box 7">
            <a:extLst>
              <a:ext uri="{FF2B5EF4-FFF2-40B4-BE49-F238E27FC236}">
                <a16:creationId xmlns:a16="http://schemas.microsoft.com/office/drawing/2014/main" id="{EE7FB9FA-862E-2C86-4617-E83BD782D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25992138"/>
            <a:ext cx="8115300" cy="61595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400" b="1" dirty="0">
                <a:solidFill>
                  <a:schemeClr val="bg1"/>
                </a:solidFill>
                <a:latin typeface="Arial Narrow" panose="020B0606020202030204" pitchFamily="34" charset="0"/>
              </a:rPr>
              <a:t> 6) HARDWARE MODEL</a:t>
            </a:r>
          </a:p>
        </p:txBody>
      </p:sp>
      <p:sp>
        <p:nvSpPr>
          <p:cNvPr id="9265" name="Rectangle 139">
            <a:extLst>
              <a:ext uri="{FF2B5EF4-FFF2-40B4-BE49-F238E27FC236}">
                <a16:creationId xmlns:a16="http://schemas.microsoft.com/office/drawing/2014/main" id="{0221A63E-21C0-7CEB-5B5B-7D481F5B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95275"/>
            <a:ext cx="867886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30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66" name="TextBox 169">
            <a:extLst>
              <a:ext uri="{FF2B5EF4-FFF2-40B4-BE49-F238E27FC236}">
                <a16:creationId xmlns:a16="http://schemas.microsoft.com/office/drawing/2014/main" id="{DC06A71C-A470-BF1A-E2AF-8C21955CF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2063" y="1649413"/>
            <a:ext cx="79248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N" altLang="en-US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9267" name="Rectangle 182">
            <a:extLst>
              <a:ext uri="{FF2B5EF4-FFF2-40B4-BE49-F238E27FC236}">
                <a16:creationId xmlns:a16="http://schemas.microsoft.com/office/drawing/2014/main" id="{7350A4ED-A882-6412-E812-CFBB303A8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176475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>
              <a:latin typeface="Arial Narrow" panose="020B0606020202030204" pitchFamily="34" charset="0"/>
            </a:endParaRPr>
          </a:p>
        </p:txBody>
      </p:sp>
      <p:pic>
        <p:nvPicPr>
          <p:cNvPr id="9268" name="Picture 1">
            <a:extLst>
              <a:ext uri="{FF2B5EF4-FFF2-40B4-BE49-F238E27FC236}">
                <a16:creationId xmlns:a16="http://schemas.microsoft.com/office/drawing/2014/main" id="{CC68BDAC-3688-8369-3766-A146EF5D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9"/>
          <a:stretch>
            <a:fillRect/>
          </a:stretch>
        </p:blipFill>
        <p:spPr bwMode="auto">
          <a:xfrm>
            <a:off x="0" y="119063"/>
            <a:ext cx="81819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69" name="Rectangle 183">
            <a:extLst>
              <a:ext uri="{FF2B5EF4-FFF2-40B4-BE49-F238E27FC236}">
                <a16:creationId xmlns:a16="http://schemas.microsoft.com/office/drawing/2014/main" id="{26E0F632-89EF-205B-E41B-C6196339E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176475" cy="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>
              <a:latin typeface="Arial Narrow" panose="020B0606020202030204" pitchFamily="34" charset="0"/>
            </a:endParaRPr>
          </a:p>
        </p:txBody>
      </p:sp>
      <p:sp>
        <p:nvSpPr>
          <p:cNvPr id="9270" name="TextBox 5">
            <a:extLst>
              <a:ext uri="{FF2B5EF4-FFF2-40B4-BE49-F238E27FC236}">
                <a16:creationId xmlns:a16="http://schemas.microsoft.com/office/drawing/2014/main" id="{289C0A76-E170-F966-E974-CC8DF1A92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7134444"/>
            <a:ext cx="7985125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Arial Narrow" panose="020B0606020202030204" pitchFamily="34" charset="0"/>
              </a:rPr>
              <a:t>Experiential Learning Focus</a:t>
            </a:r>
            <a:r>
              <a:rPr lang="en-US" altLang="en-US" sz="3600" dirty="0">
                <a:latin typeface="Arial Narrow" panose="020B0606020202030204" pitchFamily="34" charset="0"/>
              </a:rPr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Arial Narrow" panose="020B0606020202030204" pitchFamily="34" charset="0"/>
              </a:rPr>
              <a:t>This initiative centers on hands-on exploration, emphasizing the practical design of an Electrical Actuator Operating System.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Arial Narrow" panose="020B0606020202030204" pitchFamily="34" charset="0"/>
              </a:rPr>
              <a:t>Synchronized Actuator Control</a:t>
            </a:r>
            <a:r>
              <a:rPr lang="en-US" altLang="en-US" sz="3600" dirty="0">
                <a:latin typeface="Arial Narrow" panose="020B0606020202030204" pitchFamily="34" charset="0"/>
              </a:rPr>
              <a:t>: The primary goal is to orchestrate the simultaneous linear extension and retraction of two actuators using a microcontroller.-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Arial Narrow" panose="020B0606020202030204" pitchFamily="34" charset="0"/>
              </a:rPr>
              <a:t>Microcontroller Selection: </a:t>
            </a:r>
            <a:r>
              <a:rPr lang="en-US" altLang="en-US" sz="3600" dirty="0">
                <a:latin typeface="Arial Narrow" panose="020B0606020202030204" pitchFamily="34" charset="0"/>
              </a:rPr>
              <a:t>A suitable microcontroller is meticulously chosen to serve as the system's central control unit, ensuring precise coordination of actuator movements.</a:t>
            </a:r>
            <a:endParaRPr lang="en-IN" altLang="en-US" sz="3600" dirty="0">
              <a:latin typeface="Arial Narrow" panose="020B0606020202030204" pitchFamily="34" charset="0"/>
            </a:endParaRPr>
          </a:p>
        </p:txBody>
      </p:sp>
      <p:sp>
        <p:nvSpPr>
          <p:cNvPr id="9272" name="Text Box 7">
            <a:extLst>
              <a:ext uri="{FF2B5EF4-FFF2-40B4-BE49-F238E27FC236}">
                <a16:creationId xmlns:a16="http://schemas.microsoft.com/office/drawing/2014/main" id="{0ADF94ED-4B42-AFCA-C4C0-9122D987A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75" y="6210300"/>
            <a:ext cx="8188325" cy="61595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3400" b="1" dirty="0">
                <a:solidFill>
                  <a:schemeClr val="bg1"/>
                </a:solidFill>
                <a:latin typeface="Arial Narrow" panose="020B0606020202030204" pitchFamily="34" charset="0"/>
              </a:rPr>
              <a:t> 4) OBJECTIVE </a:t>
            </a:r>
          </a:p>
        </p:txBody>
      </p:sp>
      <p:sp>
        <p:nvSpPr>
          <p:cNvPr id="9273" name="TextBox 1">
            <a:extLst>
              <a:ext uri="{FF2B5EF4-FFF2-40B4-BE49-F238E27FC236}">
                <a16:creationId xmlns:a16="http://schemas.microsoft.com/office/drawing/2014/main" id="{B8C2390C-7684-5B9E-3A13-D05C0EC87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2313" y="16825913"/>
            <a:ext cx="7734300" cy="72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Arial Narrow" panose="020B0606020202030204" pitchFamily="34" charset="0"/>
              </a:rPr>
              <a:t>Effective Team Collaboration: Seamless teamwork was fundamental to the project's success.-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Arial Narrow" panose="020B0606020202030204" pitchFamily="34" charset="0"/>
              </a:rPr>
              <a:t>Diverse Contributions: Suhana excelled in algorithm development and microcontroller programming, Sadiq led in system design and MATLAB simulation, while </a:t>
            </a:r>
            <a:r>
              <a:rPr lang="en-US" altLang="en-US" sz="3600" dirty="0" err="1">
                <a:latin typeface="Arial Narrow" panose="020B0606020202030204" pitchFamily="34" charset="0"/>
              </a:rPr>
              <a:t>Veerbhadrayya</a:t>
            </a:r>
            <a:r>
              <a:rPr lang="en-US" altLang="en-US" sz="3600" dirty="0">
                <a:latin typeface="Arial Narrow" panose="020B0606020202030204" pitchFamily="34" charset="0"/>
              </a:rPr>
              <a:t> expertly handled hardware selection and analysis.-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Arial Narrow" panose="020B0606020202030204" pitchFamily="34" charset="0"/>
              </a:rPr>
              <a:t> Holistic Learning: This experiential approach integrated theory with hands-on practice, providing a comprehensive understanding of Electrical Actuator.</a:t>
            </a:r>
            <a:endParaRPr lang="en-IN" alt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599C0-31F1-CB84-A9CF-71C515FFBF64}"/>
              </a:ext>
            </a:extLst>
          </p:cNvPr>
          <p:cNvSpPr txBox="1"/>
          <p:nvPr/>
        </p:nvSpPr>
        <p:spPr>
          <a:xfrm>
            <a:off x="18749169" y="26769219"/>
            <a:ext cx="7239000" cy="8402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sz="3600" dirty="0"/>
              <a:t>Hands-on Experience: Gain practical insights into designing an Electrical Actuator Operating System, covering microcontroller selection and component integration.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sz="3600" dirty="0"/>
              <a:t> Synchronized Control: Understand the crucial coordination required between two actuators for optimal performance, emphasizing the importance of control algorithms.-</a:t>
            </a: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en-US" sz="3600" dirty="0"/>
              <a:t>Component Integration: Learn the significance of understanding technical parameters and practical availability of components for seamless system functionality</a:t>
            </a:r>
            <a:endParaRPr lang="en-IN" sz="3600" dirty="0"/>
          </a:p>
        </p:txBody>
      </p:sp>
      <p:sp>
        <p:nvSpPr>
          <p:cNvPr id="9278" name="TextBox 1">
            <a:extLst>
              <a:ext uri="{FF2B5EF4-FFF2-40B4-BE49-F238E27FC236}">
                <a16:creationId xmlns:a16="http://schemas.microsoft.com/office/drawing/2014/main" id="{1887A169-C97A-3892-1B10-909228AA2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4688" y="16985158"/>
            <a:ext cx="7734300" cy="1970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3600" dirty="0">
                <a:latin typeface="Arial Narrow" panose="020B0606020202030204" pitchFamily="34" charset="0"/>
              </a:rPr>
              <a:t>SUHANA ARSH (USN: 1RV22AS405): Algorithm development and microcontroller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>
                <a:latin typeface="Arial Narrow" panose="020B0606020202030204" pitchFamily="34" charset="0"/>
              </a:rPr>
              <a:t>SADIQ ALI MIR (USN: 1RV21AS049): System design and simulation in MATLAB Simulink.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>
                <a:latin typeface="Arial Narrow" panose="020B0606020202030204" pitchFamily="34" charset="0"/>
              </a:rPr>
              <a:t>VEERABHADRAYYA C ROOGI (1RV21AS063): </a:t>
            </a:r>
          </a:p>
          <a:p>
            <a:pPr marL="0" indent="0">
              <a:buNone/>
            </a:pPr>
            <a:r>
              <a:rPr lang="en-IN" sz="3600" dirty="0">
                <a:latin typeface="Arial Narrow" panose="020B0606020202030204" pitchFamily="34" charset="0"/>
              </a:rPr>
              <a:t>      Hardware selection and analysis.</a:t>
            </a: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IN" sz="3600" dirty="0">
                <a:latin typeface="Arial Narrow" panose="020B0606020202030204" pitchFamily="34" charset="0"/>
              </a:rPr>
              <a:t>UNDER THE GUIDANCE OF </a:t>
            </a:r>
          </a:p>
          <a:p>
            <a:pPr marL="0" indent="0" algn="ctr">
              <a:buNone/>
            </a:pPr>
            <a:r>
              <a:rPr lang="en-IN" sz="3600" dirty="0">
                <a:latin typeface="Arial Narrow" panose="020B0606020202030204" pitchFamily="34" charset="0"/>
              </a:rPr>
              <a:t>PROFESSOR DEEPAK BANA</a:t>
            </a:r>
          </a:p>
          <a:p>
            <a:pPr marL="0" indent="0" algn="ctr">
              <a:buNone/>
            </a:pPr>
            <a:r>
              <a:rPr lang="en-IN" sz="3600" dirty="0">
                <a:latin typeface="Arial Narrow" panose="020B0606020202030204" pitchFamily="34" charset="0"/>
              </a:rPr>
              <a:t>DEPARTMENT OF AEROSAPCE ENGINEEING, RV COLLEGE OF ENGINEERING</a:t>
            </a: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GitHub Link: https://github.com/sadiqalimir/actuatorOS</a:t>
            </a:r>
            <a:r>
              <a:rPr lang="en-IN" sz="3600" dirty="0">
                <a:latin typeface="Arial Narrow" panose="020B0606020202030204" pitchFamily="34" charset="0"/>
              </a:rPr>
              <a:t> </a:t>
            </a:r>
          </a:p>
          <a:p>
            <a:pPr marL="0" indent="0">
              <a:buNone/>
            </a:pPr>
            <a:endParaRPr lang="en-IN" sz="3600" dirty="0">
              <a:latin typeface="Arial Narrow" panose="020B0606020202030204" pitchFamily="34" charset="0"/>
            </a:endParaRPr>
          </a:p>
          <a:p>
            <a:pPr algn="ctr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IN" altLang="en-US" sz="3600" dirty="0">
              <a:latin typeface="Arial Narrow" panose="020B0606020202030204" pitchFamily="34" charset="0"/>
            </a:endParaRPr>
          </a:p>
        </p:txBody>
      </p:sp>
      <p:sp>
        <p:nvSpPr>
          <p:cNvPr id="9279" name="TextBox 4">
            <a:extLst>
              <a:ext uri="{FF2B5EF4-FFF2-40B4-BE49-F238E27FC236}">
                <a16:creationId xmlns:a16="http://schemas.microsoft.com/office/drawing/2014/main" id="{4F34278E-389F-0DC5-A11C-4215BDF19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1888" y="6994525"/>
            <a:ext cx="6972300" cy="784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600" dirty="0">
                <a:latin typeface="Arial Narrow" panose="020B0606020202030204" pitchFamily="34" charset="0"/>
              </a:rPr>
              <a:t>Design and implement a synchronized Electrical Actuator Operating System for controlling two actuators with precision.</a:t>
            </a:r>
          </a:p>
          <a:p>
            <a:pPr>
              <a:spcBef>
                <a:spcPct val="0"/>
              </a:spcBef>
            </a:pPr>
            <a:r>
              <a:rPr lang="en-US" altLang="en-US" sz="3600" dirty="0">
                <a:latin typeface="Arial Narrow" panose="020B0606020202030204" pitchFamily="34" charset="0"/>
              </a:rPr>
              <a:t>Utilize a microcontroller to orchestrate the extension (15 cm) and retraction (10 cm) of the actuators within a total 15 cm extension range.</a:t>
            </a:r>
          </a:p>
          <a:p>
            <a:pPr>
              <a:spcBef>
                <a:spcPct val="0"/>
              </a:spcBef>
            </a:pPr>
            <a:r>
              <a:rPr lang="en-US" altLang="en-US" sz="3600" dirty="0">
                <a:latin typeface="Arial Narrow" panose="020B0606020202030204" pitchFamily="34" charset="0"/>
              </a:rPr>
              <a:t>Develop a comprehensive Simulink MATLAB model to simulate and analyze the behavior of the actuator system, facilitating refinement and optimization</a:t>
            </a:r>
            <a:endParaRPr lang="en-IN" altLang="en-US" sz="3600" dirty="0">
              <a:latin typeface="Arial Narrow" panose="020B0606020202030204" pitchFamily="34" charset="0"/>
            </a:endParaRPr>
          </a:p>
        </p:txBody>
      </p:sp>
      <p:sp>
        <p:nvSpPr>
          <p:cNvPr id="9281" name="TextBox 1">
            <a:extLst>
              <a:ext uri="{FF2B5EF4-FFF2-40B4-BE49-F238E27FC236}">
                <a16:creationId xmlns:a16="http://schemas.microsoft.com/office/drawing/2014/main" id="{842DF52E-648C-81D3-CECA-DF1C67C3C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27017663"/>
            <a:ext cx="7239000" cy="784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just"/>
            <a:r>
              <a:rPr lang="en-US" altLang="en-US" sz="3600" dirty="0"/>
              <a:t>The experiential learning aims to develop an Electrical Actuator Operating System capable of synchronizing the linear extension and retraction of two actuators using a microcontroller. The system must facilitate precise control, ensuring an extension of 15 cm and retraction of 10 cm out of the total 15 cm extension length. Additionally, a Simulink MATLAB model will be created to simulate the behavior of the actuator system, providing a comprehensive understanding of its functionality for further analysis and optimization.</a:t>
            </a:r>
            <a:endParaRPr lang="en-IN" altLang="en-US" sz="3600" dirty="0"/>
          </a:p>
        </p:txBody>
      </p:sp>
      <p:sp>
        <p:nvSpPr>
          <p:cNvPr id="5" name="Text Box 120">
            <a:extLst>
              <a:ext uri="{FF2B5EF4-FFF2-40B4-BE49-F238E27FC236}">
                <a16:creationId xmlns:a16="http://schemas.microsoft.com/office/drawing/2014/main" id="{406844A6-7496-3D94-BEA5-1E925471C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1326" y="6209378"/>
            <a:ext cx="8196262" cy="61595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3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 Box 120">
            <a:extLst>
              <a:ext uri="{FF2B5EF4-FFF2-40B4-BE49-F238E27FC236}">
                <a16:creationId xmlns:a16="http://schemas.microsoft.com/office/drawing/2014/main" id="{6878C586-EAD8-E4B6-737C-944A07707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7567" y="6210532"/>
            <a:ext cx="8196262" cy="61595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0" rIns="91426" bIns="4571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3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 descr="A computer screen shot of a computer">
            <a:extLst>
              <a:ext uri="{FF2B5EF4-FFF2-40B4-BE49-F238E27FC236}">
                <a16:creationId xmlns:a16="http://schemas.microsoft.com/office/drawing/2014/main" id="{7D76CEDE-55B6-DC38-3EB4-BFCDE69E06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8"/>
          <a:stretch/>
        </p:blipFill>
        <p:spPr>
          <a:xfrm>
            <a:off x="18337213" y="7727886"/>
            <a:ext cx="16424779" cy="7114942"/>
          </a:xfrm>
          <a:prstGeom prst="rect">
            <a:avLst/>
          </a:prstGeom>
        </p:spPr>
      </p:pic>
      <p:pic>
        <p:nvPicPr>
          <p:cNvPr id="22" name="Picture 21" descr="A group of small electronic devices&#10;&#10;Description automatically generated">
            <a:extLst>
              <a:ext uri="{FF2B5EF4-FFF2-40B4-BE49-F238E27FC236}">
                <a16:creationId xmlns:a16="http://schemas.microsoft.com/office/drawing/2014/main" id="{E3BBAA16-9737-ADC3-353B-3BC2521E18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50" y="26889075"/>
            <a:ext cx="7734300" cy="58007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3F269DB-FBEB-720E-07A0-1D34DCC9C6BB}"/>
              </a:ext>
            </a:extLst>
          </p:cNvPr>
          <p:cNvSpPr txBox="1"/>
          <p:nvPr/>
        </p:nvSpPr>
        <p:spPr>
          <a:xfrm>
            <a:off x="9906000" y="27048345"/>
            <a:ext cx="7239000" cy="78483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endParaRPr lang="en-US" sz="3600" dirty="0"/>
          </a:p>
          <a:p>
            <a:r>
              <a:rPr lang="en-IN" sz="3600" dirty="0"/>
              <a:t>Hardware model contains Raspberry Pi Pico, Breadboard, L298 Motor Driver, 9V Battery, DC Motors, USB Cable Type B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E635DD2-5FB9-3F13-4579-08A1936E21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188"/>
          <a:stretch/>
        </p:blipFill>
        <p:spPr>
          <a:xfrm>
            <a:off x="9553221" y="16019634"/>
            <a:ext cx="7944205" cy="4362450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E25BF2D6-8C2B-F8C5-68EE-E1D58C778F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4" t="-2365" r="-3712" b="2365"/>
          <a:stretch/>
        </p:blipFill>
        <p:spPr>
          <a:xfrm>
            <a:off x="9474942" y="19994822"/>
            <a:ext cx="8665668" cy="4362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A50021"/>
      </a:hlink>
      <a:folHlink>
        <a:srgbClr val="F8F8F8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CC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A50021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CC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A50021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CC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A50021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Custom Design">
  <a:themeElements>
    <a:clrScheme name="5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5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CC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A50021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CC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A50021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CC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A50021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8402</TotalTime>
  <Words>618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Arial Black</vt:lpstr>
      <vt:lpstr>Arial Narrow</vt:lpstr>
      <vt:lpstr>Comic Sans MS</vt:lpstr>
      <vt:lpstr>Times New Roman</vt:lpstr>
      <vt:lpstr>Wingdings</vt:lpstr>
      <vt:lpstr>Custom Design</vt:lpstr>
      <vt:lpstr>1_Custom Design</vt:lpstr>
      <vt:lpstr>4_Custom Design</vt:lpstr>
      <vt:lpstr>5_Custom Design</vt:lpstr>
      <vt:lpstr>2_Custom Design</vt:lpstr>
      <vt:lpstr>3_Custom Design</vt:lpstr>
      <vt:lpstr>PowerPoint Presentation</vt:lpstr>
    </vt:vector>
  </TitlesOfParts>
  <Company>P&amp;D Display Graphics, LLC</Company>
  <LinksUpToDate>false</LinksUpToDate>
  <SharedDoc>false</SharedDoc>
  <HyperlinkBase>http://www.posters4research.com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sample PowerPoint Template</dc:subject>
  <dc:creator>krishnam</dc:creator>
  <dc:description>For output services or help using this template go to:_x000d_
www.posters4research.com_x000d_
copyright of P&amp;D Display Graphics, LLC</dc:description>
  <cp:lastModifiedBy>SADIQ ALI MIR</cp:lastModifiedBy>
  <cp:revision>313</cp:revision>
  <cp:lastPrinted>2023-03-20T07:59:43Z</cp:lastPrinted>
  <dcterms:created xsi:type="dcterms:W3CDTF">2005-05-18T01:24:28Z</dcterms:created>
  <dcterms:modified xsi:type="dcterms:W3CDTF">2023-09-10T16:06:36Z</dcterms:modified>
  <cp:category>Powerpoint poster templates</cp:category>
</cp:coreProperties>
</file>