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erriweather Light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pen Sans SemiBold"/>
      <p:regular r:id="rId20"/>
      <p:bold r:id="rId21"/>
      <p:italic r:id="rId22"/>
      <p:boldItalic r:id="rId23"/>
    </p:embeddedFont>
    <p:embeddedFont>
      <p:font typeface="Vidaloka"/>
      <p:regular r:id="rId24"/>
    </p:embeddedFont>
    <p:embeddedFont>
      <p:font typeface="Russo One"/>
      <p:regular r:id="rId25"/>
    </p:embeddedFont>
    <p:embeddedFont>
      <p:font typeface="Mako"/>
      <p:regular r:id="rId26"/>
    </p:embeddedFont>
    <p:embeddedFont>
      <p:font typeface="Crimson Tex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CrimsonText-boldItalic.fntdata"/><Relationship Id="rId33" Type="http://schemas.openxmlformats.org/officeDocument/2006/relationships/font" Target="fonts/OpenSans-italic.fntdata"/><Relationship Id="rId32" Type="http://schemas.openxmlformats.org/officeDocument/2006/relationships/font" Target="fonts/OpenSans-bold.fntdata"/><Relationship Id="rId34" Type="http://schemas.openxmlformats.org/officeDocument/2006/relationships/font" Target="fonts/OpenSans-boldItalic.fntdata"/><Relationship Id="rId20" Type="http://schemas.openxmlformats.org/officeDocument/2006/relationships/font" Target="fonts/OpenSansSemiBold-regular.fntdata"/><Relationship Id="rId22" Type="http://schemas.openxmlformats.org/officeDocument/2006/relationships/font" Target="fonts/OpenSansSemiBold-italic.fntdata"/><Relationship Id="rId21" Type="http://schemas.openxmlformats.org/officeDocument/2006/relationships/font" Target="fonts/OpenSansSemiBold-bold.fntdata"/><Relationship Id="rId24" Type="http://schemas.openxmlformats.org/officeDocument/2006/relationships/font" Target="fonts/Vidaloka-regular.fntdata"/><Relationship Id="rId23" Type="http://schemas.openxmlformats.org/officeDocument/2006/relationships/font" Target="fonts/OpenSansSemiBold-boldItalic.fntdata"/><Relationship Id="rId26" Type="http://schemas.openxmlformats.org/officeDocument/2006/relationships/font" Target="fonts/Mako-regular.fntdata"/><Relationship Id="rId25" Type="http://schemas.openxmlformats.org/officeDocument/2006/relationships/font" Target="fonts/RussoOne-regular.fntdata"/><Relationship Id="rId28" Type="http://schemas.openxmlformats.org/officeDocument/2006/relationships/font" Target="fonts/CrimsonText-bold.fntdata"/><Relationship Id="rId27" Type="http://schemas.openxmlformats.org/officeDocument/2006/relationships/font" Target="fonts/CrimsonText-regular.fntdata"/><Relationship Id="rId29" Type="http://schemas.openxmlformats.org/officeDocument/2006/relationships/font" Target="fonts/CrimsonTex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erriweatherLight-bold.fntdata"/><Relationship Id="rId12" Type="http://schemas.openxmlformats.org/officeDocument/2006/relationships/font" Target="fonts/MerriweatherLight-regular.fntdata"/><Relationship Id="rId15" Type="http://schemas.openxmlformats.org/officeDocument/2006/relationships/font" Target="fonts/MerriweatherLight-boldItalic.fntdata"/><Relationship Id="rId14" Type="http://schemas.openxmlformats.org/officeDocument/2006/relationships/font" Target="fonts/MerriweatherLight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097b232b87_0_3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097b232b87_0_3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097b232b87_0_3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097b232b87_0_3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097b232b87_0_3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097b232b87_0_3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83f33e91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83f33e9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097b232b87_0_3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097b232b87_0_3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097b232b87_0_3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097b232b87_0_3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78" name="Google Shape;7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8" name="Google Shape;88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0" name="Google Shape;90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2" name="Google Shape;92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4" name="Google Shape;94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99" name="Google Shape;99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20" name="Google Shape;120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2" name="Google Shape;12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0" name="Google Shape;130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6" name="Google Shape;136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4" name="Google Shape;144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51" name="Google Shape;151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52" name="Google Shape;152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58" name="Google Shape;158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7" name="Google Shape;167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68" name="Google Shape;168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6" name="Google Shape;17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2" name="Google Shape;192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4" name="Google Shape;194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6" name="Google Shape;196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8" name="Google Shape;198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9" name="Google Shape;199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12" name="Google Shape;212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1" name="Google Shape;221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28" name="Google Shape;228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9" name="Google Shape;229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8" name="Google Shape;238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39" name="Google Shape;239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46" name="Google Shape;246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5" name="Google Shape;255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7" name="Google Shape;257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9" name="Google Shape;259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1" name="Google Shape;261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6" name="Google Shape;26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8" name="Google Shape;26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72" name="Google Shape;27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3" name="Google Shape;27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5" name="Google Shape;27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7" name="Google Shape;27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8" name="Google Shape;27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5" name="Google Shape;285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7" name="Google Shape;287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9" name="Google Shape;289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1" name="Google Shape;291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3" name="Google Shape;293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5" name="Google Shape;295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97" name="Google Shape;297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2" name="Google Shape;302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4" name="Google Shape;304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19" name="Google Shape;319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8" name="Google Shape;328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0" name="Google Shape;330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2" name="Google Shape;332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4" name="Google Shape;334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36" name="Google Shape;336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3" name="Google Shape;343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5" name="Google Shape;345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7" name="Google Shape;347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9" name="Google Shape;359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0" name="Google Shape;360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2" name="Google Shape;362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4" name="Google Shape;364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6" name="Google Shape;366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4" name="Google Shape;374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5" name="Google Shape;375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6" name="Google Shape;376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7" name="Google Shape;377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8" name="Google Shape;378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9" name="Google Shape;379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80" name="Google Shape;380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5" name="Google Shape;385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7" name="Google Shape;387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9" name="Google Shape;389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1" name="Google Shape;391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93" name="Google Shape;393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" name="Google Shape;397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4" name="Google Shape;404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6" name="Google Shape;406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08" name="Google Shape;408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9" name="Google Shape;409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" name="Google Shape;39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3" name="Google Shape;41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7" name="Google Shape;41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8" name="Google Shape;41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7" name="Google Shape;427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8" name="Google Shape;428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5" name="Google Shape;435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9" name="Google Shape;439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0" name="Google Shape;440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45" name="Google Shape;445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46" name="Google Shape;446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1" name="Google Shape;451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52" name="Google Shape;452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Google Shape;457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64" name="Google Shape;464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5" name="Google Shape;465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6" name="Google Shape;46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9" name="Google Shape;469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1" name="Google Shape;471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73" name="Google Shape;473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78" name="Google Shape;478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9" name="Google Shape;479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81" name="Google Shape;481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83" name="Google Shape;483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4" name="Google Shape;484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1" name="Google Shape;491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9" name="Google Shape;499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5" name="Google Shape;45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9" name="Google Shape;509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" name="Google Shape;514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2" name="Google Shape;52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7" name="Google Shape;57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5" name="Google Shape;65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71" name="Google Shape;71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buNone/>
              <a:defRPr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buNone/>
              <a:defRPr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buNone/>
              <a:defRPr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buNone/>
              <a:defRPr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buNone/>
              <a:defRPr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buNone/>
              <a:defRPr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buNone/>
              <a:defRPr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buNone/>
              <a:defRPr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"/>
          <p:cNvSpPr txBox="1"/>
          <p:nvPr>
            <p:ph type="ctrTitle"/>
          </p:nvPr>
        </p:nvSpPr>
        <p:spPr>
          <a:xfrm>
            <a:off x="1040000" y="761025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Improving Relevance Quality in Product Search using High-Precision Query-Product Semantic Similarity </a:t>
            </a:r>
            <a:endParaRPr sz="3500"/>
          </a:p>
        </p:txBody>
      </p:sp>
      <p:sp>
        <p:nvSpPr>
          <p:cNvPr id="526" name="Google Shape;526;p54"/>
          <p:cNvSpPr txBox="1"/>
          <p:nvPr>
            <p:ph idx="1" type="subTitle"/>
          </p:nvPr>
        </p:nvSpPr>
        <p:spPr>
          <a:xfrm>
            <a:off x="1039950" y="3023125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Name: Sadiq Uddin Bhuiyan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ID: 19201018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Team: 23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ST: Md Farhadul Islam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RA: Md Sabbir Hossain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7" name="Google Shape;527;p54"/>
          <p:cNvSpPr txBox="1"/>
          <p:nvPr>
            <p:ph idx="12" type="sldNum"/>
          </p:nvPr>
        </p:nvSpPr>
        <p:spPr>
          <a:xfrm>
            <a:off x="8595309" y="48293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idx="2" type="subTitle"/>
          </p:nvPr>
        </p:nvSpPr>
        <p:spPr>
          <a:xfrm>
            <a:off x="713225" y="1287700"/>
            <a:ext cx="7899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E-commerce customers use search to find products, so search results must be relevant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If a search result doesn't match the customer's query intent, it may be a search defect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Search defects can damage customer trust and perception of the e-commerce system, affecting product sales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ranking phase can demote matchset search defects from the first few pages to reduce their impact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3" name="Google Shape;533;p55"/>
          <p:cNvSpPr txBox="1"/>
          <p:nvPr>
            <p:ph type="title"/>
          </p:nvPr>
        </p:nvSpPr>
        <p:spPr>
          <a:xfrm>
            <a:off x="713225" y="445025"/>
            <a:ext cx="69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Introduction</a:t>
            </a:r>
            <a:endParaRPr sz="3500"/>
          </a:p>
        </p:txBody>
      </p:sp>
      <p:sp>
        <p:nvSpPr>
          <p:cNvPr id="534" name="Google Shape;534;p55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/>
          <p:nvPr>
            <p:ph idx="2" type="subTitle"/>
          </p:nvPr>
        </p:nvSpPr>
        <p:spPr>
          <a:xfrm>
            <a:off x="713225" y="1287700"/>
            <a:ext cx="78891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Generating textual representations that are effective for downstream tasks is an active area of research that has seen significant improvement in the last several years (Peters et al., 2018; Cer et al., 2018; Devlin et al., 2019)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Leverage BERT for two-sentence classification with cross-encoders that is known to have strong predictive performance while at the same time presenting computational challenges for large-scale product search (Humeau et al., 2020; Reimers and Gurevych, 2019)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 factorizing inputs into separate model paths (Huang et al., 2013; Reimers and Gurevych, 2019; Humeau et al., 2020)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0" name="Google Shape;540;p56"/>
          <p:cNvSpPr txBox="1"/>
          <p:nvPr>
            <p:ph type="title"/>
          </p:nvPr>
        </p:nvSpPr>
        <p:spPr>
          <a:xfrm>
            <a:off x="713225" y="445025"/>
            <a:ext cx="69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Related Work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541" name="Google Shape;541;p56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>
            <p:ph idx="2" type="subTitle"/>
          </p:nvPr>
        </p:nvSpPr>
        <p:spPr>
          <a:xfrm>
            <a:off x="713225" y="1287700"/>
            <a:ext cx="69471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wo sentence classification (Devlin et al., 2019) to incorporate textual inputs for the query and product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evaluating relevance quality, we use NDCG metric (Normalized Discount Cumulative Gain)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BERT-based predictor after pre-training (sem) has significant improvement in the tail-query segment (+0.44%)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Final model demonstrates the value brought over the existing set of online-efficient features (+0.75% overall improvement)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p57"/>
          <p:cNvSpPr txBox="1"/>
          <p:nvPr>
            <p:ph type="title"/>
          </p:nvPr>
        </p:nvSpPr>
        <p:spPr>
          <a:xfrm>
            <a:off x="713225" y="445025"/>
            <a:ext cx="80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Query-Product Semantic Similarity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548" name="Google Shape;548;p57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8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Feature for Search Re-ranking</a:t>
            </a:r>
            <a:endParaRPr sz="1700"/>
          </a:p>
        </p:txBody>
      </p:sp>
      <p:sp>
        <p:nvSpPr>
          <p:cNvPr id="554" name="Google Shape;554;p58"/>
          <p:cNvSpPr txBox="1"/>
          <p:nvPr>
            <p:ph idx="3" type="subTitle"/>
          </p:nvPr>
        </p:nvSpPr>
        <p:spPr>
          <a:xfrm>
            <a:off x="1088400" y="2904450"/>
            <a:ext cx="2184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Offline Estimation of Relevance Quality</a:t>
            </a:r>
            <a:endParaRPr sz="1700"/>
          </a:p>
        </p:txBody>
      </p:sp>
      <p:sp>
        <p:nvSpPr>
          <p:cNvPr id="555" name="Google Shape;555;p58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Objective for Optimization</a:t>
            </a:r>
            <a:endParaRPr sz="1700"/>
          </a:p>
        </p:txBody>
      </p:sp>
      <p:grpSp>
        <p:nvGrpSpPr>
          <p:cNvPr id="556" name="Google Shape;556;p58"/>
          <p:cNvGrpSpPr/>
          <p:nvPr/>
        </p:nvGrpSpPr>
        <p:grpSpPr>
          <a:xfrm>
            <a:off x="1590600" y="1752050"/>
            <a:ext cx="1011000" cy="930000"/>
            <a:chOff x="3173876" y="1739175"/>
            <a:chExt cx="1011000" cy="930000"/>
          </a:xfrm>
        </p:grpSpPr>
        <p:sp>
          <p:nvSpPr>
            <p:cNvPr id="557" name="Google Shape;557;p58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8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559" name="Google Shape;559;p58"/>
          <p:cNvGrpSpPr/>
          <p:nvPr/>
        </p:nvGrpSpPr>
        <p:grpSpPr>
          <a:xfrm>
            <a:off x="4074125" y="1752050"/>
            <a:ext cx="1011000" cy="930000"/>
            <a:chOff x="3173876" y="1739175"/>
            <a:chExt cx="1011000" cy="930000"/>
          </a:xfrm>
        </p:grpSpPr>
        <p:sp>
          <p:nvSpPr>
            <p:cNvPr id="560" name="Google Shape;560;p58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8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grpSp>
        <p:nvGrpSpPr>
          <p:cNvPr id="562" name="Google Shape;562;p58"/>
          <p:cNvGrpSpPr/>
          <p:nvPr/>
        </p:nvGrpSpPr>
        <p:grpSpPr>
          <a:xfrm>
            <a:off x="6557650" y="1752050"/>
            <a:ext cx="1011000" cy="930000"/>
            <a:chOff x="3173876" y="1739175"/>
            <a:chExt cx="1011000" cy="930000"/>
          </a:xfrm>
        </p:grpSpPr>
        <p:sp>
          <p:nvSpPr>
            <p:cNvPr id="563" name="Google Shape;563;p58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8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565" name="Google Shape;565;p58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Application Within Ranking</a:t>
            </a:r>
            <a:endParaRPr sz="3500"/>
          </a:p>
        </p:txBody>
      </p:sp>
      <p:sp>
        <p:nvSpPr>
          <p:cNvPr id="566" name="Google Shape;566;p58"/>
          <p:cNvSpPr txBox="1"/>
          <p:nvPr>
            <p:ph idx="12" type="sldNum"/>
          </p:nvPr>
        </p:nvSpPr>
        <p:spPr>
          <a:xfrm>
            <a:off x="8519109" y="4832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9"/>
          <p:cNvSpPr txBox="1"/>
          <p:nvPr>
            <p:ph idx="2" type="subTitle"/>
          </p:nvPr>
        </p:nvSpPr>
        <p:spPr>
          <a:xfrm>
            <a:off x="713225" y="1287700"/>
            <a:ext cx="7485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Improve relevance quality in search ranking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Offline-generated scores can be leveraged to </a:t>
            </a:r>
            <a:r>
              <a:rPr lang="en" sz="1600">
                <a:solidFill>
                  <a:schemeClr val="dk1"/>
                </a:solidFill>
              </a:rPr>
              <a:t>improve</a:t>
            </a:r>
            <a:r>
              <a:rPr lang="en" sz="1600">
                <a:solidFill>
                  <a:schemeClr val="dk1"/>
                </a:solidFill>
              </a:rPr>
              <a:t> end task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Leveraging higher-precision models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Benchmarking on public datasets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72" name="Google Shape;572;p59"/>
          <p:cNvSpPr txBox="1"/>
          <p:nvPr>
            <p:ph type="title"/>
          </p:nvPr>
        </p:nvSpPr>
        <p:spPr>
          <a:xfrm>
            <a:off x="713225" y="445025"/>
            <a:ext cx="80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Conclusion &amp; </a:t>
            </a:r>
            <a:r>
              <a:rPr lang="en" sz="3500"/>
              <a:t>Future Work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573" name="Google Shape;573;p59"/>
          <p:cNvSpPr txBox="1"/>
          <p:nvPr>
            <p:ph idx="12" type="sldNum"/>
          </p:nvPr>
        </p:nvSpPr>
        <p:spPr>
          <a:xfrm>
            <a:off x="8563384" y="48222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0"/>
          <p:cNvSpPr txBox="1"/>
          <p:nvPr>
            <p:ph idx="2" type="subTitle"/>
          </p:nvPr>
        </p:nvSpPr>
        <p:spPr>
          <a:xfrm>
            <a:off x="713225" y="1194750"/>
            <a:ext cx="79200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Cristian Bucila, R. Caruana, and Alexandru Niculescu Mizil. 2006. Model compression. In KDD ’06.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Chris J.C. Burges. 2010. From ranknet to lambdarank to lambdamart: An overview. Technical Report MSRTR-2010-82.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Jerome H. Friedman. 2000. Greedy function approximation: A gradient boosting machine. Annals of Statistics, 29:1189–1232.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Geoffrey Hinton, Oriol Vinyals, and Jeff Dean. 2015. Distilling the knowledge in a neural network.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Peiyang Liu, Xi Wang, Lin Wang, Wei Ye, Xiangyu Xi, and Shikun Zhang. 2021. Distilling Knowledge from BERT into Simple Fully Connected Neural Networks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9" name="Google Shape;579;p60"/>
          <p:cNvSpPr txBox="1"/>
          <p:nvPr>
            <p:ph type="title"/>
          </p:nvPr>
        </p:nvSpPr>
        <p:spPr>
          <a:xfrm>
            <a:off x="713225" y="445025"/>
            <a:ext cx="80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References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580" name="Google Shape;580;p60"/>
          <p:cNvSpPr txBox="1"/>
          <p:nvPr>
            <p:ph idx="12" type="sldNum"/>
          </p:nvPr>
        </p:nvSpPr>
        <p:spPr>
          <a:xfrm>
            <a:off x="8557034" y="48222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