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Lst>
  <p:sldIdLst>
    <p:sldId id="256" r:id="rId2"/>
    <p:sldId id="257" r:id="rId3"/>
    <p:sldId id="258" r:id="rId4"/>
    <p:sldId id="259" r:id="rId5"/>
    <p:sldId id="260" r:id="rId6"/>
    <p:sldId id="261" r:id="rId7"/>
    <p:sldId id="281" r:id="rId8"/>
    <p:sldId id="263" r:id="rId9"/>
    <p:sldId id="269" r:id="rId10"/>
    <p:sldId id="270" r:id="rId11"/>
    <p:sldId id="262" r:id="rId12"/>
    <p:sldId id="264" r:id="rId13"/>
    <p:sldId id="265" r:id="rId14"/>
    <p:sldId id="266" r:id="rId15"/>
    <p:sldId id="283" r:id="rId16"/>
    <p:sldId id="284" r:id="rId17"/>
    <p:sldId id="271" r:id="rId18"/>
    <p:sldId id="272" r:id="rId19"/>
    <p:sldId id="273" r:id="rId20"/>
    <p:sldId id="274" r:id="rId21"/>
    <p:sldId id="286" r:id="rId22"/>
    <p:sldId id="275" r:id="rId23"/>
    <p:sldId id="282" r:id="rId24"/>
    <p:sldId id="280" r:id="rId25"/>
    <p:sldId id="276" r:id="rId26"/>
    <p:sldId id="277" r:id="rId27"/>
    <p:sldId id="278" r:id="rId28"/>
    <p:sldId id="285" r:id="rId29"/>
    <p:sldId id="27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A088D1-E773-43B2-8B97-4ED3098BF1ED}"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56F97-F59F-47D8-9744-12E8FDA1BFD1}" type="slidenum">
              <a:rPr lang="en-IN" smtClean="0"/>
              <a:t>‹#›</a:t>
            </a:fld>
            <a:endParaRPr lang="en-IN"/>
          </a:p>
        </p:txBody>
      </p:sp>
    </p:spTree>
    <p:extLst>
      <p:ext uri="{BB962C8B-B14F-4D97-AF65-F5344CB8AC3E}">
        <p14:creationId xmlns:p14="http://schemas.microsoft.com/office/powerpoint/2010/main" val="117310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088D1-E773-43B2-8B97-4ED3098BF1ED}"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56F97-F59F-47D8-9744-12E8FDA1BFD1}" type="slidenum">
              <a:rPr lang="en-IN" smtClean="0"/>
              <a:t>‹#›</a:t>
            </a:fld>
            <a:endParaRPr lang="en-IN"/>
          </a:p>
        </p:txBody>
      </p:sp>
    </p:spTree>
    <p:extLst>
      <p:ext uri="{BB962C8B-B14F-4D97-AF65-F5344CB8AC3E}">
        <p14:creationId xmlns:p14="http://schemas.microsoft.com/office/powerpoint/2010/main" val="3131573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088D1-E773-43B2-8B97-4ED3098BF1ED}"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56F97-F59F-47D8-9744-12E8FDA1BFD1}" type="slidenum">
              <a:rPr lang="en-IN" smtClean="0"/>
              <a:t>‹#›</a:t>
            </a:fld>
            <a:endParaRPr lang="en-IN"/>
          </a:p>
        </p:txBody>
      </p:sp>
    </p:spTree>
    <p:extLst>
      <p:ext uri="{BB962C8B-B14F-4D97-AF65-F5344CB8AC3E}">
        <p14:creationId xmlns:p14="http://schemas.microsoft.com/office/powerpoint/2010/main" val="172766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A088D1-E773-43B2-8B97-4ED3098BF1ED}"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56F97-F59F-47D8-9744-12E8FDA1BFD1}" type="slidenum">
              <a:rPr lang="en-IN" smtClean="0"/>
              <a:t>‹#›</a:t>
            </a:fld>
            <a:endParaRPr lang="en-IN"/>
          </a:p>
        </p:txBody>
      </p:sp>
    </p:spTree>
    <p:extLst>
      <p:ext uri="{BB962C8B-B14F-4D97-AF65-F5344CB8AC3E}">
        <p14:creationId xmlns:p14="http://schemas.microsoft.com/office/powerpoint/2010/main" val="2094448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A088D1-E773-43B2-8B97-4ED3098BF1ED}"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456F97-F59F-47D8-9744-12E8FDA1BFD1}" type="slidenum">
              <a:rPr lang="en-IN" smtClean="0"/>
              <a:t>‹#›</a:t>
            </a:fld>
            <a:endParaRPr lang="en-IN"/>
          </a:p>
        </p:txBody>
      </p:sp>
    </p:spTree>
    <p:extLst>
      <p:ext uri="{BB962C8B-B14F-4D97-AF65-F5344CB8AC3E}">
        <p14:creationId xmlns:p14="http://schemas.microsoft.com/office/powerpoint/2010/main" val="49450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A088D1-E773-43B2-8B97-4ED3098BF1ED}"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56F97-F59F-47D8-9744-12E8FDA1BFD1}" type="slidenum">
              <a:rPr lang="en-IN" smtClean="0"/>
              <a:t>‹#›</a:t>
            </a:fld>
            <a:endParaRPr lang="en-IN"/>
          </a:p>
        </p:txBody>
      </p:sp>
    </p:spTree>
    <p:extLst>
      <p:ext uri="{BB962C8B-B14F-4D97-AF65-F5344CB8AC3E}">
        <p14:creationId xmlns:p14="http://schemas.microsoft.com/office/powerpoint/2010/main" val="3476673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A088D1-E773-43B2-8B97-4ED3098BF1ED}" type="datetimeFigureOut">
              <a:rPr lang="en-IN" smtClean="0"/>
              <a:t>28-08-2024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456F97-F59F-47D8-9744-12E8FDA1BFD1}" type="slidenum">
              <a:rPr lang="en-IN" smtClean="0"/>
              <a:t>‹#›</a:t>
            </a:fld>
            <a:endParaRPr lang="en-IN"/>
          </a:p>
        </p:txBody>
      </p:sp>
    </p:spTree>
    <p:extLst>
      <p:ext uri="{BB962C8B-B14F-4D97-AF65-F5344CB8AC3E}">
        <p14:creationId xmlns:p14="http://schemas.microsoft.com/office/powerpoint/2010/main" val="3302000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A088D1-E773-43B2-8B97-4ED3098BF1ED}" type="datetimeFigureOut">
              <a:rPr lang="en-IN" smtClean="0"/>
              <a:t>28-08-2024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456F97-F59F-47D8-9744-12E8FDA1BFD1}" type="slidenum">
              <a:rPr lang="en-IN" smtClean="0"/>
              <a:t>‹#›</a:t>
            </a:fld>
            <a:endParaRPr lang="en-IN"/>
          </a:p>
        </p:txBody>
      </p:sp>
    </p:spTree>
    <p:extLst>
      <p:ext uri="{BB962C8B-B14F-4D97-AF65-F5344CB8AC3E}">
        <p14:creationId xmlns:p14="http://schemas.microsoft.com/office/powerpoint/2010/main" val="4053203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A088D1-E773-43B2-8B97-4ED3098BF1ED}" type="datetimeFigureOut">
              <a:rPr lang="en-IN" smtClean="0"/>
              <a:t>28-08-2024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456F97-F59F-47D8-9744-12E8FDA1BFD1}" type="slidenum">
              <a:rPr lang="en-IN" smtClean="0"/>
              <a:t>‹#›</a:t>
            </a:fld>
            <a:endParaRPr lang="en-IN"/>
          </a:p>
        </p:txBody>
      </p:sp>
    </p:spTree>
    <p:extLst>
      <p:ext uri="{BB962C8B-B14F-4D97-AF65-F5344CB8AC3E}">
        <p14:creationId xmlns:p14="http://schemas.microsoft.com/office/powerpoint/2010/main" val="216673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A088D1-E773-43B2-8B97-4ED3098BF1ED}"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56F97-F59F-47D8-9744-12E8FDA1BFD1}" type="slidenum">
              <a:rPr lang="en-IN" smtClean="0"/>
              <a:t>‹#›</a:t>
            </a:fld>
            <a:endParaRPr lang="en-IN"/>
          </a:p>
        </p:txBody>
      </p:sp>
    </p:spTree>
    <p:extLst>
      <p:ext uri="{BB962C8B-B14F-4D97-AF65-F5344CB8AC3E}">
        <p14:creationId xmlns:p14="http://schemas.microsoft.com/office/powerpoint/2010/main" val="316969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A088D1-E773-43B2-8B97-4ED3098BF1ED}"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456F97-F59F-47D8-9744-12E8FDA1BFD1}" type="slidenum">
              <a:rPr lang="en-IN" smtClean="0"/>
              <a:t>‹#›</a:t>
            </a:fld>
            <a:endParaRPr lang="en-IN"/>
          </a:p>
        </p:txBody>
      </p:sp>
    </p:spTree>
    <p:extLst>
      <p:ext uri="{BB962C8B-B14F-4D97-AF65-F5344CB8AC3E}">
        <p14:creationId xmlns:p14="http://schemas.microsoft.com/office/powerpoint/2010/main" val="997206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A088D1-E773-43B2-8B97-4ED3098BF1ED}" type="datetimeFigureOut">
              <a:rPr lang="en-IN" smtClean="0"/>
              <a:t>28-08-2024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456F97-F59F-47D8-9744-12E8FDA1BFD1}" type="slidenum">
              <a:rPr lang="en-IN" smtClean="0"/>
              <a:t>‹#›</a:t>
            </a:fld>
            <a:endParaRPr lang="en-IN"/>
          </a:p>
        </p:txBody>
      </p:sp>
    </p:spTree>
    <p:extLst>
      <p:ext uri="{BB962C8B-B14F-4D97-AF65-F5344CB8AC3E}">
        <p14:creationId xmlns:p14="http://schemas.microsoft.com/office/powerpoint/2010/main" val="414422002"/>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A" TargetMode="External"/><Relationship Id="rId2" Type="http://schemas.openxmlformats.org/officeDocument/2006/relationships/hyperlink" Target="B" TargetMode="External"/><Relationship Id="rId1" Type="http://schemas.openxmlformats.org/officeDocument/2006/relationships/slideLayout" Target="../slideLayouts/slideLayout2.xml"/><Relationship Id="rId4" Type="http://schemas.openxmlformats.org/officeDocument/2006/relationships/hyperlink" Target="C"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2D436A-E7DD-96C5-1F40-F69B8EA32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349" y="-4851"/>
            <a:ext cx="1619417" cy="1504158"/>
          </a:xfrm>
          <a:prstGeom prst="rect">
            <a:avLst/>
          </a:prstGeom>
        </p:spPr>
      </p:pic>
      <p:sp>
        <p:nvSpPr>
          <p:cNvPr id="12" name="TextBox 11">
            <a:extLst>
              <a:ext uri="{FF2B5EF4-FFF2-40B4-BE49-F238E27FC236}">
                <a16:creationId xmlns:a16="http://schemas.microsoft.com/office/drawing/2014/main" id="{0605AB3D-E653-42CB-A5DA-F3DC585D0643}"/>
              </a:ext>
            </a:extLst>
          </p:cNvPr>
          <p:cNvSpPr txBox="1"/>
          <p:nvPr/>
        </p:nvSpPr>
        <p:spPr>
          <a:xfrm>
            <a:off x="1752767" y="25144"/>
            <a:ext cx="9978191" cy="954107"/>
          </a:xfrm>
          <a:prstGeom prst="rect">
            <a:avLst/>
          </a:prstGeom>
          <a:noFill/>
        </p:spPr>
        <p:txBody>
          <a:bodyPr wrap="square" rtlCol="0">
            <a:spAutoFit/>
          </a:bodyPr>
          <a:lstStyle/>
          <a:p>
            <a:pPr algn="ctr"/>
            <a:r>
              <a:rPr lang="en-US" sz="2800" b="1" dirty="0">
                <a:solidFill>
                  <a:srgbClr val="00B050"/>
                </a:solidFill>
                <a:latin typeface="Times New Roman" panose="02020603050405020304" pitchFamily="18" charset="0"/>
                <a:cs typeface="Times New Roman" panose="02020603050405020304" pitchFamily="18" charset="0"/>
              </a:rPr>
              <a:t>BRINDAVAN </a:t>
            </a:r>
          </a:p>
          <a:p>
            <a:pPr algn="ctr"/>
            <a:r>
              <a:rPr lang="en-US" sz="2800" b="1" dirty="0">
                <a:solidFill>
                  <a:srgbClr val="00B050"/>
                </a:solidFill>
                <a:latin typeface="Times New Roman" panose="02020603050405020304" pitchFamily="18" charset="0"/>
                <a:cs typeface="Times New Roman" panose="02020603050405020304" pitchFamily="18" charset="0"/>
              </a:rPr>
              <a:t>INSTITUTE OF TECHNOLOGY AND SCIENCE(BITS-KNL</a:t>
            </a:r>
            <a:r>
              <a:rPr lang="en-US" sz="2800" dirty="0">
                <a:solidFill>
                  <a:srgbClr val="00B050"/>
                </a:solidFill>
                <a:latin typeface="Times New Roman" panose="02020603050405020304" pitchFamily="18" charset="0"/>
                <a:cs typeface="Times New Roman" panose="02020603050405020304" pitchFamily="18" charset="0"/>
              </a:rPr>
              <a:t>)</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19775D2-689E-E5E6-97DF-A9CE300B7506}"/>
              </a:ext>
            </a:extLst>
          </p:cNvPr>
          <p:cNvSpPr txBox="1"/>
          <p:nvPr/>
        </p:nvSpPr>
        <p:spPr>
          <a:xfrm>
            <a:off x="2480413" y="875778"/>
            <a:ext cx="8522898" cy="830997"/>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(Affiliated to JNTUA,A.P)</a:t>
            </a:r>
          </a:p>
          <a:p>
            <a:pPr algn="ctr"/>
            <a:r>
              <a:rPr lang="en-US" sz="1600" b="1" dirty="0">
                <a:latin typeface="Times New Roman" panose="02020603050405020304" pitchFamily="18" charset="0"/>
                <a:cs typeface="Times New Roman" panose="02020603050405020304" pitchFamily="18" charset="0"/>
              </a:rPr>
              <a:t> NH-7,PEDDATEKUR,KURNOOL-518218</a:t>
            </a:r>
          </a:p>
          <a:p>
            <a:pPr algn="ctr"/>
            <a:r>
              <a:rPr lang="en-US" sz="1600" b="1" dirty="0">
                <a:latin typeface="Times New Roman" panose="02020603050405020304" pitchFamily="18" charset="0"/>
                <a:cs typeface="Times New Roman" panose="02020603050405020304" pitchFamily="18" charset="0"/>
              </a:rPr>
              <a:t> DEPARTMENT OF COMPUTER SCIENCE &amp; ENGINEERING </a:t>
            </a:r>
            <a:endParaRPr lang="en-IN" sz="16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A9CE446-5A44-EF45-04D9-1FB7673719B5}"/>
              </a:ext>
            </a:extLst>
          </p:cNvPr>
          <p:cNvSpPr txBox="1"/>
          <p:nvPr/>
        </p:nvSpPr>
        <p:spPr>
          <a:xfrm>
            <a:off x="4206681" y="1691342"/>
            <a:ext cx="5070359"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A Project Review on </a:t>
            </a:r>
          </a:p>
        </p:txBody>
      </p:sp>
      <p:sp>
        <p:nvSpPr>
          <p:cNvPr id="16" name="TextBox 15">
            <a:extLst>
              <a:ext uri="{FF2B5EF4-FFF2-40B4-BE49-F238E27FC236}">
                <a16:creationId xmlns:a16="http://schemas.microsoft.com/office/drawing/2014/main" id="{EE4AF469-6B1D-7BE2-55D1-CB4F9DE41711}"/>
              </a:ext>
            </a:extLst>
          </p:cNvPr>
          <p:cNvSpPr txBox="1"/>
          <p:nvPr/>
        </p:nvSpPr>
        <p:spPr>
          <a:xfrm>
            <a:off x="1437098" y="2302152"/>
            <a:ext cx="10609524" cy="1323439"/>
          </a:xfrm>
          <a:prstGeom prst="rect">
            <a:avLst/>
          </a:prstGeom>
          <a:noFill/>
        </p:spPr>
        <p:txBody>
          <a:bodyPr wrap="square" rtlCol="0">
            <a:spAutoFit/>
          </a:bodyPr>
          <a:lstStyle/>
          <a:p>
            <a:pPr algn="ctr"/>
            <a:r>
              <a:rPr lang="en-IN" sz="2500" b="1" dirty="0">
                <a:solidFill>
                  <a:schemeClr val="accent5">
                    <a:lumMod val="75000"/>
                  </a:schemeClr>
                </a:solidFill>
                <a:latin typeface="Times New Roman" panose="02020603050405020304" pitchFamily="18" charset="0"/>
                <a:cs typeface="Times New Roman" panose="02020603050405020304" pitchFamily="18" charset="0"/>
              </a:rPr>
              <a:t>INNOVATIVE CONTACTLESS DOORBELL USING IOT INTEGRATION</a:t>
            </a:r>
          </a:p>
          <a:p>
            <a:pPr algn="ctr"/>
            <a:r>
              <a:rPr lang="en-IN" sz="3000" b="1" dirty="0">
                <a:latin typeface="Times New Roman" panose="02020603050405020304" pitchFamily="18" charset="0"/>
                <a:cs typeface="Times New Roman" panose="02020603050405020304" pitchFamily="18" charset="0"/>
              </a:rPr>
              <a:t>Presented by</a:t>
            </a:r>
          </a:p>
          <a:p>
            <a:pPr algn="ctr"/>
            <a:endParaRPr lang="en-IN" sz="2500" b="1"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32CEA32E-0474-41C0-8D70-B1DCBC994E5B}"/>
              </a:ext>
            </a:extLst>
          </p:cNvPr>
          <p:cNvSpPr txBox="1"/>
          <p:nvPr/>
        </p:nvSpPr>
        <p:spPr>
          <a:xfrm>
            <a:off x="4073469" y="3190473"/>
            <a:ext cx="5336782" cy="477054"/>
          </a:xfrm>
          <a:prstGeom prst="rect">
            <a:avLst/>
          </a:prstGeom>
          <a:noFill/>
        </p:spPr>
        <p:txBody>
          <a:bodyPr wrap="square" rtlCol="0">
            <a:spAutoFit/>
          </a:bodyPr>
          <a:lstStyle/>
          <a:p>
            <a:r>
              <a:rPr lang="en-IN" sz="2500" b="1" u="sng" dirty="0">
                <a:solidFill>
                  <a:schemeClr val="accent4">
                    <a:lumMod val="50000"/>
                  </a:schemeClr>
                </a:solidFill>
                <a:latin typeface="Times New Roman" panose="02020603050405020304" pitchFamily="18" charset="0"/>
                <a:cs typeface="Times New Roman" panose="02020603050405020304" pitchFamily="18" charset="0"/>
              </a:rPr>
              <a:t>TEAM NAME</a:t>
            </a:r>
            <a:r>
              <a:rPr lang="en-IN" sz="2500" b="1" dirty="0">
                <a:latin typeface="Times New Roman" panose="02020603050405020304" pitchFamily="18" charset="0"/>
                <a:cs typeface="Times New Roman" panose="02020603050405020304" pitchFamily="18" charset="0"/>
              </a:rPr>
              <a:t>:BABES GOT BYTE’S</a:t>
            </a:r>
            <a:endParaRPr lang="en-IN" sz="25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3745E03B-3293-1B0B-DB8D-5EECEBD2218D}"/>
              </a:ext>
            </a:extLst>
          </p:cNvPr>
          <p:cNvSpPr txBox="1"/>
          <p:nvPr/>
        </p:nvSpPr>
        <p:spPr>
          <a:xfrm>
            <a:off x="3101919" y="3625591"/>
            <a:ext cx="7279882" cy="3447098"/>
          </a:xfrm>
          <a:prstGeom prst="rect">
            <a:avLst/>
          </a:prstGeom>
          <a:noFill/>
        </p:spPr>
        <p:txBody>
          <a:bodyPr wrap="square" rtlCol="0">
            <a:spAutoFit/>
          </a:bodyPr>
          <a:lstStyle/>
          <a:p>
            <a:pPr algn="l"/>
            <a:r>
              <a:rPr lang="en-IN" sz="2500" b="1" u="sng" dirty="0">
                <a:solidFill>
                  <a:schemeClr val="accent1"/>
                </a:solidFill>
                <a:latin typeface="Times New Roman" panose="02020603050405020304" pitchFamily="18" charset="0"/>
                <a:cs typeface="Times New Roman" panose="02020603050405020304" pitchFamily="18" charset="0"/>
              </a:rPr>
              <a:t>Team Member Names:</a:t>
            </a:r>
            <a:r>
              <a:rPr lang="en-IN" sz="2500" b="1" dirty="0">
                <a:solidFill>
                  <a:schemeClr val="accent1"/>
                </a:solidFill>
                <a:latin typeface="Times New Roman" panose="02020603050405020304" pitchFamily="18" charset="0"/>
                <a:cs typeface="Times New Roman" panose="02020603050405020304" pitchFamily="18" charset="0"/>
              </a:rPr>
              <a:t>          </a:t>
            </a:r>
            <a:r>
              <a:rPr lang="en-IN" sz="2500" b="1" u="sng" dirty="0">
                <a:solidFill>
                  <a:schemeClr val="accent1"/>
                </a:solidFill>
                <a:latin typeface="Times New Roman" panose="02020603050405020304" pitchFamily="18" charset="0"/>
                <a:cs typeface="Times New Roman" panose="02020603050405020304" pitchFamily="18" charset="0"/>
              </a:rPr>
              <a:t>Roll Numbers:</a:t>
            </a:r>
            <a:endParaRPr lang="en-IN" sz="2500" b="1" dirty="0">
              <a:solidFill>
                <a:schemeClr val="accent1"/>
              </a:solidFill>
              <a:latin typeface="Times New Roman" panose="02020603050405020304" pitchFamily="18" charset="0"/>
              <a:cs typeface="Times New Roman" panose="02020603050405020304" pitchFamily="18" charset="0"/>
            </a:endParaRPr>
          </a:p>
          <a:p>
            <a:pPr marL="285750" indent="-285750" algn="just">
              <a:buClr>
                <a:schemeClr val="accent1"/>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K.Raja Kumar</a:t>
            </a:r>
            <a:r>
              <a:rPr lang="en-IN" sz="2500" dirty="0">
                <a:solidFill>
                  <a:schemeClr val="tx1"/>
                </a:solidFill>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212N1A0551</a:t>
            </a:r>
            <a:r>
              <a:rPr lang="en-IN" sz="2500" dirty="0">
                <a:solidFill>
                  <a:schemeClr val="tx1"/>
                </a:solidFill>
                <a:latin typeface="Times New Roman" panose="02020603050405020304" pitchFamily="18" charset="0"/>
                <a:cs typeface="Times New Roman" panose="02020603050405020304" pitchFamily="18" charset="0"/>
              </a:rPr>
              <a:t>)</a:t>
            </a:r>
          </a:p>
          <a:p>
            <a:pPr marL="285750" indent="-285750" algn="just">
              <a:buClr>
                <a:schemeClr val="accent1"/>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P.Tharun Kumar</a:t>
            </a:r>
            <a:r>
              <a:rPr lang="en-IN" sz="2500" dirty="0">
                <a:solidFill>
                  <a:schemeClr val="tx1"/>
                </a:solidFill>
                <a:latin typeface="Times New Roman" panose="02020603050405020304" pitchFamily="18" charset="0"/>
                <a:cs typeface="Times New Roman" panose="02020603050405020304" pitchFamily="18" charset="0"/>
              </a:rPr>
              <a:t>                   (212N1A0557)</a:t>
            </a:r>
          </a:p>
          <a:p>
            <a:pPr marL="285750" indent="-285750" algn="just">
              <a:buClr>
                <a:schemeClr val="accent1"/>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S.Khaja Hussain</a:t>
            </a:r>
            <a:r>
              <a:rPr lang="en-IN" sz="2500" dirty="0">
                <a:solidFill>
                  <a:schemeClr val="tx1"/>
                </a:solidFill>
                <a:latin typeface="Times New Roman" panose="02020603050405020304" pitchFamily="18" charset="0"/>
                <a:cs typeface="Times New Roman" panose="02020603050405020304" pitchFamily="18" charset="0"/>
              </a:rPr>
              <a:t>                   (212N1A0569)</a:t>
            </a:r>
          </a:p>
          <a:p>
            <a:pPr marL="285750" indent="-285750" algn="just">
              <a:buClr>
                <a:schemeClr val="accent1"/>
              </a:buClr>
              <a:buFont typeface="Wingdings" panose="05000000000000000000" pitchFamily="2" charset="2"/>
              <a:buChar char="Ø"/>
            </a:pPr>
            <a:r>
              <a:rPr lang="en-IN" sz="2500" dirty="0">
                <a:solidFill>
                  <a:schemeClr val="tx1"/>
                </a:solidFill>
                <a:latin typeface="Times New Roman" panose="02020603050405020304" pitchFamily="18" charset="0"/>
                <a:cs typeface="Times New Roman" panose="02020603050405020304" pitchFamily="18" charset="0"/>
              </a:rPr>
              <a:t>S.Sadiq                                 (212N1A0575)</a:t>
            </a:r>
          </a:p>
          <a:p>
            <a:pPr marL="285750" indent="-285750" algn="just">
              <a:buClr>
                <a:schemeClr val="accent1"/>
              </a:buClr>
              <a:buFont typeface="Wingdings" panose="05000000000000000000" pitchFamily="2" charset="2"/>
              <a:buChar char="Ø"/>
            </a:pPr>
            <a:r>
              <a:rPr lang="en-IN" sz="2500" dirty="0">
                <a:solidFill>
                  <a:schemeClr val="tx1"/>
                </a:solidFill>
                <a:latin typeface="Times New Roman" panose="02020603050405020304" pitchFamily="18" charset="0"/>
                <a:cs typeface="Times New Roman" panose="02020603050405020304" pitchFamily="18" charset="0"/>
              </a:rPr>
              <a:t>S.Naveed </a:t>
            </a:r>
            <a:r>
              <a:rPr lang="en-IN" sz="2500" dirty="0">
                <a:latin typeface="Times New Roman" panose="02020603050405020304" pitchFamily="18" charset="0"/>
                <a:cs typeface="Times New Roman" panose="02020603050405020304" pitchFamily="18" charset="0"/>
              </a:rPr>
              <a:t>A</a:t>
            </a:r>
            <a:r>
              <a:rPr lang="en-IN" sz="2500" dirty="0">
                <a:solidFill>
                  <a:schemeClr val="tx1"/>
                </a:solidFill>
                <a:latin typeface="Times New Roman" panose="02020603050405020304" pitchFamily="18" charset="0"/>
                <a:cs typeface="Times New Roman" panose="02020603050405020304" pitchFamily="18" charset="0"/>
              </a:rPr>
              <a:t>hmed                 (222N5A0504)</a:t>
            </a:r>
            <a:endParaRPr lang="en-IN" sz="2500" dirty="0">
              <a:latin typeface="Times New Roman" panose="02020603050405020304" pitchFamily="18" charset="0"/>
              <a:cs typeface="Times New Roman" panose="02020603050405020304" pitchFamily="18" charset="0"/>
            </a:endParaRPr>
          </a:p>
          <a:p>
            <a:pPr algn="just"/>
            <a:r>
              <a:rPr lang="en-IN" sz="2500" b="1" u="sng" dirty="0">
                <a:solidFill>
                  <a:schemeClr val="tx2">
                    <a:lumMod val="75000"/>
                    <a:lumOff val="25000"/>
                  </a:schemeClr>
                </a:solidFill>
                <a:latin typeface="Times New Roman" panose="02020603050405020304" pitchFamily="18" charset="0"/>
                <a:cs typeface="Times New Roman" panose="02020603050405020304" pitchFamily="18" charset="0"/>
              </a:rPr>
              <a:t>Project Guide:</a:t>
            </a:r>
          </a:p>
          <a:p>
            <a:pPr algn="just"/>
            <a:r>
              <a:rPr lang="en-IN" sz="2500" dirty="0">
                <a:latin typeface="Times New Roman" panose="02020603050405020304" pitchFamily="18" charset="0"/>
                <a:cs typeface="Times New Roman" panose="02020603050405020304" pitchFamily="18" charset="0"/>
              </a:rPr>
              <a:t>K.Raju</a:t>
            </a:r>
          </a:p>
          <a:p>
            <a:pPr algn="l"/>
            <a:endParaRPr lang="en-IN" dirty="0"/>
          </a:p>
        </p:txBody>
      </p:sp>
    </p:spTree>
    <p:extLst>
      <p:ext uri="{BB962C8B-B14F-4D97-AF65-F5344CB8AC3E}">
        <p14:creationId xmlns:p14="http://schemas.microsoft.com/office/powerpoint/2010/main" val="3662334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79D9D-C05E-9F0A-D740-9A0F3A3A0104}"/>
              </a:ext>
            </a:extLst>
          </p:cNvPr>
          <p:cNvSpPr>
            <a:spLocks noGrp="1"/>
          </p:cNvSpPr>
          <p:nvPr>
            <p:ph idx="1"/>
          </p:nvPr>
        </p:nvSpPr>
        <p:spPr>
          <a:xfrm>
            <a:off x="838200" y="476876"/>
            <a:ext cx="10515600" cy="5904247"/>
          </a:xfrm>
        </p:spPr>
        <p:txBody>
          <a:bodyPr>
            <a:normAutofit/>
          </a:bodyPr>
          <a:lstStyle/>
          <a:p>
            <a:pPr marL="0" indent="0" algn="just">
              <a:buNone/>
            </a:pPr>
            <a:r>
              <a:rPr lang="en-US" sz="3000" b="1" u="sng" dirty="0">
                <a:solidFill>
                  <a:srgbClr val="002060"/>
                </a:solidFill>
                <a:latin typeface="Times New Roman" panose="02020603050405020304" pitchFamily="18" charset="0"/>
                <a:cs typeface="Times New Roman" panose="02020603050405020304" pitchFamily="18" charset="0"/>
              </a:rPr>
              <a:t>Alarm System: </a:t>
            </a:r>
          </a:p>
          <a:p>
            <a:pPr marL="0" indent="0" algn="just">
              <a:buNone/>
            </a:pPr>
            <a:r>
              <a:rPr lang="en-US" sz="2500" dirty="0">
                <a:latin typeface="Times New Roman" panose="02020603050405020304" pitchFamily="18" charset="0"/>
                <a:cs typeface="Times New Roman" panose="02020603050405020304" pitchFamily="18" charset="0"/>
              </a:rPr>
              <a:t>A buzzer or beeper is an audio signaling device, which may be mechanical or electromechanical. Typical uses of buzzers and beepers include alarm devices, timers, train and confirmation of user input such as a mouse click or keystroke.</a:t>
            </a:r>
            <a:endParaRPr lang="en-IN" sz="2500" b="1" u="sng" dirty="0">
              <a:latin typeface="Times New Roman" panose="02020603050405020304" pitchFamily="18" charset="0"/>
              <a:cs typeface="Times New Roman" panose="02020603050405020304" pitchFamily="18" charset="0"/>
            </a:endParaRPr>
          </a:p>
          <a:p>
            <a:pPr marL="0" indent="0" algn="just">
              <a:buNone/>
            </a:pPr>
            <a:r>
              <a:rPr lang="en-US" sz="3000" b="1" u="sng" dirty="0">
                <a:solidFill>
                  <a:srgbClr val="002060"/>
                </a:solidFill>
                <a:latin typeface="Times New Roman" panose="02020603050405020304" pitchFamily="18" charset="0"/>
                <a:cs typeface="Times New Roman" panose="02020603050405020304" pitchFamily="18" charset="0"/>
              </a:rPr>
              <a:t>Power Supply : </a:t>
            </a:r>
          </a:p>
          <a:p>
            <a:pPr marL="0" indent="0" algn="just">
              <a:buNone/>
            </a:pPr>
            <a:r>
              <a:rPr lang="en-US" sz="2500" u="sng" dirty="0">
                <a:latin typeface="Times New Roman" panose="02020603050405020304" pitchFamily="18" charset="0"/>
                <a:cs typeface="Times New Roman" panose="02020603050405020304" pitchFamily="18" charset="0"/>
              </a:rPr>
              <a:t> 3.3V Pin : </a:t>
            </a:r>
          </a:p>
          <a:p>
            <a:pPr marL="0" indent="0" algn="just">
              <a:buNone/>
            </a:pPr>
            <a:r>
              <a:rPr lang="en-US" sz="2500" dirty="0">
                <a:latin typeface="Times New Roman" panose="02020603050405020304" pitchFamily="18" charset="0"/>
                <a:cs typeface="Times New Roman" panose="02020603050405020304" pitchFamily="18" charset="0"/>
              </a:rPr>
              <a:t>The ESP8266 operates on 3.3V, and you can directly supply 3.3V to its VCC pin. Ensure that the power source is well-regulated, as the ESP8266 can be sensitive to fluctuations.</a:t>
            </a:r>
          </a:p>
          <a:p>
            <a:pPr marL="0" indent="0" algn="just">
              <a:buNone/>
            </a:pPr>
            <a:r>
              <a:rPr lang="en-US" sz="2500" u="sng" dirty="0">
                <a:latin typeface="Times New Roman" panose="02020603050405020304" pitchFamily="18" charset="0"/>
                <a:cs typeface="Times New Roman" panose="02020603050405020304" pitchFamily="18" charset="0"/>
              </a:rPr>
              <a:t>Direct 5V is not safe :</a:t>
            </a:r>
          </a:p>
          <a:p>
            <a:pPr marL="0" indent="0" algn="just">
              <a:buNone/>
            </a:pPr>
            <a:r>
              <a:rPr lang="en-US" sz="2500" dirty="0">
                <a:latin typeface="Times New Roman" panose="02020603050405020304" pitchFamily="18" charset="0"/>
                <a:cs typeface="Times New Roman" panose="02020603050405020304" pitchFamily="18" charset="0"/>
              </a:rPr>
              <a:t> Do not connect 5V directly to the ESP8266 VCC pin, as this can damage the chip.</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73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CF7BA-D2A4-8532-DAAB-59948C697E86}"/>
              </a:ext>
            </a:extLst>
          </p:cNvPr>
          <p:cNvSpPr>
            <a:spLocks noGrp="1"/>
          </p:cNvSpPr>
          <p:nvPr>
            <p:ph type="title"/>
          </p:nvPr>
        </p:nvSpPr>
        <p:spPr>
          <a:xfrm>
            <a:off x="192657" y="649886"/>
            <a:ext cx="11806686" cy="1325563"/>
          </a:xfrm>
        </p:spPr>
        <p:txBody>
          <a:bodyPr>
            <a:normAutofit/>
          </a:bodyPr>
          <a:lstStyle/>
          <a:p>
            <a:pPr algn="ctr"/>
            <a:r>
              <a:rPr lang="en-IN" sz="4000" b="1" u="sng" dirty="0">
                <a:solidFill>
                  <a:srgbClr val="FF0000"/>
                </a:solidFill>
                <a:latin typeface="Times New Roman" panose="02020603050405020304" pitchFamily="18" charset="0"/>
                <a:cs typeface="Times New Roman" panose="02020603050405020304" pitchFamily="18" charset="0"/>
              </a:rPr>
              <a:t>a)IMPORTANCE OF INNOVATIVE CONTACTLESS DOORBELL </a:t>
            </a:r>
          </a:p>
        </p:txBody>
      </p:sp>
      <p:sp>
        <p:nvSpPr>
          <p:cNvPr id="3" name="Content Placeholder 2">
            <a:extLst>
              <a:ext uri="{FF2B5EF4-FFF2-40B4-BE49-F238E27FC236}">
                <a16:creationId xmlns:a16="http://schemas.microsoft.com/office/drawing/2014/main" id="{2CC134D0-B93C-290F-10D5-6EAB0A2E5022}"/>
              </a:ext>
            </a:extLst>
          </p:cNvPr>
          <p:cNvSpPr>
            <a:spLocks noGrp="1"/>
          </p:cNvSpPr>
          <p:nvPr>
            <p:ph idx="1"/>
          </p:nvPr>
        </p:nvSpPr>
        <p:spPr>
          <a:xfrm>
            <a:off x="192657" y="1975449"/>
            <a:ext cx="11999343" cy="4129552"/>
          </a:xfrm>
        </p:spPr>
        <p:txBody>
          <a:bodyPr>
            <a:noAutofit/>
          </a:bodyPr>
          <a:lstStyle/>
          <a:p>
            <a:pPr algn="just">
              <a:buFont typeface="Wingdings" panose="05000000000000000000" pitchFamily="2" charset="2"/>
              <a:buChar char="Ø"/>
            </a:pPr>
            <a:r>
              <a:rPr lang="en-US" sz="2500" b="1" u="sng" dirty="0">
                <a:solidFill>
                  <a:srgbClr val="FF0000"/>
                </a:solidFill>
                <a:latin typeface="Times New Roman" panose="02020603050405020304" pitchFamily="18" charset="0"/>
                <a:cs typeface="Times New Roman" panose="02020603050405020304" pitchFamily="18" charset="0"/>
              </a:rPr>
              <a:t>Increased Security: </a:t>
            </a:r>
          </a:p>
          <a:p>
            <a:pPr marL="0" indent="0" algn="just">
              <a:buNone/>
            </a:pPr>
            <a:r>
              <a:rPr lang="en-US" sz="2500" dirty="0">
                <a:latin typeface="Times New Roman" panose="02020603050405020304" pitchFamily="18" charset="0"/>
                <a:cs typeface="Times New Roman" panose="02020603050405020304" pitchFamily="18" charset="0"/>
              </a:rPr>
              <a:t>Many contactless doorbells are equipped with high-definition cameras and motion detectors. This provides a live video feed, recording capabilities, and even facial recognition, which can enhance home security and help identify visitors.</a:t>
            </a:r>
          </a:p>
          <a:p>
            <a:pPr algn="just">
              <a:buFont typeface="Wingdings" panose="05000000000000000000" pitchFamily="2" charset="2"/>
              <a:buChar char="Ø"/>
            </a:pPr>
            <a:r>
              <a:rPr lang="en-US" sz="2500" b="1" u="sng" dirty="0">
                <a:solidFill>
                  <a:srgbClr val="FF0000"/>
                </a:solidFill>
                <a:latin typeface="Times New Roman" panose="02020603050405020304" pitchFamily="18" charset="0"/>
                <a:cs typeface="Times New Roman" panose="02020603050405020304" pitchFamily="18" charset="0"/>
              </a:rPr>
              <a:t>Smart Home Integration:</a:t>
            </a:r>
          </a:p>
          <a:p>
            <a:pPr marL="0" indent="0" algn="just">
              <a:buNone/>
            </a:pPr>
            <a:r>
              <a:rPr lang="en-US" sz="2500" dirty="0">
                <a:latin typeface="Times New Roman" panose="02020603050405020304" pitchFamily="18" charset="0"/>
                <a:cs typeface="Times New Roman" panose="02020603050405020304" pitchFamily="18" charset="0"/>
              </a:rPr>
              <a:t>Contactless doorbells can often integrate with other smart home systems, such as voice assistants (like Amazon Alexa or Google Assistant) and smart locks. This can create a more seamless and automated home experience.</a:t>
            </a:r>
          </a:p>
          <a:p>
            <a:pPr algn="just">
              <a:buFont typeface="Wingdings" panose="05000000000000000000" pitchFamily="2" charset="2"/>
              <a:buChar char="Ø"/>
            </a:pPr>
            <a:r>
              <a:rPr lang="en-US" sz="2500" b="1" u="sng" dirty="0">
                <a:solidFill>
                  <a:srgbClr val="FF0000"/>
                </a:solidFill>
                <a:latin typeface="Times New Roman" panose="02020603050405020304" pitchFamily="18" charset="0"/>
                <a:cs typeface="Times New Roman" panose="02020603050405020304" pitchFamily="18" charset="0"/>
              </a:rPr>
              <a:t>Customization and Control: </a:t>
            </a:r>
          </a:p>
          <a:p>
            <a:pPr marL="0" indent="0" algn="just">
              <a:buNone/>
            </a:pPr>
            <a:r>
              <a:rPr lang="en-US" sz="2500" dirty="0">
                <a:latin typeface="Times New Roman" panose="02020603050405020304" pitchFamily="18" charset="0"/>
                <a:cs typeface="Times New Roman" panose="02020603050405020304" pitchFamily="18" charset="0"/>
              </a:rPr>
              <a:t>Many contactless doorbells offer customizable settings, such as adjustable motion sensitivity, customizable chimes, and integration with home security systems. This level of control allows homeowners to tailor the system to their specific needs.</a:t>
            </a:r>
            <a:endParaRPr lang="en-IN" sz="25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DD21B13-2825-5A57-EDDE-60B2EFE01B2C}"/>
              </a:ext>
            </a:extLst>
          </p:cNvPr>
          <p:cNvSpPr txBox="1"/>
          <p:nvPr/>
        </p:nvSpPr>
        <p:spPr>
          <a:xfrm>
            <a:off x="4354901" y="45113"/>
            <a:ext cx="3674853" cy="707886"/>
          </a:xfrm>
          <a:prstGeom prst="rect">
            <a:avLst/>
          </a:prstGeom>
          <a:noFill/>
        </p:spPr>
        <p:txBody>
          <a:bodyPr wrap="square" rtlCol="0">
            <a:spAutoFit/>
          </a:bodyPr>
          <a:lstStyle/>
          <a:p>
            <a:pPr algn="ctr"/>
            <a:r>
              <a:rPr lang="en-IN" sz="4000" b="1" u="sng" dirty="0">
                <a:solidFill>
                  <a:schemeClr val="accent4"/>
                </a:solidFill>
                <a:latin typeface="Times New Roman" panose="02020603050405020304" pitchFamily="18" charset="0"/>
                <a:cs typeface="Times New Roman" panose="02020603050405020304" pitchFamily="18" charset="0"/>
              </a:rPr>
              <a:t>MODULE</a:t>
            </a:r>
          </a:p>
        </p:txBody>
      </p:sp>
    </p:spTree>
    <p:extLst>
      <p:ext uri="{BB962C8B-B14F-4D97-AF65-F5344CB8AC3E}">
        <p14:creationId xmlns:p14="http://schemas.microsoft.com/office/powerpoint/2010/main" val="177130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819B9-D074-33DB-281D-A9724BEBF8D2}"/>
              </a:ext>
            </a:extLst>
          </p:cNvPr>
          <p:cNvSpPr>
            <a:spLocks noGrp="1"/>
          </p:cNvSpPr>
          <p:nvPr>
            <p:ph type="title"/>
          </p:nvPr>
        </p:nvSpPr>
        <p:spPr>
          <a:xfrm>
            <a:off x="838200" y="94620"/>
            <a:ext cx="10515600" cy="1325563"/>
          </a:xfrm>
        </p:spPr>
        <p:txBody>
          <a:bodyPr>
            <a:normAutofit/>
          </a:bodyPr>
          <a:lstStyle/>
          <a:p>
            <a:pPr algn="ctr"/>
            <a:r>
              <a:rPr lang="en-IN" sz="4000" b="1" dirty="0">
                <a:solidFill>
                  <a:srgbClr val="FFC000"/>
                </a:solidFill>
                <a:latin typeface="Times New Roman" panose="02020603050405020304" pitchFamily="18" charset="0"/>
                <a:cs typeface="Times New Roman" panose="02020603050405020304" pitchFamily="18" charset="0"/>
              </a:rPr>
              <a:t>b) </a:t>
            </a:r>
            <a:r>
              <a:rPr lang="en-IN" sz="4000" b="1" u="sng" dirty="0">
                <a:solidFill>
                  <a:srgbClr val="FFC000"/>
                </a:solidFill>
                <a:latin typeface="Times New Roman" panose="02020603050405020304" pitchFamily="18" charset="0"/>
                <a:cs typeface="Times New Roman" panose="02020603050405020304" pitchFamily="18" charset="0"/>
              </a:rPr>
              <a:t>WORKING PRINCIPLE</a:t>
            </a:r>
          </a:p>
        </p:txBody>
      </p:sp>
      <p:sp>
        <p:nvSpPr>
          <p:cNvPr id="3" name="Content Placeholder 2">
            <a:extLst>
              <a:ext uri="{FF2B5EF4-FFF2-40B4-BE49-F238E27FC236}">
                <a16:creationId xmlns:a16="http://schemas.microsoft.com/office/drawing/2014/main" id="{7B9C5180-B69F-E232-04AE-31D527D33151}"/>
              </a:ext>
            </a:extLst>
          </p:cNvPr>
          <p:cNvSpPr>
            <a:spLocks noGrp="1"/>
          </p:cNvSpPr>
          <p:nvPr>
            <p:ph idx="1"/>
          </p:nvPr>
        </p:nvSpPr>
        <p:spPr>
          <a:xfrm>
            <a:off x="953219" y="1598433"/>
            <a:ext cx="10515600" cy="2591100"/>
          </a:xfrm>
        </p:spPr>
        <p:txBody>
          <a:bodyPr>
            <a:normAutofit fontScale="92500" lnSpcReduction="10000"/>
          </a:bodyPr>
          <a:lstStyle/>
          <a:p>
            <a:pPr algn="just">
              <a:buClr>
                <a:srgbClr val="FFC000"/>
              </a:buClr>
              <a:buFont typeface="Wingdings" panose="05000000000000000000" pitchFamily="2" charset="2"/>
              <a:buChar char="Ø"/>
            </a:pPr>
            <a:r>
              <a:rPr lang="en-IN" dirty="0"/>
              <a:t> </a:t>
            </a:r>
            <a:r>
              <a:rPr lang="en-IN" sz="2500" dirty="0">
                <a:latin typeface="Times New Roman" panose="02020603050405020304" pitchFamily="18" charset="0"/>
                <a:cs typeface="Times New Roman" panose="02020603050405020304" pitchFamily="18" charset="0"/>
              </a:rPr>
              <a:t>IR sensor detect the presence of motion of object near the door and send the signals to the ESP8266.</a:t>
            </a:r>
          </a:p>
          <a:p>
            <a:pPr algn="just">
              <a:buClr>
                <a:srgbClr val="FFC000"/>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 An IR sensor is the device that detects and measures infrared radiation which is a type of electromagnetic radiation.</a:t>
            </a:r>
          </a:p>
          <a:p>
            <a:pPr algn="just">
              <a:buClr>
                <a:srgbClr val="FFC000"/>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 The ESP8266 processes these signals and activates the alarm system i.e buzzer if any object is detected near the IR sensor.</a:t>
            </a:r>
          </a:p>
          <a:p>
            <a:pPr algn="just">
              <a:buClr>
                <a:srgbClr val="FFC000"/>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By this the contactless doorbell alerts the home owners.</a:t>
            </a:r>
          </a:p>
        </p:txBody>
      </p:sp>
      <p:pic>
        <p:nvPicPr>
          <p:cNvPr id="5" name="Picture 4">
            <a:extLst>
              <a:ext uri="{FF2B5EF4-FFF2-40B4-BE49-F238E27FC236}">
                <a16:creationId xmlns:a16="http://schemas.microsoft.com/office/drawing/2014/main" id="{30C49812-2AED-0F33-E598-F23DA7F53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3019" y="4189533"/>
            <a:ext cx="6096000" cy="2573847"/>
          </a:xfrm>
          <a:prstGeom prst="rect">
            <a:avLst/>
          </a:prstGeom>
        </p:spPr>
      </p:pic>
    </p:spTree>
    <p:extLst>
      <p:ext uri="{BB962C8B-B14F-4D97-AF65-F5344CB8AC3E}">
        <p14:creationId xmlns:p14="http://schemas.microsoft.com/office/powerpoint/2010/main" val="783642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C778-97FC-154C-A2EC-04DAF70DFADC}"/>
              </a:ext>
            </a:extLst>
          </p:cNvPr>
          <p:cNvSpPr>
            <a:spLocks noGrp="1"/>
          </p:cNvSpPr>
          <p:nvPr>
            <p:ph type="title"/>
          </p:nvPr>
        </p:nvSpPr>
        <p:spPr>
          <a:xfrm>
            <a:off x="838200" y="269930"/>
            <a:ext cx="10515600" cy="713177"/>
          </a:xfrm>
        </p:spPr>
        <p:txBody>
          <a:bodyPr>
            <a:normAutofit/>
          </a:bodyPr>
          <a:lstStyle/>
          <a:p>
            <a:pPr algn="ctr"/>
            <a:r>
              <a:rPr lang="en-IN" sz="4000" b="1" dirty="0">
                <a:solidFill>
                  <a:schemeClr val="accent1"/>
                </a:solidFill>
                <a:latin typeface="Times New Roman" panose="02020603050405020304" pitchFamily="18" charset="0"/>
                <a:cs typeface="Times New Roman" panose="02020603050405020304" pitchFamily="18" charset="0"/>
              </a:rPr>
              <a:t>c) </a:t>
            </a:r>
            <a:r>
              <a:rPr lang="en-IN" sz="4000" b="1" u="sng" dirty="0">
                <a:solidFill>
                  <a:schemeClr val="accent1"/>
                </a:solidFill>
                <a:latin typeface="Times New Roman" panose="02020603050405020304" pitchFamily="18" charset="0"/>
                <a:cs typeface="Times New Roman" panose="02020603050405020304" pitchFamily="18" charset="0"/>
              </a:rPr>
              <a:t>ALARM SYSTEM (BUZZER)</a:t>
            </a:r>
          </a:p>
        </p:txBody>
      </p:sp>
      <p:sp>
        <p:nvSpPr>
          <p:cNvPr id="3" name="Content Placeholder 2">
            <a:extLst>
              <a:ext uri="{FF2B5EF4-FFF2-40B4-BE49-F238E27FC236}">
                <a16:creationId xmlns:a16="http://schemas.microsoft.com/office/drawing/2014/main" id="{18B5704D-18A7-AD49-0E1E-82F2DE9C65E2}"/>
              </a:ext>
            </a:extLst>
          </p:cNvPr>
          <p:cNvSpPr>
            <a:spLocks noGrp="1"/>
          </p:cNvSpPr>
          <p:nvPr>
            <p:ph idx="1"/>
          </p:nvPr>
        </p:nvSpPr>
        <p:spPr>
          <a:xfrm>
            <a:off x="838200" y="1254425"/>
            <a:ext cx="10515600" cy="2461703"/>
          </a:xfrm>
        </p:spPr>
        <p:txBody>
          <a:bodyPr>
            <a:normAutofit/>
          </a:bodyPr>
          <a:lstStyle/>
          <a:p>
            <a:pPr algn="just">
              <a:buClr>
                <a:schemeClr val="accent1"/>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Alarm can be integrated with other smart devices for remote notifications. </a:t>
            </a:r>
          </a:p>
          <a:p>
            <a:pPr algn="just">
              <a:buClr>
                <a:schemeClr val="accent1"/>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Prompt evacuation and ventilation are recommended upon hearing the alarm.</a:t>
            </a:r>
          </a:p>
          <a:p>
            <a:pPr algn="just">
              <a:buClr>
                <a:schemeClr val="accent1"/>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In the event of an object detection, the system triggers a loud alarm to alert Homeowners. </a:t>
            </a:r>
            <a:endParaRPr lang="en-IN" sz="2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533529B-E6AC-0F7C-A9FC-02A0C62A8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653" y="3256472"/>
            <a:ext cx="2820837" cy="3092570"/>
          </a:xfrm>
          <a:prstGeom prst="rect">
            <a:avLst/>
          </a:prstGeom>
        </p:spPr>
      </p:pic>
      <p:pic>
        <p:nvPicPr>
          <p:cNvPr id="7" name="Picture 6">
            <a:extLst>
              <a:ext uri="{FF2B5EF4-FFF2-40B4-BE49-F238E27FC236}">
                <a16:creationId xmlns:a16="http://schemas.microsoft.com/office/drawing/2014/main" id="{0D0F9B3F-4331-EB06-244D-28146C7614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4203" y="2943764"/>
            <a:ext cx="4615133" cy="3717985"/>
          </a:xfrm>
          <a:prstGeom prst="rect">
            <a:avLst/>
          </a:prstGeom>
        </p:spPr>
      </p:pic>
    </p:spTree>
    <p:extLst>
      <p:ext uri="{BB962C8B-B14F-4D97-AF65-F5344CB8AC3E}">
        <p14:creationId xmlns:p14="http://schemas.microsoft.com/office/powerpoint/2010/main" val="936558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0978E-8549-94AB-B7F2-F1F003ADDA57}"/>
              </a:ext>
            </a:extLst>
          </p:cNvPr>
          <p:cNvSpPr>
            <a:spLocks noGrp="1"/>
          </p:cNvSpPr>
          <p:nvPr>
            <p:ph type="title"/>
          </p:nvPr>
        </p:nvSpPr>
        <p:spPr>
          <a:xfrm>
            <a:off x="3538268" y="-1872"/>
            <a:ext cx="5115464" cy="799441"/>
          </a:xfrm>
        </p:spPr>
        <p:txBody>
          <a:bodyPr>
            <a:normAutofit/>
          </a:bodyPr>
          <a:lstStyle/>
          <a:p>
            <a:pPr algn="ctr"/>
            <a:r>
              <a:rPr lang="en-IN" sz="4000" b="1" u="sng" dirty="0">
                <a:solidFill>
                  <a:srgbClr val="92D050"/>
                </a:solidFill>
                <a:latin typeface="Times New Roman" panose="02020603050405020304" pitchFamily="18" charset="0"/>
                <a:cs typeface="Times New Roman" panose="02020603050405020304" pitchFamily="18" charset="0"/>
              </a:rPr>
              <a:t>ARCHITECTURE</a:t>
            </a:r>
          </a:p>
        </p:txBody>
      </p:sp>
      <p:sp>
        <p:nvSpPr>
          <p:cNvPr id="3" name="Rectangle 2">
            <a:extLst>
              <a:ext uri="{FF2B5EF4-FFF2-40B4-BE49-F238E27FC236}">
                <a16:creationId xmlns:a16="http://schemas.microsoft.com/office/drawing/2014/main" id="{D1E67325-B270-E2F3-633C-AC43A0E09BF0}"/>
              </a:ext>
            </a:extLst>
          </p:cNvPr>
          <p:cNvSpPr/>
          <p:nvPr/>
        </p:nvSpPr>
        <p:spPr>
          <a:xfrm>
            <a:off x="710003" y="1082841"/>
            <a:ext cx="2053390" cy="14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dirty="0">
                <a:latin typeface="Times New Roman" panose="02020603050405020304" pitchFamily="18" charset="0"/>
                <a:cs typeface="Times New Roman" panose="02020603050405020304" pitchFamily="18" charset="0"/>
              </a:rPr>
              <a:t>IR sensor</a:t>
            </a:r>
          </a:p>
        </p:txBody>
      </p:sp>
      <p:sp>
        <p:nvSpPr>
          <p:cNvPr id="4" name="Rectangle 3">
            <a:extLst>
              <a:ext uri="{FF2B5EF4-FFF2-40B4-BE49-F238E27FC236}">
                <a16:creationId xmlns:a16="http://schemas.microsoft.com/office/drawing/2014/main" id="{A4AA68DF-26FB-D73C-AD5A-29730F36C72B}"/>
              </a:ext>
            </a:extLst>
          </p:cNvPr>
          <p:cNvSpPr/>
          <p:nvPr/>
        </p:nvSpPr>
        <p:spPr>
          <a:xfrm>
            <a:off x="754599" y="5129680"/>
            <a:ext cx="2053390" cy="14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dirty="0">
                <a:latin typeface="Times New Roman" panose="02020603050405020304" pitchFamily="18" charset="0"/>
                <a:cs typeface="Times New Roman" panose="02020603050405020304" pitchFamily="18" charset="0"/>
              </a:rPr>
              <a:t>Buzzer</a:t>
            </a:r>
          </a:p>
        </p:txBody>
      </p:sp>
      <p:sp>
        <p:nvSpPr>
          <p:cNvPr id="5" name="Rectangle 4">
            <a:extLst>
              <a:ext uri="{FF2B5EF4-FFF2-40B4-BE49-F238E27FC236}">
                <a16:creationId xmlns:a16="http://schemas.microsoft.com/office/drawing/2014/main" id="{0ECBC631-29FD-B032-A332-5926CC839C63}"/>
              </a:ext>
            </a:extLst>
          </p:cNvPr>
          <p:cNvSpPr/>
          <p:nvPr/>
        </p:nvSpPr>
        <p:spPr>
          <a:xfrm>
            <a:off x="3115499" y="2776414"/>
            <a:ext cx="3240505" cy="16080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dirty="0">
                <a:latin typeface="Times New Roman" panose="02020603050405020304" pitchFamily="18" charset="0"/>
                <a:cs typeface="Times New Roman" panose="02020603050405020304" pitchFamily="18" charset="0"/>
              </a:rPr>
              <a:t>ESP8266</a:t>
            </a:r>
          </a:p>
        </p:txBody>
      </p:sp>
      <p:sp>
        <p:nvSpPr>
          <p:cNvPr id="6" name="Arrow: Right 5">
            <a:extLst>
              <a:ext uri="{FF2B5EF4-FFF2-40B4-BE49-F238E27FC236}">
                <a16:creationId xmlns:a16="http://schemas.microsoft.com/office/drawing/2014/main" id="{8203B7B3-0A0E-7DC6-B684-3F0E39BEA8D8}"/>
              </a:ext>
            </a:extLst>
          </p:cNvPr>
          <p:cNvSpPr/>
          <p:nvPr/>
        </p:nvSpPr>
        <p:spPr>
          <a:xfrm>
            <a:off x="3005360" y="1610336"/>
            <a:ext cx="1065816" cy="38501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7" name="Arrow: Down 6">
            <a:extLst>
              <a:ext uri="{FF2B5EF4-FFF2-40B4-BE49-F238E27FC236}">
                <a16:creationId xmlns:a16="http://schemas.microsoft.com/office/drawing/2014/main" id="{BFAA5674-7434-B675-9013-3AE42B5EB037}"/>
              </a:ext>
            </a:extLst>
          </p:cNvPr>
          <p:cNvSpPr/>
          <p:nvPr/>
        </p:nvSpPr>
        <p:spPr>
          <a:xfrm>
            <a:off x="4562929" y="1708483"/>
            <a:ext cx="498989" cy="974777"/>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8" name="Arrow: Right 7">
            <a:extLst>
              <a:ext uri="{FF2B5EF4-FFF2-40B4-BE49-F238E27FC236}">
                <a16:creationId xmlns:a16="http://schemas.microsoft.com/office/drawing/2014/main" id="{F6F58830-2FBA-3F62-ECBD-995DF46F3B57}"/>
              </a:ext>
            </a:extLst>
          </p:cNvPr>
          <p:cNvSpPr/>
          <p:nvPr/>
        </p:nvSpPr>
        <p:spPr>
          <a:xfrm rot="18104800">
            <a:off x="2894303" y="5039116"/>
            <a:ext cx="1065816" cy="38501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9" name="Arrow: Down 8">
            <a:extLst>
              <a:ext uri="{FF2B5EF4-FFF2-40B4-BE49-F238E27FC236}">
                <a16:creationId xmlns:a16="http://schemas.microsoft.com/office/drawing/2014/main" id="{82A1B71F-7C3B-94D0-A7CB-1493D8444FF4}"/>
              </a:ext>
            </a:extLst>
          </p:cNvPr>
          <p:cNvSpPr/>
          <p:nvPr/>
        </p:nvSpPr>
        <p:spPr>
          <a:xfrm>
            <a:off x="4611943" y="4628149"/>
            <a:ext cx="484632" cy="97840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E3D6F582-261F-5B52-D06D-FF9DB59A256D}"/>
              </a:ext>
            </a:extLst>
          </p:cNvPr>
          <p:cNvSpPr/>
          <p:nvPr/>
        </p:nvSpPr>
        <p:spPr>
          <a:xfrm>
            <a:off x="7566640" y="1255074"/>
            <a:ext cx="1620000" cy="97477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If motion is detected</a:t>
            </a:r>
          </a:p>
        </p:txBody>
      </p:sp>
      <p:sp>
        <p:nvSpPr>
          <p:cNvPr id="20" name="Rectangle: Rounded Corners 19">
            <a:extLst>
              <a:ext uri="{FF2B5EF4-FFF2-40B4-BE49-F238E27FC236}">
                <a16:creationId xmlns:a16="http://schemas.microsoft.com/office/drawing/2014/main" id="{73705CC6-FC3D-E2E5-28AF-2F10C21D9576}"/>
              </a:ext>
            </a:extLst>
          </p:cNvPr>
          <p:cNvSpPr/>
          <p:nvPr/>
        </p:nvSpPr>
        <p:spPr>
          <a:xfrm>
            <a:off x="7670913" y="4774861"/>
            <a:ext cx="1620000" cy="97477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b="1" dirty="0">
                <a:solidFill>
                  <a:schemeClr val="tx1"/>
                </a:solidFill>
                <a:latin typeface="Times New Roman" panose="02020603050405020304" pitchFamily="18" charset="0"/>
                <a:cs typeface="Times New Roman" panose="02020603050405020304" pitchFamily="18" charset="0"/>
              </a:rPr>
              <a:t>If motion is not detected</a:t>
            </a:r>
          </a:p>
        </p:txBody>
      </p:sp>
      <p:sp>
        <p:nvSpPr>
          <p:cNvPr id="25" name="Arrow: Right 24">
            <a:extLst>
              <a:ext uri="{FF2B5EF4-FFF2-40B4-BE49-F238E27FC236}">
                <a16:creationId xmlns:a16="http://schemas.microsoft.com/office/drawing/2014/main" id="{1D36BE86-9E96-0107-BC54-56E753A3BE86}"/>
              </a:ext>
            </a:extLst>
          </p:cNvPr>
          <p:cNvSpPr/>
          <p:nvPr/>
        </p:nvSpPr>
        <p:spPr>
          <a:xfrm>
            <a:off x="6739922" y="3287863"/>
            <a:ext cx="1251285" cy="58462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6" name="Arrow: Down 25">
            <a:extLst>
              <a:ext uri="{FF2B5EF4-FFF2-40B4-BE49-F238E27FC236}">
                <a16:creationId xmlns:a16="http://schemas.microsoft.com/office/drawing/2014/main" id="{532B5F72-E343-D192-9CC1-990B1629A32A}"/>
              </a:ext>
            </a:extLst>
          </p:cNvPr>
          <p:cNvSpPr/>
          <p:nvPr/>
        </p:nvSpPr>
        <p:spPr>
          <a:xfrm>
            <a:off x="8193972" y="3963389"/>
            <a:ext cx="498989" cy="66476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27" name="Arrow: Down 26">
            <a:extLst>
              <a:ext uri="{FF2B5EF4-FFF2-40B4-BE49-F238E27FC236}">
                <a16:creationId xmlns:a16="http://schemas.microsoft.com/office/drawing/2014/main" id="{37B04375-3F82-F0F5-60C7-87023E976497}"/>
              </a:ext>
            </a:extLst>
          </p:cNvPr>
          <p:cNvSpPr/>
          <p:nvPr/>
        </p:nvSpPr>
        <p:spPr>
          <a:xfrm rot="10800000">
            <a:off x="8193972" y="2447410"/>
            <a:ext cx="498988" cy="664758"/>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8" name="Arrow: Right 27">
            <a:extLst>
              <a:ext uri="{FF2B5EF4-FFF2-40B4-BE49-F238E27FC236}">
                <a16:creationId xmlns:a16="http://schemas.microsoft.com/office/drawing/2014/main" id="{EF5A8B38-EF7C-F056-DD5A-C788B9840BE0}"/>
              </a:ext>
            </a:extLst>
          </p:cNvPr>
          <p:cNvSpPr/>
          <p:nvPr/>
        </p:nvSpPr>
        <p:spPr>
          <a:xfrm>
            <a:off x="9290913" y="1610336"/>
            <a:ext cx="911866" cy="47280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9" name="Arrow: Right 28">
            <a:extLst>
              <a:ext uri="{FF2B5EF4-FFF2-40B4-BE49-F238E27FC236}">
                <a16:creationId xmlns:a16="http://schemas.microsoft.com/office/drawing/2014/main" id="{D68B5B02-5F09-D2F8-E404-846149C1194F}"/>
              </a:ext>
            </a:extLst>
          </p:cNvPr>
          <p:cNvSpPr/>
          <p:nvPr/>
        </p:nvSpPr>
        <p:spPr>
          <a:xfrm>
            <a:off x="9403208" y="4995220"/>
            <a:ext cx="911866" cy="472803"/>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30" name="Oval 29">
            <a:extLst>
              <a:ext uri="{FF2B5EF4-FFF2-40B4-BE49-F238E27FC236}">
                <a16:creationId xmlns:a16="http://schemas.microsoft.com/office/drawing/2014/main" id="{529D1E54-11FB-815B-96F7-C1D1D4007545}"/>
              </a:ext>
            </a:extLst>
          </p:cNvPr>
          <p:cNvSpPr/>
          <p:nvPr/>
        </p:nvSpPr>
        <p:spPr>
          <a:xfrm>
            <a:off x="10427369" y="1409810"/>
            <a:ext cx="1427747" cy="78606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Buzzer is on</a:t>
            </a:r>
          </a:p>
        </p:txBody>
      </p:sp>
      <p:sp>
        <p:nvSpPr>
          <p:cNvPr id="31" name="Oval 30">
            <a:extLst>
              <a:ext uri="{FF2B5EF4-FFF2-40B4-BE49-F238E27FC236}">
                <a16:creationId xmlns:a16="http://schemas.microsoft.com/office/drawing/2014/main" id="{C2DD6994-B140-9455-6FF6-C72C7BA5B18A}"/>
              </a:ext>
            </a:extLst>
          </p:cNvPr>
          <p:cNvSpPr/>
          <p:nvPr/>
        </p:nvSpPr>
        <p:spPr>
          <a:xfrm>
            <a:off x="10427369" y="4869218"/>
            <a:ext cx="1427747" cy="786062"/>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b="1" dirty="0">
                <a:latin typeface="Times New Roman" panose="02020603050405020304" pitchFamily="18" charset="0"/>
                <a:cs typeface="Times New Roman" panose="02020603050405020304" pitchFamily="18" charset="0"/>
              </a:rPr>
              <a:t>Buzzer is off</a:t>
            </a:r>
          </a:p>
        </p:txBody>
      </p:sp>
      <p:sp>
        <p:nvSpPr>
          <p:cNvPr id="10" name="Rectangle 9">
            <a:extLst>
              <a:ext uri="{FF2B5EF4-FFF2-40B4-BE49-F238E27FC236}">
                <a16:creationId xmlns:a16="http://schemas.microsoft.com/office/drawing/2014/main" id="{5D26E977-5C1A-5852-D36C-FD892665D0FF}"/>
              </a:ext>
            </a:extLst>
          </p:cNvPr>
          <p:cNvSpPr/>
          <p:nvPr/>
        </p:nvSpPr>
        <p:spPr>
          <a:xfrm>
            <a:off x="4071176" y="5655280"/>
            <a:ext cx="1856215" cy="9144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Power</a:t>
            </a:r>
            <a:r>
              <a:rPr lang="en-IN" b="1"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supply</a:t>
            </a:r>
          </a:p>
        </p:txBody>
      </p:sp>
    </p:spTree>
    <p:extLst>
      <p:ext uri="{BB962C8B-B14F-4D97-AF65-F5344CB8AC3E}">
        <p14:creationId xmlns:p14="http://schemas.microsoft.com/office/powerpoint/2010/main" val="2789827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4574-520D-1434-CC0A-49A2663EE51E}"/>
              </a:ext>
            </a:extLst>
          </p:cNvPr>
          <p:cNvSpPr>
            <a:spLocks noGrp="1"/>
          </p:cNvSpPr>
          <p:nvPr>
            <p:ph type="title"/>
          </p:nvPr>
        </p:nvSpPr>
        <p:spPr/>
        <p:txBody>
          <a:bodyPr>
            <a:normAutofit/>
          </a:bodyPr>
          <a:lstStyle/>
          <a:p>
            <a:pPr algn="ctr"/>
            <a:r>
              <a:rPr lang="en-IN" sz="4000" b="1" u="sng" dirty="0">
                <a:solidFill>
                  <a:srgbClr val="002060"/>
                </a:solidFill>
                <a:latin typeface="Times New Roman" panose="02020603050405020304" pitchFamily="18" charset="0"/>
                <a:cs typeface="Times New Roman" panose="02020603050405020304" pitchFamily="18" charset="0"/>
              </a:rPr>
              <a:t>FLOWCHART</a:t>
            </a:r>
          </a:p>
        </p:txBody>
      </p:sp>
      <p:pic>
        <p:nvPicPr>
          <p:cNvPr id="4" name="Content Placeholder 3">
            <a:extLst>
              <a:ext uri="{FF2B5EF4-FFF2-40B4-BE49-F238E27FC236}">
                <a16:creationId xmlns:a16="http://schemas.microsoft.com/office/drawing/2014/main" id="{C7201C7D-4413-BF6F-E5CE-8F0F12029409}"/>
              </a:ext>
            </a:extLst>
          </p:cNvPr>
          <p:cNvPicPr>
            <a:picLocks noGrp="1" noChangeAspect="1"/>
          </p:cNvPicPr>
          <p:nvPr>
            <p:ph idx="1"/>
          </p:nvPr>
        </p:nvPicPr>
        <p:blipFill>
          <a:blip r:embed="rId2"/>
          <a:stretch>
            <a:fillRect/>
          </a:stretch>
        </p:blipFill>
        <p:spPr>
          <a:xfrm>
            <a:off x="2125883" y="1342663"/>
            <a:ext cx="7940233" cy="5370653"/>
          </a:xfrm>
          <a:prstGeom prst="rect">
            <a:avLst/>
          </a:prstGeom>
        </p:spPr>
      </p:pic>
    </p:spTree>
    <p:extLst>
      <p:ext uri="{BB962C8B-B14F-4D97-AF65-F5344CB8AC3E}">
        <p14:creationId xmlns:p14="http://schemas.microsoft.com/office/powerpoint/2010/main" val="1166908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F964-B3B4-EB1F-AEBA-63112A3D0888}"/>
              </a:ext>
            </a:extLst>
          </p:cNvPr>
          <p:cNvSpPr>
            <a:spLocks noGrp="1"/>
          </p:cNvSpPr>
          <p:nvPr>
            <p:ph type="title"/>
          </p:nvPr>
        </p:nvSpPr>
        <p:spPr/>
        <p:txBody>
          <a:bodyPr>
            <a:normAutofit/>
          </a:bodyPr>
          <a:lstStyle/>
          <a:p>
            <a:pPr algn="ctr"/>
            <a:r>
              <a:rPr lang="en-IN" sz="4000" b="1" u="sng" dirty="0">
                <a:solidFill>
                  <a:schemeClr val="accent5"/>
                </a:solidFill>
                <a:latin typeface="Times New Roman" panose="02020603050405020304" pitchFamily="18" charset="0"/>
                <a:cs typeface="Times New Roman" panose="02020603050405020304" pitchFamily="18" charset="0"/>
              </a:rPr>
              <a:t>UML DIAGRAM</a:t>
            </a:r>
          </a:p>
        </p:txBody>
      </p:sp>
      <p:sp>
        <p:nvSpPr>
          <p:cNvPr id="8" name="Rectangle 7">
            <a:extLst>
              <a:ext uri="{FF2B5EF4-FFF2-40B4-BE49-F238E27FC236}">
                <a16:creationId xmlns:a16="http://schemas.microsoft.com/office/drawing/2014/main" id="{2C043639-0041-65F7-C7FB-E16236FB98C9}"/>
              </a:ext>
            </a:extLst>
          </p:cNvPr>
          <p:cNvSpPr/>
          <p:nvPr/>
        </p:nvSpPr>
        <p:spPr>
          <a:xfrm>
            <a:off x="5326283" y="2196296"/>
            <a:ext cx="1539433" cy="20487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ESP8266</a:t>
            </a:r>
          </a:p>
        </p:txBody>
      </p:sp>
      <p:sp>
        <p:nvSpPr>
          <p:cNvPr id="11" name="Rectangle: Rounded Corners 10">
            <a:extLst>
              <a:ext uri="{FF2B5EF4-FFF2-40B4-BE49-F238E27FC236}">
                <a16:creationId xmlns:a16="http://schemas.microsoft.com/office/drawing/2014/main" id="{DC1AAC82-A2B7-41A5-4D15-22918899104D}"/>
              </a:ext>
            </a:extLst>
          </p:cNvPr>
          <p:cNvSpPr/>
          <p:nvPr/>
        </p:nvSpPr>
        <p:spPr>
          <a:xfrm>
            <a:off x="9024396" y="2196296"/>
            <a:ext cx="1265498" cy="92519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IR Sensor</a:t>
            </a:r>
          </a:p>
        </p:txBody>
      </p:sp>
      <p:sp>
        <p:nvSpPr>
          <p:cNvPr id="12" name="Rectangle: Rounded Corners 11">
            <a:extLst>
              <a:ext uri="{FF2B5EF4-FFF2-40B4-BE49-F238E27FC236}">
                <a16:creationId xmlns:a16="http://schemas.microsoft.com/office/drawing/2014/main" id="{6D296744-D787-58A8-3BD4-256C086C049E}"/>
              </a:ext>
            </a:extLst>
          </p:cNvPr>
          <p:cNvSpPr/>
          <p:nvPr/>
        </p:nvSpPr>
        <p:spPr>
          <a:xfrm>
            <a:off x="9024396" y="4377340"/>
            <a:ext cx="1265498" cy="9251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Buzzer</a:t>
            </a:r>
          </a:p>
        </p:txBody>
      </p:sp>
      <p:cxnSp>
        <p:nvCxnSpPr>
          <p:cNvPr id="14" name="Straight Connector 13">
            <a:extLst>
              <a:ext uri="{FF2B5EF4-FFF2-40B4-BE49-F238E27FC236}">
                <a16:creationId xmlns:a16="http://schemas.microsoft.com/office/drawing/2014/main" id="{4B00F8E3-85FB-AC16-EE64-494219B14D93}"/>
              </a:ext>
            </a:extLst>
          </p:cNvPr>
          <p:cNvCxnSpPr>
            <a:cxnSpLocks/>
            <a:endCxn id="11" idx="1"/>
          </p:cNvCxnSpPr>
          <p:nvPr/>
        </p:nvCxnSpPr>
        <p:spPr>
          <a:xfrm>
            <a:off x="6865716" y="2658891"/>
            <a:ext cx="21586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nector: Elbow 21">
            <a:extLst>
              <a:ext uri="{FF2B5EF4-FFF2-40B4-BE49-F238E27FC236}">
                <a16:creationId xmlns:a16="http://schemas.microsoft.com/office/drawing/2014/main" id="{9D3B23AA-9356-1963-9C7E-8AFCFEF8A3D8}"/>
              </a:ext>
            </a:extLst>
          </p:cNvPr>
          <p:cNvCxnSpPr>
            <a:endCxn id="12" idx="1"/>
          </p:cNvCxnSpPr>
          <p:nvPr/>
        </p:nvCxnSpPr>
        <p:spPr>
          <a:xfrm>
            <a:off x="6865716" y="3934608"/>
            <a:ext cx="2158680" cy="905327"/>
          </a:xfrm>
          <a:prstGeom prst="bentConnector3">
            <a:avLst/>
          </a:prstGeom>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2A9D41FC-3F55-1CB9-99BC-110F612262CC}"/>
              </a:ext>
            </a:extLst>
          </p:cNvPr>
          <p:cNvSpPr/>
          <p:nvPr/>
        </p:nvSpPr>
        <p:spPr>
          <a:xfrm>
            <a:off x="1331089" y="2349661"/>
            <a:ext cx="1932972" cy="13255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PC</a:t>
            </a:r>
          </a:p>
        </p:txBody>
      </p:sp>
      <p:sp>
        <p:nvSpPr>
          <p:cNvPr id="24" name="Rectangle 23">
            <a:extLst>
              <a:ext uri="{FF2B5EF4-FFF2-40B4-BE49-F238E27FC236}">
                <a16:creationId xmlns:a16="http://schemas.microsoft.com/office/drawing/2014/main" id="{B40CEC4F-FF79-26D6-DE8C-2A6EEC3E8917}"/>
              </a:ext>
            </a:extLst>
          </p:cNvPr>
          <p:cNvSpPr/>
          <p:nvPr/>
        </p:nvSpPr>
        <p:spPr>
          <a:xfrm>
            <a:off x="2056433" y="3675224"/>
            <a:ext cx="462987" cy="2593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5" name="Rectangle 24">
            <a:extLst>
              <a:ext uri="{FF2B5EF4-FFF2-40B4-BE49-F238E27FC236}">
                <a16:creationId xmlns:a16="http://schemas.microsoft.com/office/drawing/2014/main" id="{76170169-96BC-348B-8CD0-3BB15E5FA58A}"/>
              </a:ext>
            </a:extLst>
          </p:cNvPr>
          <p:cNvSpPr/>
          <p:nvPr/>
        </p:nvSpPr>
        <p:spPr>
          <a:xfrm>
            <a:off x="1784429" y="3934608"/>
            <a:ext cx="1006997" cy="1512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27" name="Connector: Elbow 26">
            <a:extLst>
              <a:ext uri="{FF2B5EF4-FFF2-40B4-BE49-F238E27FC236}">
                <a16:creationId xmlns:a16="http://schemas.microsoft.com/office/drawing/2014/main" id="{84F6E649-151C-BD19-7C94-2890BF8547EC}"/>
              </a:ext>
            </a:extLst>
          </p:cNvPr>
          <p:cNvCxnSpPr>
            <a:cxnSpLocks/>
            <a:stCxn id="23" idx="3"/>
          </p:cNvCxnSpPr>
          <p:nvPr/>
        </p:nvCxnSpPr>
        <p:spPr>
          <a:xfrm>
            <a:off x="3264061" y="3012443"/>
            <a:ext cx="2831938" cy="2099889"/>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6FDBA4F3-54F9-0718-FEC4-841A659129DF}"/>
              </a:ext>
            </a:extLst>
          </p:cNvPr>
          <p:cNvCxnSpPr>
            <a:stCxn id="8" idx="2"/>
          </p:cNvCxnSpPr>
          <p:nvPr/>
        </p:nvCxnSpPr>
        <p:spPr>
          <a:xfrm flipH="1">
            <a:off x="6095999" y="4245015"/>
            <a:ext cx="1" cy="867317"/>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7110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1AE6-BF77-4972-A01E-7B9204662C3B}"/>
              </a:ext>
            </a:extLst>
          </p:cNvPr>
          <p:cNvSpPr>
            <a:spLocks noGrp="1"/>
          </p:cNvSpPr>
          <p:nvPr>
            <p:ph type="title"/>
          </p:nvPr>
        </p:nvSpPr>
        <p:spPr>
          <a:xfrm>
            <a:off x="838200" y="0"/>
            <a:ext cx="10515600" cy="1046986"/>
          </a:xfrm>
        </p:spPr>
        <p:txBody>
          <a:bodyPr>
            <a:normAutofit/>
          </a:bodyPr>
          <a:lstStyle/>
          <a:p>
            <a:pPr algn="ctr"/>
            <a:r>
              <a:rPr lang="en-IN" sz="4000" b="1" u="sng" dirty="0">
                <a:solidFill>
                  <a:srgbClr val="7030A0"/>
                </a:solidFill>
                <a:latin typeface="Times New Roman" panose="02020603050405020304" pitchFamily="18" charset="0"/>
                <a:cs typeface="Times New Roman" panose="02020603050405020304" pitchFamily="18" charset="0"/>
              </a:rPr>
              <a:t>SOURCE CODE</a:t>
            </a:r>
          </a:p>
        </p:txBody>
      </p:sp>
      <p:sp>
        <p:nvSpPr>
          <p:cNvPr id="3" name="Content Placeholder 2">
            <a:extLst>
              <a:ext uri="{FF2B5EF4-FFF2-40B4-BE49-F238E27FC236}">
                <a16:creationId xmlns:a16="http://schemas.microsoft.com/office/drawing/2014/main" id="{C24AF05D-B60D-DCE2-15BC-EDFF2BE5DBC1}"/>
              </a:ext>
            </a:extLst>
          </p:cNvPr>
          <p:cNvSpPr>
            <a:spLocks noGrp="1"/>
          </p:cNvSpPr>
          <p:nvPr>
            <p:ph idx="1"/>
          </p:nvPr>
        </p:nvSpPr>
        <p:spPr>
          <a:xfrm>
            <a:off x="182592" y="1046986"/>
            <a:ext cx="6096000" cy="6316500"/>
          </a:xfrm>
        </p:spPr>
        <p:txBody>
          <a:bodyPr>
            <a:noAutofit/>
          </a:bodyPr>
          <a:lstStyle/>
          <a:p>
            <a:pPr marL="0" indent="0">
              <a:buNone/>
            </a:pPr>
            <a:r>
              <a:rPr lang="en-IN" sz="2500" dirty="0">
                <a:latin typeface="Times New Roman" panose="02020603050405020304" pitchFamily="18" charset="0"/>
                <a:cs typeface="Times New Roman" panose="02020603050405020304" pitchFamily="18" charset="0"/>
              </a:rPr>
              <a:t>const int irSensorPin =D2;</a:t>
            </a:r>
          </a:p>
          <a:p>
            <a:pPr marL="0" indent="0">
              <a:buNone/>
            </a:pPr>
            <a:r>
              <a:rPr lang="en-IN" sz="2500" dirty="0">
                <a:latin typeface="Times New Roman" panose="02020603050405020304" pitchFamily="18" charset="0"/>
                <a:cs typeface="Times New Roman" panose="02020603050405020304" pitchFamily="18" charset="0"/>
              </a:rPr>
              <a:t>const int buzzer =D3;</a:t>
            </a:r>
          </a:p>
          <a:p>
            <a:pPr marL="0" indent="0">
              <a:buNone/>
            </a:pPr>
            <a:r>
              <a:rPr lang="en-IN" sz="2500" dirty="0">
                <a:latin typeface="Times New Roman" panose="02020603050405020304" pitchFamily="18" charset="0"/>
                <a:cs typeface="Times New Roman" panose="02020603050405020304" pitchFamily="18" charset="0"/>
              </a:rPr>
              <a:t>void setup()</a:t>
            </a:r>
          </a:p>
          <a:p>
            <a:pPr marL="0" indent="0">
              <a:buNone/>
            </a:pPr>
            <a:r>
              <a:rPr lang="en-IN" sz="2500" dirty="0">
                <a:latin typeface="Times New Roman" panose="02020603050405020304" pitchFamily="18" charset="0"/>
                <a:cs typeface="Times New Roman" panose="02020603050405020304" pitchFamily="18" charset="0"/>
              </a:rPr>
              <a:t>{</a:t>
            </a:r>
          </a:p>
          <a:p>
            <a:pPr marL="0" indent="0">
              <a:buNone/>
            </a:pPr>
            <a:r>
              <a:rPr lang="en-IN" sz="2500" dirty="0">
                <a:latin typeface="Times New Roman" panose="02020603050405020304" pitchFamily="18" charset="0"/>
                <a:cs typeface="Times New Roman" panose="02020603050405020304" pitchFamily="18" charset="0"/>
              </a:rPr>
              <a:t>    pinMode(irSensorPin, INPUT);  </a:t>
            </a:r>
          </a:p>
          <a:p>
            <a:pPr marL="0" indent="0">
              <a:buNone/>
            </a:pPr>
            <a:r>
              <a:rPr lang="en-IN" sz="2500" dirty="0">
                <a:latin typeface="Times New Roman" panose="02020603050405020304" pitchFamily="18" charset="0"/>
                <a:cs typeface="Times New Roman" panose="02020603050405020304" pitchFamily="18" charset="0"/>
              </a:rPr>
              <a:t>    pinMode(buzzer, OUTPUT);  </a:t>
            </a:r>
          </a:p>
          <a:p>
            <a:pPr marL="0" indent="0">
              <a:buNone/>
            </a:pPr>
            <a:r>
              <a:rPr lang="en-IN" sz="2500" dirty="0">
                <a:latin typeface="Times New Roman" panose="02020603050405020304" pitchFamily="18" charset="0"/>
                <a:cs typeface="Times New Roman" panose="02020603050405020304" pitchFamily="18" charset="0"/>
              </a:rPr>
              <a:t>    Serial.begin(9600);</a:t>
            </a:r>
          </a:p>
          <a:p>
            <a:pPr marL="0" indent="0">
              <a:buNone/>
            </a:pPr>
            <a:r>
              <a:rPr lang="en-IN" sz="2500" dirty="0">
                <a:latin typeface="Times New Roman" panose="02020603050405020304" pitchFamily="18" charset="0"/>
                <a:cs typeface="Times New Roman" panose="02020603050405020304" pitchFamily="18" charset="0"/>
              </a:rPr>
              <a:t>}</a:t>
            </a:r>
          </a:p>
          <a:p>
            <a:pPr marL="0" indent="0">
              <a:buNone/>
            </a:pPr>
            <a:r>
              <a:rPr lang="en-IN" sz="2500" dirty="0">
                <a:latin typeface="Times New Roman" panose="02020603050405020304" pitchFamily="18" charset="0"/>
                <a:cs typeface="Times New Roman" panose="02020603050405020304" pitchFamily="18" charset="0"/>
              </a:rPr>
              <a:t>void loop() </a:t>
            </a:r>
          </a:p>
          <a:p>
            <a:pPr marL="0" indent="0">
              <a:buNone/>
            </a:pPr>
            <a:r>
              <a:rPr lang="en-IN" sz="2500" dirty="0">
                <a:latin typeface="Times New Roman" panose="02020603050405020304" pitchFamily="18" charset="0"/>
                <a:cs typeface="Times New Roman" panose="02020603050405020304" pitchFamily="18" charset="0"/>
              </a:rPr>
              <a:t>{  </a:t>
            </a:r>
          </a:p>
          <a:p>
            <a:pPr marL="0" indent="0">
              <a:buNone/>
            </a:pPr>
            <a:r>
              <a:rPr lang="en-IN" sz="2500" dirty="0">
                <a:latin typeface="Times New Roman" panose="02020603050405020304" pitchFamily="18" charset="0"/>
                <a:cs typeface="Times New Roman" panose="02020603050405020304" pitchFamily="18" charset="0"/>
              </a:rPr>
              <a:t>   int irValue = digitalRead(irSensorPin); </a:t>
            </a:r>
          </a:p>
          <a:p>
            <a:pPr marL="0" indent="0">
              <a:buNone/>
            </a:pPr>
            <a:r>
              <a:rPr lang="en-IN" sz="2500" dirty="0">
                <a:latin typeface="Times New Roman" panose="02020603050405020304" pitchFamily="18" charset="0"/>
                <a:cs typeface="Times New Roman" panose="02020603050405020304" pitchFamily="18" charset="0"/>
              </a:rPr>
              <a:t>   if (irValue == LOW) </a:t>
            </a:r>
          </a:p>
          <a:p>
            <a:pPr marL="0" indent="0">
              <a:buNone/>
            </a:pPr>
            <a:r>
              <a:rPr lang="en-IN" sz="25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96835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6DAF56-484A-9EFC-140E-D54E0645C1FD}"/>
              </a:ext>
            </a:extLst>
          </p:cNvPr>
          <p:cNvSpPr>
            <a:spLocks noGrp="1"/>
          </p:cNvSpPr>
          <p:nvPr>
            <p:ph idx="1"/>
          </p:nvPr>
        </p:nvSpPr>
        <p:spPr>
          <a:xfrm>
            <a:off x="150471" y="722103"/>
            <a:ext cx="8889357" cy="5413794"/>
          </a:xfrm>
        </p:spPr>
        <p:txBody>
          <a:bodyPr>
            <a:normAutofit fontScale="32500" lnSpcReduction="20000"/>
          </a:bodyPr>
          <a:lstStyle/>
          <a:p>
            <a:pPr marL="0" indent="0">
              <a:buNone/>
            </a:pPr>
            <a:r>
              <a:rPr lang="en-IN" sz="2800" dirty="0"/>
              <a:t>   </a:t>
            </a:r>
          </a:p>
          <a:p>
            <a:pPr marL="0" indent="0">
              <a:buNone/>
            </a:pPr>
            <a:r>
              <a:rPr lang="en-IN" sz="7700" dirty="0">
                <a:latin typeface="Times New Roman" panose="02020603050405020304" pitchFamily="18" charset="0"/>
                <a:cs typeface="Times New Roman" panose="02020603050405020304" pitchFamily="18" charset="0"/>
              </a:rPr>
              <a:t>  {   </a:t>
            </a:r>
          </a:p>
          <a:p>
            <a:pPr marL="0" indent="0">
              <a:buNone/>
            </a:pPr>
            <a:r>
              <a:rPr lang="en-IN" sz="7700" dirty="0">
                <a:latin typeface="Times New Roman" panose="02020603050405020304" pitchFamily="18" charset="0"/>
                <a:cs typeface="Times New Roman" panose="02020603050405020304" pitchFamily="18" charset="0"/>
              </a:rPr>
              <a:t>    Serial.println("Object detected. Ringing the doorbell.");  </a:t>
            </a:r>
          </a:p>
          <a:p>
            <a:pPr marL="0" indent="0">
              <a:buNone/>
            </a:pPr>
            <a:r>
              <a:rPr lang="en-IN" sz="7700" dirty="0">
                <a:latin typeface="Times New Roman" panose="02020603050405020304" pitchFamily="18" charset="0"/>
                <a:cs typeface="Times New Roman" panose="02020603050405020304" pitchFamily="18" charset="0"/>
              </a:rPr>
              <a:t>    digitalWrite(buzzer, HIGH); // Activate the relay (doorbell)       </a:t>
            </a:r>
          </a:p>
          <a:p>
            <a:pPr marL="0" indent="0">
              <a:buNone/>
            </a:pPr>
            <a:r>
              <a:rPr lang="en-IN" sz="7700" dirty="0">
                <a:latin typeface="Times New Roman" panose="02020603050405020304" pitchFamily="18" charset="0"/>
                <a:cs typeface="Times New Roman" panose="02020603050405020304" pitchFamily="18" charset="0"/>
              </a:rPr>
              <a:t>    delay(1000); // Wait for 1 second  </a:t>
            </a:r>
          </a:p>
          <a:p>
            <a:pPr marL="0" indent="0">
              <a:buNone/>
            </a:pPr>
            <a:r>
              <a:rPr lang="en-IN" sz="7700" dirty="0">
                <a:latin typeface="Times New Roman" panose="02020603050405020304" pitchFamily="18" charset="0"/>
                <a:cs typeface="Times New Roman" panose="02020603050405020304" pitchFamily="18" charset="0"/>
              </a:rPr>
              <a:t>   }</a:t>
            </a:r>
          </a:p>
          <a:p>
            <a:pPr marL="0" indent="0">
              <a:buNone/>
            </a:pPr>
            <a:r>
              <a:rPr lang="en-IN" sz="7700" dirty="0">
                <a:latin typeface="Times New Roman" panose="02020603050405020304" pitchFamily="18" charset="0"/>
                <a:cs typeface="Times New Roman" panose="02020603050405020304" pitchFamily="18" charset="0"/>
              </a:rPr>
              <a:t>   else </a:t>
            </a:r>
          </a:p>
          <a:p>
            <a:pPr marL="0" indent="0">
              <a:buNone/>
            </a:pPr>
            <a:r>
              <a:rPr lang="en-IN" sz="7700" dirty="0">
                <a:latin typeface="Times New Roman" panose="02020603050405020304" pitchFamily="18" charset="0"/>
                <a:cs typeface="Times New Roman" panose="02020603050405020304" pitchFamily="18" charset="0"/>
              </a:rPr>
              <a:t>  {   </a:t>
            </a:r>
          </a:p>
          <a:p>
            <a:pPr marL="0" indent="0">
              <a:buNone/>
            </a:pPr>
            <a:r>
              <a:rPr lang="en-IN" sz="7700" dirty="0">
                <a:latin typeface="Times New Roman" panose="02020603050405020304" pitchFamily="18" charset="0"/>
                <a:cs typeface="Times New Roman" panose="02020603050405020304" pitchFamily="18" charset="0"/>
              </a:rPr>
              <a:t>   Serial.println("No object detected.");   </a:t>
            </a:r>
          </a:p>
          <a:p>
            <a:pPr marL="0" indent="0">
              <a:buNone/>
            </a:pPr>
            <a:r>
              <a:rPr lang="en-IN" sz="7700" dirty="0">
                <a:latin typeface="Times New Roman" panose="02020603050405020304" pitchFamily="18" charset="0"/>
                <a:cs typeface="Times New Roman" panose="02020603050405020304" pitchFamily="18" charset="0"/>
              </a:rPr>
              <a:t>   digitalWrite(buzzer,LOW);   </a:t>
            </a:r>
          </a:p>
          <a:p>
            <a:pPr marL="0" indent="0">
              <a:buNone/>
            </a:pPr>
            <a:r>
              <a:rPr lang="en-IN" sz="7700" dirty="0">
                <a:latin typeface="Times New Roman" panose="02020603050405020304" pitchFamily="18" charset="0"/>
                <a:cs typeface="Times New Roman" panose="02020603050405020304" pitchFamily="18" charset="0"/>
              </a:rPr>
              <a:t>   delay(1000);  </a:t>
            </a:r>
          </a:p>
          <a:p>
            <a:pPr marL="0" indent="0">
              <a:buNone/>
            </a:pPr>
            <a:r>
              <a:rPr lang="en-IN" sz="7700" dirty="0">
                <a:latin typeface="Times New Roman" panose="02020603050405020304" pitchFamily="18" charset="0"/>
                <a:cs typeface="Times New Roman" panose="02020603050405020304" pitchFamily="18" charset="0"/>
              </a:rPr>
              <a:t>  }</a:t>
            </a:r>
          </a:p>
          <a:p>
            <a:pPr marL="0" indent="0">
              <a:buNone/>
            </a:pPr>
            <a:r>
              <a:rPr lang="en-IN" sz="7700"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1680909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6BE7-43E8-F54E-3489-214BB07BC681}"/>
              </a:ext>
            </a:extLst>
          </p:cNvPr>
          <p:cNvSpPr>
            <a:spLocks noGrp="1"/>
          </p:cNvSpPr>
          <p:nvPr>
            <p:ph type="title"/>
          </p:nvPr>
        </p:nvSpPr>
        <p:spPr>
          <a:xfrm>
            <a:off x="751872" y="185198"/>
            <a:ext cx="10515600" cy="1325563"/>
          </a:xfrm>
        </p:spPr>
        <p:txBody>
          <a:bodyPr>
            <a:normAutofit/>
          </a:bodyPr>
          <a:lstStyle/>
          <a:p>
            <a:pPr algn="ctr"/>
            <a:r>
              <a:rPr lang="en-IN" sz="4000" b="1" u="sng" dirty="0">
                <a:solidFill>
                  <a:srgbClr val="002060"/>
                </a:solidFill>
                <a:latin typeface="Times New Roman" panose="02020603050405020304" pitchFamily="18" charset="0"/>
                <a:cs typeface="Times New Roman" panose="02020603050405020304" pitchFamily="18" charset="0"/>
              </a:rPr>
              <a:t>SCREENSHOTS</a:t>
            </a:r>
          </a:p>
        </p:txBody>
      </p:sp>
      <p:pic>
        <p:nvPicPr>
          <p:cNvPr id="5" name="Content Placeholder 4">
            <a:extLst>
              <a:ext uri="{FF2B5EF4-FFF2-40B4-BE49-F238E27FC236}">
                <a16:creationId xmlns:a16="http://schemas.microsoft.com/office/drawing/2014/main" id="{B472231D-ECAE-6CFC-7487-6F52B3EA27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528" y="1313725"/>
            <a:ext cx="10342944" cy="4493517"/>
          </a:xfrm>
        </p:spPr>
      </p:pic>
      <p:sp>
        <p:nvSpPr>
          <p:cNvPr id="3" name="TextBox 2">
            <a:extLst>
              <a:ext uri="{FF2B5EF4-FFF2-40B4-BE49-F238E27FC236}">
                <a16:creationId xmlns:a16="http://schemas.microsoft.com/office/drawing/2014/main" id="{662C246C-22A5-26A2-80B9-6EE5A30F8E16}"/>
              </a:ext>
            </a:extLst>
          </p:cNvPr>
          <p:cNvSpPr txBox="1"/>
          <p:nvPr/>
        </p:nvSpPr>
        <p:spPr>
          <a:xfrm>
            <a:off x="924528" y="5807242"/>
            <a:ext cx="8117456" cy="954107"/>
          </a:xfrm>
          <a:prstGeom prst="rect">
            <a:avLst/>
          </a:prstGeom>
          <a:noFill/>
        </p:spPr>
        <p:txBody>
          <a:bodyPr wrap="square" rtlCol="0">
            <a:spAutoFit/>
          </a:bodyPr>
          <a:lstStyle/>
          <a:p>
            <a:pPr marL="342900" indent="-342900" algn="just">
              <a:buFont typeface="Arial" panose="020B0604020202020204" pitchFamily="34" charset="0"/>
              <a:buChar char="•"/>
            </a:pPr>
            <a:r>
              <a:rPr lang="en-US" sz="2800">
                <a:solidFill>
                  <a:schemeClr val="tx1"/>
                </a:solidFill>
                <a:latin typeface="Times New Roman" panose="02020603050405020304" pitchFamily="18" charset="0"/>
                <a:cs typeface="Times New Roman" panose="02020603050405020304" pitchFamily="18" charset="0"/>
              </a:rPr>
              <a:t>Code is inserted into the Esp8266 using Arduino IDE.</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83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C184A3C-960B-9F45-1A4D-CCEE1EC0838F}"/>
              </a:ext>
            </a:extLst>
          </p:cNvPr>
          <p:cNvSpPr txBox="1"/>
          <p:nvPr/>
        </p:nvSpPr>
        <p:spPr>
          <a:xfrm>
            <a:off x="336430" y="-168215"/>
            <a:ext cx="6935638" cy="7571303"/>
          </a:xfrm>
          <a:prstGeom prst="rect">
            <a:avLst/>
          </a:prstGeom>
          <a:noFill/>
        </p:spPr>
        <p:txBody>
          <a:bodyPr wrap="square" rtlCol="0">
            <a:spAutoFit/>
          </a:bodyPr>
          <a:lstStyle/>
          <a:p>
            <a:r>
              <a:rPr lang="en-IN" sz="4000" u="sng" dirty="0">
                <a:solidFill>
                  <a:schemeClr val="accent2"/>
                </a:solidFill>
                <a:latin typeface="Times New Roman" panose="02020603050405020304" pitchFamily="18" charset="0"/>
                <a:cs typeface="Times New Roman" panose="02020603050405020304" pitchFamily="18" charset="0"/>
              </a:rPr>
              <a:t>Contents:</a:t>
            </a:r>
          </a:p>
          <a:p>
            <a:pPr marL="342900" indent="-342900">
              <a:buClr>
                <a:schemeClr val="accent2"/>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Introduction</a:t>
            </a:r>
          </a:p>
          <a:p>
            <a:pPr marL="342900" indent="-342900">
              <a:buClr>
                <a:schemeClr val="accent2"/>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Abstract</a:t>
            </a:r>
          </a:p>
          <a:p>
            <a:pPr marL="342900" indent="-342900">
              <a:buClr>
                <a:schemeClr val="accent2"/>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Existing System</a:t>
            </a:r>
          </a:p>
          <a:p>
            <a:pPr marL="342900" indent="-342900">
              <a:buClr>
                <a:schemeClr val="accent2"/>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Proposed System</a:t>
            </a:r>
          </a:p>
          <a:p>
            <a:pPr marL="342900" indent="-342900">
              <a:buClr>
                <a:schemeClr val="accent2"/>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Key Features</a:t>
            </a:r>
          </a:p>
          <a:p>
            <a:pPr marL="342900" indent="-342900">
              <a:buClr>
                <a:schemeClr val="accent2"/>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Software and hardware Requirements</a:t>
            </a:r>
          </a:p>
          <a:p>
            <a:pPr marL="342900" indent="-342900">
              <a:buClr>
                <a:schemeClr val="accent2"/>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Module</a:t>
            </a:r>
          </a:p>
          <a:p>
            <a:pPr>
              <a:buClr>
                <a:schemeClr val="accent2"/>
              </a:buClr>
            </a:pPr>
            <a:r>
              <a:rPr lang="en-IN" sz="2200" dirty="0">
                <a:latin typeface="Times New Roman" panose="02020603050405020304" pitchFamily="18" charset="0"/>
                <a:cs typeface="Times New Roman" panose="02020603050405020304" pitchFamily="18" charset="0"/>
              </a:rPr>
              <a:t>      a)Importance of innovative Contactless doorbell</a:t>
            </a:r>
          </a:p>
          <a:p>
            <a:pPr>
              <a:buClr>
                <a:schemeClr val="accent2"/>
              </a:buClr>
            </a:pPr>
            <a:r>
              <a:rPr lang="en-IN" sz="2200" dirty="0">
                <a:latin typeface="Times New Roman" panose="02020603050405020304" pitchFamily="18" charset="0"/>
                <a:cs typeface="Times New Roman" panose="02020603050405020304" pitchFamily="18" charset="0"/>
              </a:rPr>
              <a:t>      b)Working Principle</a:t>
            </a:r>
          </a:p>
          <a:p>
            <a:pPr>
              <a:buClr>
                <a:schemeClr val="accent2"/>
              </a:buClr>
            </a:pPr>
            <a:r>
              <a:rPr lang="en-IN" sz="2200" dirty="0">
                <a:latin typeface="Times New Roman" panose="02020603050405020304" pitchFamily="18" charset="0"/>
                <a:cs typeface="Times New Roman" panose="02020603050405020304" pitchFamily="18" charset="0"/>
              </a:rPr>
              <a:t>      c)Alarm System</a:t>
            </a:r>
          </a:p>
          <a:p>
            <a:pPr marL="342900" indent="-342900">
              <a:buClr>
                <a:schemeClr val="accent2"/>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Architecture</a:t>
            </a:r>
          </a:p>
          <a:p>
            <a:pPr marL="342900" indent="-342900">
              <a:buClr>
                <a:schemeClr val="accent2"/>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Flowchart</a:t>
            </a:r>
          </a:p>
          <a:p>
            <a:pPr marL="342900" indent="-342900">
              <a:buClr>
                <a:schemeClr val="accent2"/>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UML diagram</a:t>
            </a:r>
          </a:p>
          <a:p>
            <a:pPr marL="342900" indent="-342900">
              <a:buClr>
                <a:schemeClr val="accent2"/>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Source code</a:t>
            </a:r>
          </a:p>
          <a:p>
            <a:pPr marL="342900" indent="-342900">
              <a:buClr>
                <a:schemeClr val="accent2"/>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Screenshots</a:t>
            </a:r>
          </a:p>
          <a:p>
            <a:pPr marL="342900" indent="-342900">
              <a:buClr>
                <a:schemeClr val="accent2"/>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Applications</a:t>
            </a:r>
          </a:p>
          <a:p>
            <a:pPr marL="342900" indent="-342900">
              <a:buClr>
                <a:schemeClr val="accent2"/>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Advantages</a:t>
            </a:r>
          </a:p>
          <a:p>
            <a:pPr marL="342900" indent="-342900">
              <a:buClr>
                <a:schemeClr val="accent2"/>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Future scope</a:t>
            </a:r>
          </a:p>
          <a:p>
            <a:pPr marL="342900" indent="-342900">
              <a:buClr>
                <a:schemeClr val="accent2"/>
              </a:buCl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conclusion</a:t>
            </a:r>
          </a:p>
          <a:p>
            <a:pPr marL="285750" indent="-285750">
              <a:buClr>
                <a:schemeClr val="accent2"/>
              </a:buClr>
              <a:buFont typeface="Wingdings" panose="05000000000000000000" pitchFamily="2" charset="2"/>
              <a:buChar char="Ø"/>
            </a:pPr>
            <a:endParaRPr lang="en-IN" sz="1400" dirty="0"/>
          </a:p>
          <a:p>
            <a:endParaRPr lang="en-IN" sz="1400" dirty="0">
              <a:latin typeface="Monotype Corsiva" panose="03010101010201010101" pitchFamily="66" charset="0"/>
            </a:endParaRPr>
          </a:p>
        </p:txBody>
      </p:sp>
    </p:spTree>
    <p:extLst>
      <p:ext uri="{BB962C8B-B14F-4D97-AF65-F5344CB8AC3E}">
        <p14:creationId xmlns:p14="http://schemas.microsoft.com/office/powerpoint/2010/main" val="3712079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93D5F0C-7ED0-A522-2FE0-C9164D674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571" y="228600"/>
            <a:ext cx="11678857" cy="4757468"/>
          </a:xfrm>
        </p:spPr>
      </p:pic>
      <p:sp>
        <p:nvSpPr>
          <p:cNvPr id="2" name="TextBox 1">
            <a:extLst>
              <a:ext uri="{FF2B5EF4-FFF2-40B4-BE49-F238E27FC236}">
                <a16:creationId xmlns:a16="http://schemas.microsoft.com/office/drawing/2014/main" id="{C7ED805A-AAE7-D4DF-533F-ACE5DA1BE9CB}"/>
              </a:ext>
            </a:extLst>
          </p:cNvPr>
          <p:cNvSpPr txBox="1"/>
          <p:nvPr/>
        </p:nvSpPr>
        <p:spPr>
          <a:xfrm>
            <a:off x="256571" y="5256976"/>
            <a:ext cx="10653623" cy="861774"/>
          </a:xfrm>
          <a:prstGeom prst="rect">
            <a:avLst/>
          </a:prstGeom>
          <a:noFill/>
        </p:spPr>
        <p:txBody>
          <a:bodyPr wrap="square" rtlCol="0">
            <a:spAutoFit/>
          </a:bodyPr>
          <a:lstStyle/>
          <a:p>
            <a:pPr marL="342900" indent="-342900" algn="just">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If the object is detected near the door then doorbell rangs(BUZZER)</a:t>
            </a:r>
          </a:p>
          <a:p>
            <a:pPr marL="342900" indent="-342900" algn="just">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If the object is not detected near the door then doorbell not  rangs(BUZZER)</a:t>
            </a:r>
          </a:p>
        </p:txBody>
      </p:sp>
    </p:spTree>
    <p:extLst>
      <p:ext uri="{BB962C8B-B14F-4D97-AF65-F5344CB8AC3E}">
        <p14:creationId xmlns:p14="http://schemas.microsoft.com/office/powerpoint/2010/main" val="2620076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A239EC-59B7-8CB4-5EDA-5FE5AB309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036" y="233264"/>
            <a:ext cx="9311927" cy="4973217"/>
          </a:xfrm>
          <a:prstGeom prst="rect">
            <a:avLst/>
          </a:prstGeom>
        </p:spPr>
      </p:pic>
      <p:sp>
        <p:nvSpPr>
          <p:cNvPr id="6" name="TextBox 5">
            <a:extLst>
              <a:ext uri="{FF2B5EF4-FFF2-40B4-BE49-F238E27FC236}">
                <a16:creationId xmlns:a16="http://schemas.microsoft.com/office/drawing/2014/main" id="{529957F3-120A-4116-2843-386B784B31BF}"/>
              </a:ext>
            </a:extLst>
          </p:cNvPr>
          <p:cNvSpPr txBox="1"/>
          <p:nvPr/>
        </p:nvSpPr>
        <p:spPr>
          <a:xfrm>
            <a:off x="1329612" y="5544911"/>
            <a:ext cx="10207281" cy="861774"/>
          </a:xfrm>
          <a:prstGeom prst="rect">
            <a:avLst/>
          </a:prstGeom>
          <a:noFill/>
        </p:spPr>
        <p:txBody>
          <a:bodyPr wrap="none" rtlCol="0">
            <a:spAutoFit/>
          </a:bodyPr>
          <a:lstStyle/>
          <a:p>
            <a:r>
              <a:rPr lang="en-US" sz="2500" dirty="0">
                <a:latin typeface="Times New Roman" panose="02020603050405020304" pitchFamily="18" charset="0"/>
                <a:cs typeface="Times New Roman" panose="02020603050405020304" pitchFamily="18" charset="0"/>
              </a:rPr>
              <a:t>Model representation of innovative contactless doorbell using IOT integration</a:t>
            </a:r>
          </a:p>
          <a:p>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9345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37586F-B334-D574-F5B0-EEC97416E4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862" y="454828"/>
            <a:ext cx="11088546" cy="5972537"/>
          </a:xfrm>
        </p:spPr>
      </p:pic>
    </p:spTree>
    <p:extLst>
      <p:ext uri="{BB962C8B-B14F-4D97-AF65-F5344CB8AC3E}">
        <p14:creationId xmlns:p14="http://schemas.microsoft.com/office/powerpoint/2010/main" val="1347502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4368-59C3-580C-0581-3C2265785A32}"/>
              </a:ext>
            </a:extLst>
          </p:cNvPr>
          <p:cNvSpPr>
            <a:spLocks noGrp="1"/>
          </p:cNvSpPr>
          <p:nvPr>
            <p:ph type="title"/>
          </p:nvPr>
        </p:nvSpPr>
        <p:spPr/>
        <p:txBody>
          <a:bodyPr>
            <a:normAutofit/>
          </a:bodyPr>
          <a:lstStyle/>
          <a:p>
            <a:pPr algn="ctr"/>
            <a:r>
              <a:rPr lang="en-IN" sz="4000" b="1" u="sng" dirty="0">
                <a:solidFill>
                  <a:schemeClr val="accent3"/>
                </a:solidFill>
                <a:latin typeface="Times New Roman" panose="02020603050405020304" pitchFamily="18" charset="0"/>
                <a:cs typeface="Times New Roman" panose="02020603050405020304" pitchFamily="18" charset="0"/>
              </a:rPr>
              <a:t>CONNECTIONS</a:t>
            </a:r>
          </a:p>
        </p:txBody>
      </p:sp>
      <p:sp>
        <p:nvSpPr>
          <p:cNvPr id="3" name="Content Placeholder 2">
            <a:extLst>
              <a:ext uri="{FF2B5EF4-FFF2-40B4-BE49-F238E27FC236}">
                <a16:creationId xmlns:a16="http://schemas.microsoft.com/office/drawing/2014/main" id="{49EA89F1-AC8D-0965-3D82-5FDAED39F6A0}"/>
              </a:ext>
            </a:extLst>
          </p:cNvPr>
          <p:cNvSpPr>
            <a:spLocks noGrp="1"/>
          </p:cNvSpPr>
          <p:nvPr>
            <p:ph idx="1"/>
          </p:nvPr>
        </p:nvSpPr>
        <p:spPr>
          <a:xfrm>
            <a:off x="838200" y="1454689"/>
            <a:ext cx="10515600" cy="4351338"/>
          </a:xfrm>
        </p:spPr>
        <p:txBody>
          <a:bodyPr>
            <a:normAutofit/>
          </a:bodyPr>
          <a:lstStyle/>
          <a:p>
            <a:pPr marL="0" indent="0">
              <a:buNone/>
            </a:pPr>
            <a:r>
              <a:rPr lang="en-IN" sz="3000" u="sng" dirty="0">
                <a:solidFill>
                  <a:schemeClr val="accent6">
                    <a:lumMod val="50000"/>
                  </a:schemeClr>
                </a:solidFill>
                <a:latin typeface="Times New Roman" panose="02020603050405020304" pitchFamily="18" charset="0"/>
                <a:cs typeface="Times New Roman" panose="02020603050405020304" pitchFamily="18" charset="0"/>
              </a:rPr>
              <a:t>IR Sensor to ESP-8266:</a:t>
            </a:r>
          </a:p>
          <a:p>
            <a:pPr algn="just">
              <a:buClr>
                <a:schemeClr val="accent6">
                  <a:lumMod val="50000"/>
                </a:schemeClr>
              </a:buClr>
              <a:buFont typeface="Wingdings" panose="05000000000000000000" pitchFamily="2" charset="2"/>
              <a:buChar char="Ø"/>
            </a:pPr>
            <a:r>
              <a:rPr lang="en-IN" sz="24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Connect the Vcc pin of the IR sensor to the 3V3 pin of the ESP-8266 board.</a:t>
            </a:r>
          </a:p>
          <a:p>
            <a:pPr algn="just">
              <a:buClr>
                <a:schemeClr val="accent6">
                  <a:lumMod val="50000"/>
                </a:schemeClr>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 Connect the  GND pin of the IR sensor to the GND pin of the ESP-8266 board</a:t>
            </a:r>
            <a:r>
              <a:rPr lang="en-IN" sz="2400" dirty="0">
                <a:latin typeface="Times New Roman" panose="02020603050405020304" pitchFamily="18" charset="0"/>
                <a:cs typeface="Times New Roman" panose="02020603050405020304" pitchFamily="18" charset="0"/>
              </a:rPr>
              <a:t>.</a:t>
            </a:r>
          </a:p>
          <a:p>
            <a:pPr algn="just">
              <a:buClr>
                <a:schemeClr val="accent6">
                  <a:lumMod val="50000"/>
                </a:schemeClr>
              </a:buCl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Connect the OUT pin of the IR sensor to the D2 pin of the ESP-8266 board.</a:t>
            </a:r>
            <a:endParaRPr lang="en-IN" sz="2500" dirty="0">
              <a:latin typeface="Times New Roman" panose="02020603050405020304" pitchFamily="18" charset="0"/>
              <a:cs typeface="Times New Roman" panose="02020603050405020304" pitchFamily="18" charset="0"/>
            </a:endParaRPr>
          </a:p>
          <a:p>
            <a:pPr marL="0" indent="0">
              <a:buNone/>
            </a:pPr>
            <a:r>
              <a:rPr lang="en-IN" sz="2500" dirty="0">
                <a:latin typeface="Times New Roman" panose="02020603050405020304" pitchFamily="18" charset="0"/>
                <a:cs typeface="Times New Roman" panose="02020603050405020304" pitchFamily="18" charset="0"/>
              </a:rPr>
              <a:t> </a:t>
            </a:r>
            <a:r>
              <a:rPr lang="en-IN" sz="3000" u="sng" dirty="0">
                <a:solidFill>
                  <a:schemeClr val="accent6">
                    <a:lumMod val="50000"/>
                  </a:schemeClr>
                </a:solidFill>
                <a:latin typeface="Times New Roman" panose="02020603050405020304" pitchFamily="18" charset="0"/>
                <a:cs typeface="Times New Roman" panose="02020603050405020304" pitchFamily="18" charset="0"/>
              </a:rPr>
              <a:t>Buzzer to ESP-8266:</a:t>
            </a:r>
          </a:p>
          <a:p>
            <a:pPr>
              <a:buFont typeface="Wingdings" panose="05000000000000000000" pitchFamily="2" charset="2"/>
              <a:buChar char="Ø"/>
            </a:pPr>
            <a:r>
              <a:rPr lang="en-IN" sz="2500" dirty="0">
                <a:solidFill>
                  <a:schemeClr val="accent6">
                    <a:lumMod val="50000"/>
                  </a:schemeClr>
                </a:solidFill>
                <a:latin typeface="Times New Roman" panose="02020603050405020304" pitchFamily="18" charset="0"/>
                <a:cs typeface="Times New Roman" panose="02020603050405020304" pitchFamily="18" charset="0"/>
              </a:rPr>
              <a:t> Connect the +VE pin of the Buzzer to D3 pin of the ESP-8266 board.</a:t>
            </a:r>
          </a:p>
          <a:p>
            <a:pPr>
              <a:buFont typeface="Wingdings" panose="05000000000000000000" pitchFamily="2" charset="2"/>
              <a:buChar char="Ø"/>
            </a:pPr>
            <a:r>
              <a:rPr lang="en-IN" sz="2500" dirty="0">
                <a:solidFill>
                  <a:schemeClr val="accent6">
                    <a:lumMod val="50000"/>
                  </a:schemeClr>
                </a:solidFill>
                <a:latin typeface="Times New Roman" panose="02020603050405020304" pitchFamily="18" charset="0"/>
                <a:cs typeface="Times New Roman" panose="02020603050405020304" pitchFamily="18" charset="0"/>
              </a:rPr>
              <a:t> Connect the –VE pin of the Buzzer to GND pin of the ESP-8266 board.</a:t>
            </a:r>
          </a:p>
        </p:txBody>
      </p:sp>
    </p:spTree>
    <p:extLst>
      <p:ext uri="{BB962C8B-B14F-4D97-AF65-F5344CB8AC3E}">
        <p14:creationId xmlns:p14="http://schemas.microsoft.com/office/powerpoint/2010/main" val="1582414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6E77-9F7F-C56E-E987-F0C46FD4F8FD}"/>
              </a:ext>
            </a:extLst>
          </p:cNvPr>
          <p:cNvSpPr>
            <a:spLocks noGrp="1"/>
          </p:cNvSpPr>
          <p:nvPr>
            <p:ph type="title"/>
          </p:nvPr>
        </p:nvSpPr>
        <p:spPr>
          <a:xfrm>
            <a:off x="838200" y="134409"/>
            <a:ext cx="10515600" cy="1325563"/>
          </a:xfrm>
        </p:spPr>
        <p:txBody>
          <a:bodyPr>
            <a:normAutofit/>
          </a:bodyPr>
          <a:lstStyle/>
          <a:p>
            <a:pPr algn="ctr"/>
            <a:r>
              <a:rPr lang="en-IN" sz="4000" b="1" dirty="0">
                <a:solidFill>
                  <a:schemeClr val="accent2"/>
                </a:solidFill>
                <a:latin typeface="Times New Roman" panose="02020603050405020304" pitchFamily="18" charset="0"/>
                <a:cs typeface="Times New Roman" panose="02020603050405020304" pitchFamily="18" charset="0"/>
              </a:rPr>
              <a:t> </a:t>
            </a:r>
            <a:r>
              <a:rPr lang="en-IN" sz="4000" b="1" u="sng" dirty="0">
                <a:solidFill>
                  <a:schemeClr val="accent2"/>
                </a:solidFill>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2A896EC7-8643-2849-C700-B56D645D3BAC}"/>
              </a:ext>
            </a:extLst>
          </p:cNvPr>
          <p:cNvSpPr>
            <a:spLocks noGrp="1"/>
          </p:cNvSpPr>
          <p:nvPr>
            <p:ph idx="1"/>
          </p:nvPr>
        </p:nvSpPr>
        <p:spPr>
          <a:xfrm>
            <a:off x="838200" y="1709471"/>
            <a:ext cx="10515600" cy="4351338"/>
          </a:xfrm>
        </p:spPr>
        <p:txBody>
          <a:bodyPr>
            <a:normAutofit/>
          </a:bodyPr>
          <a:lstStyle/>
          <a:p>
            <a:pPr>
              <a:buClr>
                <a:schemeClr val="accent2"/>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Residential Buildings</a:t>
            </a:r>
          </a:p>
          <a:p>
            <a:pPr>
              <a:buClr>
                <a:schemeClr val="accent2"/>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 Health and Hygiene</a:t>
            </a:r>
          </a:p>
          <a:p>
            <a:pPr>
              <a:buClr>
                <a:schemeClr val="accent2"/>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 Commercial Buildings</a:t>
            </a:r>
          </a:p>
          <a:p>
            <a:pPr>
              <a:buClr>
                <a:schemeClr val="accent2"/>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 Public Buildings</a:t>
            </a:r>
          </a:p>
          <a:p>
            <a:pPr>
              <a:buClr>
                <a:schemeClr val="accent2"/>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 Educational Institution</a:t>
            </a:r>
          </a:p>
          <a:p>
            <a:pPr>
              <a:buClr>
                <a:schemeClr val="accent2"/>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 Energy Efficiency</a:t>
            </a:r>
          </a:p>
          <a:p>
            <a:pPr>
              <a:buClr>
                <a:schemeClr val="accent2"/>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 Safety</a:t>
            </a:r>
          </a:p>
          <a:p>
            <a:pPr>
              <a:buClr>
                <a:schemeClr val="accent2"/>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Security</a:t>
            </a:r>
          </a:p>
        </p:txBody>
      </p:sp>
    </p:spTree>
    <p:extLst>
      <p:ext uri="{BB962C8B-B14F-4D97-AF65-F5344CB8AC3E}">
        <p14:creationId xmlns:p14="http://schemas.microsoft.com/office/powerpoint/2010/main" val="42349150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CB49-26A7-1996-EECF-53F6D0068759}"/>
              </a:ext>
            </a:extLst>
          </p:cNvPr>
          <p:cNvSpPr>
            <a:spLocks noGrp="1"/>
          </p:cNvSpPr>
          <p:nvPr>
            <p:ph type="title"/>
          </p:nvPr>
        </p:nvSpPr>
        <p:spPr>
          <a:xfrm>
            <a:off x="838200" y="187545"/>
            <a:ext cx="10515600" cy="1325563"/>
          </a:xfrm>
        </p:spPr>
        <p:txBody>
          <a:bodyPr>
            <a:normAutofit/>
          </a:bodyPr>
          <a:lstStyle/>
          <a:p>
            <a:pPr algn="ctr"/>
            <a:r>
              <a:rPr lang="en-IN" sz="4000" b="1" u="sng" dirty="0">
                <a:solidFill>
                  <a:schemeClr val="accent3"/>
                </a:solidFill>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B5CA6A0F-AFAD-7F83-3079-CFAC5F5F89F1}"/>
              </a:ext>
            </a:extLst>
          </p:cNvPr>
          <p:cNvSpPr>
            <a:spLocks noGrp="1"/>
          </p:cNvSpPr>
          <p:nvPr>
            <p:ph idx="1"/>
          </p:nvPr>
        </p:nvSpPr>
        <p:spPr>
          <a:xfrm>
            <a:off x="838200" y="1513108"/>
            <a:ext cx="10515600" cy="4351338"/>
          </a:xfrm>
        </p:spPr>
        <p:txBody>
          <a:bodyPr>
            <a:normAutofit/>
          </a:bodyPr>
          <a:lstStyle/>
          <a:p>
            <a:pPr marL="0" indent="0">
              <a:buNone/>
            </a:pPr>
            <a:r>
              <a:rPr lang="en-IN" sz="3000" b="1" u="sng" dirty="0">
                <a:solidFill>
                  <a:schemeClr val="accent3"/>
                </a:solidFill>
                <a:latin typeface="Times New Roman" panose="02020603050405020304" pitchFamily="18" charset="0"/>
                <a:cs typeface="Times New Roman" panose="02020603050405020304" pitchFamily="18" charset="0"/>
              </a:rPr>
              <a:t>Advantages:</a:t>
            </a:r>
          </a:p>
          <a:p>
            <a:pPr>
              <a:buClr>
                <a:schemeClr val="accent3"/>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Enhanced Security</a:t>
            </a:r>
          </a:p>
          <a:p>
            <a:pPr>
              <a:buClr>
                <a:schemeClr val="accent3"/>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 Smart Home Integration</a:t>
            </a:r>
          </a:p>
          <a:p>
            <a:pPr>
              <a:buClr>
                <a:schemeClr val="accent3"/>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 Convenience and User friendly</a:t>
            </a:r>
          </a:p>
          <a:p>
            <a:pPr>
              <a:buClr>
                <a:schemeClr val="accent3"/>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 Health and Hygiene</a:t>
            </a:r>
          </a:p>
          <a:p>
            <a:pPr>
              <a:buClr>
                <a:schemeClr val="accent3"/>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 Enhanced User Experience</a:t>
            </a:r>
          </a:p>
          <a:p>
            <a:pPr>
              <a:buClr>
                <a:schemeClr val="accent3"/>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 Contactless Operation</a:t>
            </a:r>
          </a:p>
          <a:p>
            <a:pPr>
              <a:buClr>
                <a:schemeClr val="accent3"/>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 Cost Efficient</a:t>
            </a:r>
          </a:p>
          <a:p>
            <a:pPr marL="0" indent="0">
              <a:buClr>
                <a:schemeClr val="accent3"/>
              </a:buClr>
              <a:buNone/>
            </a:pPr>
            <a:endParaRPr lang="en-IN" sz="2500" dirty="0">
              <a:latin typeface="Times New Roman" panose="02020603050405020304" pitchFamily="18" charset="0"/>
              <a:cs typeface="Times New Roman" panose="02020603050405020304" pitchFamily="18" charset="0"/>
            </a:endParaRPr>
          </a:p>
          <a:p>
            <a:pPr>
              <a:buClr>
                <a:schemeClr val="accent3"/>
              </a:buClr>
              <a:buFont typeface="Wingdings" panose="05000000000000000000" pitchFamily="2" charset="2"/>
              <a:buChar char="Ø"/>
            </a:pPr>
            <a:endParaRPr lang="en-IN" sz="2500" dirty="0">
              <a:latin typeface="Times New Roman" panose="02020603050405020304" pitchFamily="18" charset="0"/>
              <a:cs typeface="Times New Roman" panose="02020603050405020304" pitchFamily="18" charset="0"/>
            </a:endParaRPr>
          </a:p>
          <a:p>
            <a:pPr marL="0" indent="0">
              <a:buNone/>
            </a:pPr>
            <a:endParaRPr lang="en-IN" sz="2500" dirty="0">
              <a:solidFill>
                <a:schemeClr val="accent3"/>
              </a:solidFill>
              <a:latin typeface="Times New Roman" panose="02020603050405020304" pitchFamily="18" charset="0"/>
              <a:cs typeface="Times New Roman" panose="02020603050405020304" pitchFamily="18" charset="0"/>
            </a:endParaRPr>
          </a:p>
          <a:p>
            <a:pPr marL="0" indent="0">
              <a:buNone/>
            </a:pPr>
            <a:endParaRPr lang="en-IN" b="1" u="sng" dirty="0">
              <a:latin typeface="Monotype Corsiva" panose="03010101010201010101" pitchFamily="66" charset="0"/>
            </a:endParaRPr>
          </a:p>
        </p:txBody>
      </p:sp>
    </p:spTree>
    <p:extLst>
      <p:ext uri="{BB962C8B-B14F-4D97-AF65-F5344CB8AC3E}">
        <p14:creationId xmlns:p14="http://schemas.microsoft.com/office/powerpoint/2010/main" val="4293972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BF8D-DB66-ED60-32B6-AE89DEEDA7DD}"/>
              </a:ext>
            </a:extLst>
          </p:cNvPr>
          <p:cNvSpPr>
            <a:spLocks noGrp="1"/>
          </p:cNvSpPr>
          <p:nvPr>
            <p:ph type="title"/>
          </p:nvPr>
        </p:nvSpPr>
        <p:spPr>
          <a:xfrm>
            <a:off x="838200" y="313368"/>
            <a:ext cx="10515600" cy="1325563"/>
          </a:xfrm>
        </p:spPr>
        <p:txBody>
          <a:bodyPr>
            <a:normAutofit/>
          </a:bodyPr>
          <a:lstStyle/>
          <a:p>
            <a:pPr algn="ctr"/>
            <a:r>
              <a:rPr lang="en-IN" sz="4000" b="1" dirty="0">
                <a:solidFill>
                  <a:schemeClr val="accent4"/>
                </a:solidFill>
                <a:latin typeface="Times New Roman" panose="02020603050405020304" pitchFamily="18" charset="0"/>
                <a:cs typeface="Times New Roman" panose="02020603050405020304" pitchFamily="18" charset="0"/>
              </a:rPr>
              <a:t> </a:t>
            </a:r>
            <a:r>
              <a:rPr lang="en-IN" sz="4000" b="1" u="sng" dirty="0">
                <a:solidFill>
                  <a:schemeClr val="accent4"/>
                </a:solidFill>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7D950318-9FB7-2093-6B37-B756491A393B}"/>
              </a:ext>
            </a:extLst>
          </p:cNvPr>
          <p:cNvSpPr>
            <a:spLocks noGrp="1"/>
          </p:cNvSpPr>
          <p:nvPr>
            <p:ph idx="1"/>
          </p:nvPr>
        </p:nvSpPr>
        <p:spPr>
          <a:xfrm>
            <a:off x="838200" y="1934503"/>
            <a:ext cx="10515600" cy="4351338"/>
          </a:xfrm>
        </p:spPr>
        <p:txBody>
          <a:bodyPr/>
          <a:lstStyle/>
          <a:p>
            <a:pPr algn="just">
              <a:buClr>
                <a:schemeClr val="accent4"/>
              </a:buClr>
              <a:buFont typeface="Wingdings" panose="05000000000000000000" pitchFamily="2" charset="2"/>
              <a:buChar char="Ø"/>
            </a:pPr>
            <a:r>
              <a:rPr lang="en-IN" dirty="0"/>
              <a:t> </a:t>
            </a:r>
            <a:r>
              <a:rPr lang="en-IN" sz="2500" dirty="0">
                <a:latin typeface="Times New Roman" panose="02020603050405020304" pitchFamily="18" charset="0"/>
                <a:cs typeface="Times New Roman" panose="02020603050405020304" pitchFamily="18" charset="0"/>
              </a:rPr>
              <a:t>The Future scope of innovative contactless doorbell using IOT integration has opened up with Enhanced security and improved functionality.</a:t>
            </a:r>
          </a:p>
          <a:p>
            <a:pPr marL="0" indent="0" algn="just">
              <a:buClr>
                <a:schemeClr val="accent4"/>
              </a:buClr>
              <a:buNone/>
            </a:pPr>
            <a:r>
              <a:rPr lang="en-IN" sz="3000" b="1" u="sng" dirty="0">
                <a:solidFill>
                  <a:schemeClr val="accent4"/>
                </a:solidFill>
                <a:latin typeface="Times New Roman" panose="02020603050405020304" pitchFamily="18" charset="0"/>
                <a:cs typeface="Times New Roman" panose="02020603050405020304" pitchFamily="18" charset="0"/>
              </a:rPr>
              <a:t>Here are some potential future developments:</a:t>
            </a:r>
          </a:p>
          <a:p>
            <a:pPr algn="just">
              <a:buClr>
                <a:schemeClr val="accent4"/>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Facial recognition.</a:t>
            </a:r>
          </a:p>
          <a:p>
            <a:pPr algn="just">
              <a:buClr>
                <a:schemeClr val="accent4"/>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Biometric Authentication.</a:t>
            </a:r>
          </a:p>
          <a:p>
            <a:pPr algn="just">
              <a:buClr>
                <a:schemeClr val="accent4"/>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Voice Commands.</a:t>
            </a:r>
          </a:p>
          <a:p>
            <a:pPr algn="just">
              <a:buClr>
                <a:schemeClr val="accent4"/>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Event recording.</a:t>
            </a:r>
          </a:p>
          <a:p>
            <a:pPr algn="just">
              <a:buClr>
                <a:schemeClr val="accent4"/>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Notification and alerts to the mobiles.</a:t>
            </a:r>
          </a:p>
        </p:txBody>
      </p:sp>
    </p:spTree>
    <p:extLst>
      <p:ext uri="{BB962C8B-B14F-4D97-AF65-F5344CB8AC3E}">
        <p14:creationId xmlns:p14="http://schemas.microsoft.com/office/powerpoint/2010/main" val="1741793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AEC4-541A-DC4A-0489-E9A081366AFA}"/>
              </a:ext>
            </a:extLst>
          </p:cNvPr>
          <p:cNvSpPr>
            <a:spLocks noGrp="1"/>
          </p:cNvSpPr>
          <p:nvPr>
            <p:ph type="title"/>
          </p:nvPr>
        </p:nvSpPr>
        <p:spPr>
          <a:xfrm>
            <a:off x="3098320" y="224015"/>
            <a:ext cx="5995359" cy="1325563"/>
          </a:xfrm>
        </p:spPr>
        <p:txBody>
          <a:bodyPr/>
          <a:lstStyle/>
          <a:p>
            <a:pPr algn="ctr"/>
            <a:r>
              <a:rPr lang="en-IN" sz="4000" b="1" u="sng" dirty="0">
                <a:solidFill>
                  <a:schemeClr val="accent5"/>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BCFA693-6A11-29CA-33E6-D500273D2F5A}"/>
              </a:ext>
            </a:extLst>
          </p:cNvPr>
          <p:cNvSpPr>
            <a:spLocks noGrp="1"/>
          </p:cNvSpPr>
          <p:nvPr>
            <p:ph idx="1"/>
          </p:nvPr>
        </p:nvSpPr>
        <p:spPr>
          <a:xfrm>
            <a:off x="933090" y="1549578"/>
            <a:ext cx="10515600" cy="5981281"/>
          </a:xfrm>
        </p:spPr>
        <p:txBody>
          <a:bodyPr>
            <a:normAutofit/>
          </a:bodyPr>
          <a:lstStyle/>
          <a:p>
            <a:pPr algn="just">
              <a:buClr>
                <a:schemeClr val="accent5"/>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Overall, the conclusion of an Innovative Contactless Doorbell using IOT Integration would aim to provide a comprehensive assessment of its performance and potential benefits, helping users make informed decisions about its implementation and use.</a:t>
            </a:r>
          </a:p>
          <a:p>
            <a:pPr marL="0" indent="0" algn="just">
              <a:buNone/>
            </a:pPr>
            <a:r>
              <a:rPr lang="en-US" sz="2500" dirty="0">
                <a:latin typeface="Times New Roman" panose="02020603050405020304" pitchFamily="18" charset="0"/>
                <a:cs typeface="Times New Roman" panose="02020603050405020304" pitchFamily="18" charset="0"/>
              </a:rPr>
              <a:t> </a:t>
            </a:r>
            <a:r>
              <a:rPr lang="en-US" sz="3000" u="sng" dirty="0">
                <a:solidFill>
                  <a:schemeClr val="accent5"/>
                </a:solidFill>
                <a:latin typeface="Times New Roman" panose="02020603050405020304" pitchFamily="18" charset="0"/>
                <a:cs typeface="Times New Roman" panose="02020603050405020304" pitchFamily="18" charset="0"/>
              </a:rPr>
              <a:t>Some key points that might be included in the conclusion are:</a:t>
            </a:r>
          </a:p>
          <a:p>
            <a:pPr algn="just">
              <a:buClr>
                <a:schemeClr val="accent5"/>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Scalability</a:t>
            </a:r>
          </a:p>
          <a:p>
            <a:pPr algn="just">
              <a:buClr>
                <a:schemeClr val="accent5"/>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Market Potential</a:t>
            </a:r>
          </a:p>
          <a:p>
            <a:pPr algn="just">
              <a:buClr>
                <a:schemeClr val="accent5"/>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Impact on Daily life</a:t>
            </a:r>
          </a:p>
          <a:p>
            <a:pPr algn="just">
              <a:buClr>
                <a:schemeClr val="accent5"/>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Data security and Privacy</a:t>
            </a:r>
          </a:p>
          <a:p>
            <a:pPr algn="just">
              <a:buClr>
                <a:schemeClr val="accent5"/>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User Experience</a:t>
            </a:r>
          </a:p>
          <a:p>
            <a:pPr algn="just">
              <a:buClr>
                <a:schemeClr val="accent5"/>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Cost Effectiveness </a:t>
            </a:r>
          </a:p>
          <a:p>
            <a:pPr marL="0" indent="0">
              <a:buNone/>
            </a:pPr>
            <a:endParaRPr lang="en-IN" u="sng" dirty="0">
              <a:solidFill>
                <a:schemeClr val="accent5"/>
              </a:solidFill>
              <a:latin typeface="Monotype Corsiva" panose="03010101010201010101" pitchFamily="66" charset="0"/>
            </a:endParaRPr>
          </a:p>
        </p:txBody>
      </p:sp>
    </p:spTree>
    <p:extLst>
      <p:ext uri="{BB962C8B-B14F-4D97-AF65-F5344CB8AC3E}">
        <p14:creationId xmlns:p14="http://schemas.microsoft.com/office/powerpoint/2010/main" val="2800923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52AF-A310-6314-74EE-69C721126610}"/>
              </a:ext>
            </a:extLst>
          </p:cNvPr>
          <p:cNvSpPr>
            <a:spLocks noGrp="1"/>
          </p:cNvSpPr>
          <p:nvPr>
            <p:ph type="title"/>
          </p:nvPr>
        </p:nvSpPr>
        <p:spPr>
          <a:xfrm>
            <a:off x="3437681" y="0"/>
            <a:ext cx="4548851" cy="681037"/>
          </a:xfrm>
        </p:spPr>
        <p:txBody>
          <a:bodyPr>
            <a:normAutofit/>
          </a:bodyPr>
          <a:lstStyle/>
          <a:p>
            <a:pPr algn="ctr"/>
            <a:r>
              <a:rPr lang="en-IN" sz="4000" b="1" u="sng" dirty="0">
                <a:solidFill>
                  <a:srgbClr val="C00000"/>
                </a:solidFill>
                <a:latin typeface="Times New Roman" panose="02020603050405020304" pitchFamily="18" charset="0"/>
                <a:cs typeface="Times New Roman" panose="02020603050405020304" pitchFamily="18" charset="0"/>
              </a:rPr>
              <a:t>REFERENCE</a:t>
            </a:r>
          </a:p>
        </p:txBody>
      </p:sp>
      <p:sp>
        <p:nvSpPr>
          <p:cNvPr id="4" name="TextBox 3">
            <a:hlinkClick r:id="rId2" action="ppaction://hlinkfile"/>
            <a:extLst>
              <a:ext uri="{FF2B5EF4-FFF2-40B4-BE49-F238E27FC236}">
                <a16:creationId xmlns:a16="http://schemas.microsoft.com/office/drawing/2014/main" id="{C8B9355A-4833-2F9C-E59C-712C38286B14}"/>
              </a:ext>
            </a:extLst>
          </p:cNvPr>
          <p:cNvSpPr txBox="1"/>
          <p:nvPr/>
        </p:nvSpPr>
        <p:spPr>
          <a:xfrm>
            <a:off x="137160" y="302359"/>
            <a:ext cx="12192000" cy="6555641"/>
          </a:xfrm>
          <a:prstGeom prst="rect">
            <a:avLst/>
          </a:prstGeom>
          <a:noFill/>
        </p:spPr>
        <p:txBody>
          <a:bodyPr wrap="square" rtlCol="0">
            <a:spAutoFit/>
          </a:bodyPr>
          <a:lstStyle/>
          <a:p>
            <a:r>
              <a:rPr lang="en-IN" sz="1500" dirty="0"/>
              <a:t>[11] Wikipedia. (2021, June 20). Doorbell.</a:t>
            </a:r>
          </a:p>
          <a:p>
            <a:r>
              <a:rPr lang="en-IN" sz="1500" dirty="0">
                <a:hlinkClick r:id="rId3" action="ppaction://hlinkfile"/>
              </a:rPr>
              <a:t>https://en.wikipedia.org/wiki/Doorbell</a:t>
            </a:r>
            <a:endParaRPr lang="en-IN" sz="1500" dirty="0"/>
          </a:p>
          <a:p>
            <a:r>
              <a:rPr lang="en-IN" sz="1500" dirty="0"/>
              <a:t>[18] J. R P, J. Inunanuel, J. M, B. M, L. N. K and R. S.</a:t>
            </a:r>
          </a:p>
          <a:p>
            <a:r>
              <a:rPr lang="en-IN" sz="1500" dirty="0"/>
              <a:t>Krishnan, "Wi-Fi Based Touchless Bell Ringing System for</a:t>
            </a:r>
          </a:p>
          <a:p>
            <a:r>
              <a:rPr lang="en-IN" sz="1500" dirty="0"/>
              <a:t>Temples," 2022 6th International Conference on Electronics,</a:t>
            </a:r>
          </a:p>
          <a:p>
            <a:r>
              <a:rPr lang="en-IN" sz="1500" dirty="0"/>
              <a:t>Communication and Aerospace Technology, Coimbatore, India,</a:t>
            </a:r>
          </a:p>
          <a:p>
            <a:r>
              <a:rPr lang="en-IN" sz="1500" dirty="0"/>
              <a:t>2022, pp. 226-229, doi:</a:t>
            </a:r>
          </a:p>
          <a:p>
            <a:r>
              <a:rPr lang="en-IN" sz="1500" dirty="0"/>
              <a:t>10.1109/ICECA55336.2022.10009101.</a:t>
            </a:r>
          </a:p>
          <a:p>
            <a:r>
              <a:rPr lang="en-IN" sz="1500" dirty="0"/>
              <a:t>[12] Ursan, R. (2020). Contactless doorbell. Hackster.Io. Retrieved October 22, 2021, from </a:t>
            </a:r>
            <a:r>
              <a:rPr lang="en-US" sz="1500" dirty="0">
                <a:hlinkClick r:id="rId2" action="ppaction://hlinkfile"/>
              </a:rPr>
              <a:t>https://www.hackster.io/robert </a:t>
            </a:r>
            <a:r>
              <a:rPr lang="en-US" sz="1500" dirty="0" err="1">
                <a:hlinkClick r:id="rId2" action="ppaction://hlinkfile"/>
              </a:rPr>
              <a:t>ursan</a:t>
            </a:r>
            <a:r>
              <a:rPr lang="en-US" sz="1500" dirty="0">
                <a:hlinkClick r:id="rId2" action="ppaction://hlinkfile"/>
              </a:rPr>
              <a:t>/contactless-doorbell-143390</a:t>
            </a:r>
            <a:endParaRPr lang="en-IN" sz="1500" dirty="0"/>
          </a:p>
          <a:p>
            <a:r>
              <a:rPr lang="en-IN" sz="1500" dirty="0"/>
              <a:t>[13] G. K. S, R. Priyadarshi, A. Kumar and W. Tasnin,</a:t>
            </a:r>
          </a:p>
          <a:p>
            <a:r>
              <a:rPr lang="en-IN" sz="1500" dirty="0"/>
              <a:t>"Cost-Effective Touch-less Doorbell to Combat COVID-19," 2021 Innovations in Power and Advanced Computing</a:t>
            </a:r>
          </a:p>
          <a:p>
            <a:r>
              <a:rPr lang="en-IN" sz="1500" dirty="0"/>
              <a:t>Technologies (</a:t>
            </a:r>
            <a:r>
              <a:rPr lang="en-IN" sz="1500" dirty="0" err="1"/>
              <a:t>i</a:t>
            </a:r>
            <a:r>
              <a:rPr lang="en-IN" sz="1500" dirty="0"/>
              <a:t>-PACT), Kuala Lumpur, Malaysia, 2021, pp. 1-7, doi: 10.1109/i-PACT52855.2021.9696966.</a:t>
            </a:r>
          </a:p>
          <a:p>
            <a:r>
              <a:rPr lang="en-IN" sz="1500" dirty="0"/>
              <a:t>[14] A. Sharma, D Kumar, VC Sati, “An IoT Enabled Smart Doorway Security System”,</a:t>
            </a:r>
          </a:p>
          <a:p>
            <a:r>
              <a:rPr lang="en-IN" sz="1500" dirty="0">
                <a:hlinkClick r:id="rId4" action="ppaction://hlinkfile"/>
              </a:rPr>
              <a:t>https://www.brcmcet.edu.in/downloads/files/n61bdb5ca83452.pdf\</a:t>
            </a:r>
            <a:endParaRPr lang="en-IN" sz="1500" dirty="0"/>
          </a:p>
          <a:p>
            <a:r>
              <a:rPr lang="en-IN" sz="1500" dirty="0"/>
              <a:t>[15] Abhishek Gudipalli, Vaibhav Kejriwal, Vaishnavi Patel, Riddhi Gupta and Utkarsh Dixit, “Covid Bell – A smart doorbell</a:t>
            </a:r>
          </a:p>
          <a:p>
            <a:r>
              <a:rPr lang="en-IN" sz="1500" dirty="0"/>
              <a:t>solution for prevention of Covid-19”, https://doi.org/10.1515/pjbr-2022-0115</a:t>
            </a:r>
          </a:p>
          <a:p>
            <a:r>
              <a:rPr lang="en-IN" sz="1500" dirty="0"/>
              <a:t>[16] MA Sharma, V Kumar, MV Verma, “Design &amp; Development of an IoT System to Enable User to Remotely Monitor </a:t>
            </a:r>
          </a:p>
          <a:p>
            <a:r>
              <a:rPr lang="en-IN" sz="1500" dirty="0"/>
              <a:t>and Control Doorway Access”, https://d1wqtxts1xzle7.cloudfront.net/73378349/IRJET_V8I 10105-</a:t>
            </a:r>
          </a:p>
          <a:p>
            <a:r>
              <a:rPr lang="en-IN" sz="1500" dirty="0"/>
              <a:t>libre.pdf?1634901281=&amp;response-content- disposition=inline%3B+filename%3DIRJET_Design_and_D</a:t>
            </a:r>
          </a:p>
          <a:p>
            <a:r>
              <a:rPr lang="en-IN" sz="1500" dirty="0"/>
              <a:t>evelopment_of_an_IoT_S.pdf&amp;Expires=1696691764&amp;Signa ture=PD5A7G97sHmPhh2hYj0SsEn6YEsuNf84mpzoYQLS3eDn-E26Yypm~xTSiQqg4XELWZGCfgV- qVK4zr9eFtXjpvxqz0oidy22HCC8n2HRNKT0BSaR3ECC</a:t>
            </a:r>
          </a:p>
          <a:p>
            <a:r>
              <a:rPr lang="en-IN" sz="1500" dirty="0"/>
              <a:t>R3RyOAUugrr0eoN0AjxL7wbwzGmWy7~NIZR01LVGiK bVkPqZj0Err3-9ZjAWhDR3aeQeXDv0m~UZrDc11BuZ3dsYzCU4e~75huwavg GKQAO~lZfWjKeLHd9OYKlp6ijsNKAFtMJSSLE6h7BXr</a:t>
            </a:r>
          </a:p>
          <a:p>
            <a:r>
              <a:rPr lang="en-IN" sz="1500" dirty="0"/>
              <a:t>TeY78DIf4hjiWJAM5yoRHCIwWv~-yEj~ipQJv- uSZCFODfjO2x~-</a:t>
            </a:r>
          </a:p>
          <a:p>
            <a:r>
              <a:rPr lang="en-IN" sz="1500" dirty="0"/>
              <a:t>ULjeD0xOm0Kd9zNrzqpMmBgwvgw &amp;Key-Pair-Id=APKAJLOHF5GGSLRBV4ZA</a:t>
            </a:r>
          </a:p>
          <a:p>
            <a:r>
              <a:rPr lang="en-IN" sz="1500" dirty="0"/>
              <a:t>[17] A. Mosenia and N. K. Jha, "A Comprehensive Study of Security of Internet-of-Things," in IEEE Transactions on Emerging </a:t>
            </a:r>
          </a:p>
          <a:p>
            <a:r>
              <a:rPr lang="en-IN" sz="1500" dirty="0"/>
              <a:t>Topics in Computing, vol. 5, no. 4, pp. 586-602, 1 Oct.-Dec. 2017, doi: 10.1109/TETC.2016.2606384.</a:t>
            </a:r>
          </a:p>
        </p:txBody>
      </p:sp>
    </p:spTree>
    <p:extLst>
      <p:ext uri="{BB962C8B-B14F-4D97-AF65-F5344CB8AC3E}">
        <p14:creationId xmlns:p14="http://schemas.microsoft.com/office/powerpoint/2010/main" val="176895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A1E9-CE78-6984-0933-53EE88A942C1}"/>
              </a:ext>
            </a:extLst>
          </p:cNvPr>
          <p:cNvSpPr>
            <a:spLocks noGrp="1"/>
          </p:cNvSpPr>
          <p:nvPr>
            <p:ph type="title"/>
          </p:nvPr>
        </p:nvSpPr>
        <p:spPr>
          <a:xfrm>
            <a:off x="838200" y="2766218"/>
            <a:ext cx="10515600" cy="1325563"/>
          </a:xfrm>
        </p:spPr>
        <p:txBody>
          <a:bodyPr>
            <a:normAutofit/>
          </a:bodyPr>
          <a:lstStyle/>
          <a:p>
            <a:pPr algn="ctr"/>
            <a:r>
              <a:rPr lang="en-IN" sz="7200" b="1" u="sng" dirty="0">
                <a:solidFill>
                  <a:schemeClr val="accent4"/>
                </a:solidFill>
                <a:latin typeface="Algerian" panose="04020705040A02060702" pitchFamily="82" charset="0"/>
              </a:rPr>
              <a:t>THANK YOU!</a:t>
            </a:r>
          </a:p>
        </p:txBody>
      </p:sp>
    </p:spTree>
    <p:extLst>
      <p:ext uri="{BB962C8B-B14F-4D97-AF65-F5344CB8AC3E}">
        <p14:creationId xmlns:p14="http://schemas.microsoft.com/office/powerpoint/2010/main" val="2258100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12070-8563-CE7A-24EF-673B40334D2D}"/>
              </a:ext>
            </a:extLst>
          </p:cNvPr>
          <p:cNvSpPr>
            <a:spLocks noGrp="1"/>
          </p:cNvSpPr>
          <p:nvPr>
            <p:ph type="title"/>
          </p:nvPr>
        </p:nvSpPr>
        <p:spPr>
          <a:xfrm>
            <a:off x="3581400" y="-17253"/>
            <a:ext cx="5029200" cy="673099"/>
          </a:xfrm>
        </p:spPr>
        <p:txBody>
          <a:bodyPr>
            <a:noAutofit/>
          </a:bodyPr>
          <a:lstStyle/>
          <a:p>
            <a:pPr algn="ctr"/>
            <a:r>
              <a:rPr lang="en-IN" sz="4000" b="1" u="sng" dirty="0">
                <a:solidFill>
                  <a:schemeClr val="accent3"/>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8F64D64-657B-3661-150F-3C5A8FCD6FA4}"/>
              </a:ext>
            </a:extLst>
          </p:cNvPr>
          <p:cNvSpPr>
            <a:spLocks noGrp="1"/>
          </p:cNvSpPr>
          <p:nvPr>
            <p:ph idx="1"/>
          </p:nvPr>
        </p:nvSpPr>
        <p:spPr>
          <a:xfrm>
            <a:off x="838200" y="848265"/>
            <a:ext cx="10515600" cy="2873504"/>
          </a:xfrm>
        </p:spPr>
        <p:txBody>
          <a:bodyPr>
            <a:noAutofit/>
          </a:bodyPr>
          <a:lstStyle/>
          <a:p>
            <a:pPr marL="0" indent="0" algn="just">
              <a:buNone/>
            </a:pPr>
            <a:r>
              <a:rPr lang="en-IN" sz="2500" dirty="0">
                <a:latin typeface="Times New Roman" panose="02020603050405020304" pitchFamily="18" charset="0"/>
                <a:cs typeface="Times New Roman" panose="02020603050405020304" pitchFamily="18" charset="0"/>
              </a:rPr>
              <a:t>Welcome to the world of secured contactless doorbell. An innovative contactless doorbell using IOT integration is an innovative solution that allows visitors to allow their presence without touching the doorbell physically.</a:t>
            </a:r>
          </a:p>
          <a:p>
            <a:pPr marL="0" indent="0">
              <a:buNone/>
            </a:pPr>
            <a:r>
              <a:rPr lang="en-IN" sz="3000" b="1" u="sng" dirty="0">
                <a:solidFill>
                  <a:schemeClr val="accent3"/>
                </a:solidFill>
                <a:latin typeface="Times New Roman" panose="02020603050405020304" pitchFamily="18" charset="0"/>
                <a:cs typeface="Times New Roman" panose="02020603050405020304" pitchFamily="18" charset="0"/>
              </a:rPr>
              <a:t>What is contactless Doorbell ?</a:t>
            </a:r>
          </a:p>
          <a:p>
            <a:pPr algn="just">
              <a:buClr>
                <a:schemeClr val="accent3"/>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A contactless doorbell is a device that uses sensors and wireless communication technologies to detect a visitors presence and alert the home owner without requiring physical contact.</a:t>
            </a:r>
          </a:p>
        </p:txBody>
      </p:sp>
      <p:pic>
        <p:nvPicPr>
          <p:cNvPr id="9" name="Picture 8">
            <a:extLst>
              <a:ext uri="{FF2B5EF4-FFF2-40B4-BE49-F238E27FC236}">
                <a16:creationId xmlns:a16="http://schemas.microsoft.com/office/drawing/2014/main" id="{88A3CC27-4389-287A-6EB3-384249B40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699" y="3914188"/>
            <a:ext cx="4114800" cy="2778711"/>
          </a:xfrm>
          <a:prstGeom prst="rect">
            <a:avLst/>
          </a:prstGeom>
        </p:spPr>
      </p:pic>
      <p:pic>
        <p:nvPicPr>
          <p:cNvPr id="11" name="Picture 10">
            <a:extLst>
              <a:ext uri="{FF2B5EF4-FFF2-40B4-BE49-F238E27FC236}">
                <a16:creationId xmlns:a16="http://schemas.microsoft.com/office/drawing/2014/main" id="{3CE874C0-046B-D5D5-1357-A7CFA34AB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3650" y="3914188"/>
            <a:ext cx="4114800" cy="2778711"/>
          </a:xfrm>
          <a:prstGeom prst="rect">
            <a:avLst/>
          </a:prstGeom>
        </p:spPr>
      </p:pic>
    </p:spTree>
    <p:extLst>
      <p:ext uri="{BB962C8B-B14F-4D97-AF65-F5344CB8AC3E}">
        <p14:creationId xmlns:p14="http://schemas.microsoft.com/office/powerpoint/2010/main" val="246122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9850-4FB7-A744-3AAE-08B37DD15B45}"/>
              </a:ext>
            </a:extLst>
          </p:cNvPr>
          <p:cNvSpPr>
            <a:spLocks noGrp="1"/>
          </p:cNvSpPr>
          <p:nvPr>
            <p:ph type="title"/>
          </p:nvPr>
        </p:nvSpPr>
        <p:spPr/>
        <p:txBody>
          <a:bodyPr>
            <a:normAutofit/>
          </a:bodyPr>
          <a:lstStyle/>
          <a:p>
            <a:pPr algn="ctr"/>
            <a:r>
              <a:rPr lang="en-IN" sz="4000" b="1" u="sng" dirty="0">
                <a:solidFill>
                  <a:schemeClr val="accent4"/>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B76B066-252F-1047-24BC-A4C05B7AD7B1}"/>
              </a:ext>
            </a:extLst>
          </p:cNvPr>
          <p:cNvSpPr>
            <a:spLocks noGrp="1"/>
          </p:cNvSpPr>
          <p:nvPr>
            <p:ph idx="1"/>
          </p:nvPr>
        </p:nvSpPr>
        <p:spPr>
          <a:xfrm>
            <a:off x="838200" y="1690688"/>
            <a:ext cx="10515600" cy="4351338"/>
          </a:xfrm>
        </p:spPr>
        <p:txBody>
          <a:bodyPr>
            <a:normAutofit/>
          </a:bodyPr>
          <a:lstStyle/>
          <a:p>
            <a:pPr algn="just">
              <a:buClr>
                <a:schemeClr val="accent4"/>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The "Design and Implementation of Secured Contactless Doorbell using IoT" is a smart and secure solution designed to enhance the traditional doorbell system.</a:t>
            </a:r>
          </a:p>
          <a:p>
            <a:pPr algn="just">
              <a:buClr>
                <a:schemeClr val="accent4"/>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 This project incorporates Internet of Things (IoT) technology, integrating an IR sensor to detect proximity and a buzzer for audio alerting. </a:t>
            </a:r>
          </a:p>
          <a:p>
            <a:pPr algn="just">
              <a:buClr>
                <a:schemeClr val="accent4"/>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  When someone approaches the door, the IR sensor detects their presence, activating the buzzer inside the house. </a:t>
            </a:r>
          </a:p>
          <a:p>
            <a:pPr algn="just">
              <a:buClr>
                <a:schemeClr val="accent4"/>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  This contactless doorbell improves security and provides a modern, hands free alternative for visitors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100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C80D-6511-7DA1-F152-D58197A63447}"/>
              </a:ext>
            </a:extLst>
          </p:cNvPr>
          <p:cNvSpPr>
            <a:spLocks noGrp="1"/>
          </p:cNvSpPr>
          <p:nvPr>
            <p:ph type="title"/>
          </p:nvPr>
        </p:nvSpPr>
        <p:spPr>
          <a:xfrm>
            <a:off x="838200" y="395242"/>
            <a:ext cx="10515600" cy="1325563"/>
          </a:xfrm>
        </p:spPr>
        <p:txBody>
          <a:bodyPr>
            <a:normAutofit/>
          </a:bodyPr>
          <a:lstStyle/>
          <a:p>
            <a:pPr algn="ctr"/>
            <a:r>
              <a:rPr lang="en-IN" sz="4000" b="1" u="sng" dirty="0">
                <a:solidFill>
                  <a:schemeClr val="accent5"/>
                </a:solidFill>
                <a:latin typeface="Times New Roman" panose="02020603050405020304" pitchFamily="18" charset="0"/>
                <a:cs typeface="Times New Roman" panose="02020603050405020304" pitchFamily="18" charset="0"/>
              </a:rPr>
              <a:t>EXISTING SYSTEM</a:t>
            </a:r>
            <a:endParaRPr lang="en-IN" sz="4000" dirty="0">
              <a:solidFill>
                <a:schemeClr val="accent5"/>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4F9A77-D2A4-D307-1C49-0F58230E8D9D}"/>
              </a:ext>
            </a:extLst>
          </p:cNvPr>
          <p:cNvSpPr>
            <a:spLocks noGrp="1"/>
          </p:cNvSpPr>
          <p:nvPr>
            <p:ph idx="1"/>
          </p:nvPr>
        </p:nvSpPr>
        <p:spPr>
          <a:xfrm>
            <a:off x="838200" y="1720805"/>
            <a:ext cx="10515600" cy="4474413"/>
          </a:xfrm>
        </p:spPr>
        <p:txBody>
          <a:bodyPr>
            <a:normAutofit/>
          </a:bodyPr>
          <a:lstStyle/>
          <a:p>
            <a:pPr algn="just">
              <a:buClr>
                <a:schemeClr val="accent5"/>
              </a:buClr>
              <a:buFont typeface="Wingdings" panose="05000000000000000000" pitchFamily="2" charset="2"/>
              <a:buChar char="Ø"/>
            </a:pPr>
            <a:r>
              <a:rPr lang="en-US" sz="2500" dirty="0">
                <a:solidFill>
                  <a:srgbClr val="C00000"/>
                </a:solidFill>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The existing Conventional doorbell systems may lack the ability to alert residents without physical interaction, potentially compromising security. </a:t>
            </a:r>
          </a:p>
          <a:p>
            <a:pPr algn="just">
              <a:buClr>
                <a:schemeClr val="accent5"/>
              </a:buClr>
              <a:buFont typeface="Wingdings" panose="05000000000000000000" pitchFamily="2" charset="2"/>
              <a:buChar char="Ø"/>
            </a:pPr>
            <a:r>
              <a:rPr lang="en-US" sz="2700" dirty="0">
                <a:solidFill>
                  <a:srgbClr val="C00000"/>
                </a:solidFill>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These conventional doorbells are unhygienic and feel inconvenience for the visitors.</a:t>
            </a:r>
          </a:p>
          <a:p>
            <a:pPr marL="0" indent="0" algn="just">
              <a:buClr>
                <a:schemeClr val="accent5"/>
              </a:buClr>
              <a:buNone/>
            </a:pPr>
            <a:endParaRPr lang="en-IN" sz="1600" b="1" dirty="0"/>
          </a:p>
          <a:p>
            <a:pPr algn="just">
              <a:buClr>
                <a:schemeClr val="accent5"/>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Traditional doorbells.</a:t>
            </a:r>
            <a:endParaRPr lang="en-US" sz="2500" u="sng" dirty="0">
              <a:solidFill>
                <a:schemeClr val="accent5"/>
              </a:solidFill>
              <a:latin typeface="Times New Roman" panose="02020603050405020304" pitchFamily="18" charset="0"/>
              <a:cs typeface="Times New Roman" panose="02020603050405020304" pitchFamily="18" charset="0"/>
            </a:endParaRPr>
          </a:p>
          <a:p>
            <a:pPr algn="just">
              <a:buClr>
                <a:schemeClr val="accent5"/>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Contact with the doorbell.</a:t>
            </a:r>
          </a:p>
          <a:p>
            <a:pPr algn="just">
              <a:buClr>
                <a:schemeClr val="accent5"/>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unhygienic</a:t>
            </a:r>
            <a:r>
              <a:rPr lang="en-US" sz="2500" dirty="0">
                <a:solidFill>
                  <a:srgbClr val="C00000"/>
                </a:solidFill>
                <a:latin typeface="Times New Roman" panose="02020603050405020304" pitchFamily="18" charset="0"/>
                <a:cs typeface="Times New Roman" panose="02020603050405020304" pitchFamily="18" charset="0"/>
              </a:rPr>
              <a:t> </a:t>
            </a:r>
            <a:r>
              <a:rPr lang="en-IN" sz="2500" dirty="0">
                <a:latin typeface="Times New Roman" panose="02020603050405020304" pitchFamily="18" charset="0"/>
                <a:cs typeface="Times New Roman" panose="02020603050405020304" pitchFamily="18" charset="0"/>
              </a:rPr>
              <a:t>doorbells.</a:t>
            </a:r>
          </a:p>
          <a:p>
            <a:pPr algn="just">
              <a:buClr>
                <a:schemeClr val="accent5"/>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Without physical interaction this doorbells do not </a:t>
            </a:r>
          </a:p>
          <a:p>
            <a:pPr marL="0" indent="0" algn="just">
              <a:buClr>
                <a:schemeClr val="accent5"/>
              </a:buClr>
              <a:buNone/>
            </a:pPr>
            <a:r>
              <a:rPr lang="en-IN" sz="2500" dirty="0">
                <a:latin typeface="Times New Roman" panose="02020603050405020304" pitchFamily="18" charset="0"/>
                <a:cs typeface="Times New Roman" panose="02020603050405020304" pitchFamily="18" charset="0"/>
              </a:rPr>
              <a:t>  work.</a:t>
            </a:r>
            <a:endParaRPr lang="en-US" sz="2500" dirty="0">
              <a:latin typeface="Times New Roman" panose="02020603050405020304" pitchFamily="18" charset="0"/>
              <a:cs typeface="Times New Roman" panose="02020603050405020304" pitchFamily="18" charset="0"/>
            </a:endParaRPr>
          </a:p>
          <a:p>
            <a:pPr>
              <a:buClr>
                <a:schemeClr val="accent5"/>
              </a:buClr>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a:buClr>
                <a:schemeClr val="accent5"/>
              </a:buClr>
              <a:buFont typeface="Wingdings" panose="05000000000000000000" pitchFamily="2" charset="2"/>
              <a:buChar char="Ø"/>
            </a:pPr>
            <a:endParaRPr lang="en-US" sz="2500" dirty="0">
              <a:latin typeface="Times New Roman" panose="02020603050405020304" pitchFamily="18" charset="0"/>
              <a:cs typeface="Times New Roman" panose="02020603050405020304" pitchFamily="18" charset="0"/>
            </a:endParaRPr>
          </a:p>
          <a:p>
            <a:pPr marL="0" indent="0">
              <a:buClr>
                <a:schemeClr val="accent5"/>
              </a:buClr>
              <a:buNone/>
            </a:pPr>
            <a:endParaRPr lang="en-US" sz="25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269E52E-08DF-3D05-8E88-E0AC4735BD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167077" y="3213550"/>
            <a:ext cx="3186723" cy="3249208"/>
          </a:xfrm>
          <a:prstGeom prst="rect">
            <a:avLst/>
          </a:prstGeom>
        </p:spPr>
      </p:pic>
    </p:spTree>
    <p:extLst>
      <p:ext uri="{BB962C8B-B14F-4D97-AF65-F5344CB8AC3E}">
        <p14:creationId xmlns:p14="http://schemas.microsoft.com/office/powerpoint/2010/main" val="148552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8F19-013C-F1FA-0FF1-FDE7DE32F55A}"/>
              </a:ext>
            </a:extLst>
          </p:cNvPr>
          <p:cNvSpPr>
            <a:spLocks noGrp="1"/>
          </p:cNvSpPr>
          <p:nvPr>
            <p:ph type="title"/>
          </p:nvPr>
        </p:nvSpPr>
        <p:spPr>
          <a:xfrm>
            <a:off x="838200" y="320179"/>
            <a:ext cx="10515600" cy="1325563"/>
          </a:xfrm>
        </p:spPr>
        <p:txBody>
          <a:bodyPr>
            <a:normAutofit/>
          </a:bodyPr>
          <a:lstStyle/>
          <a:p>
            <a:pPr algn="ctr"/>
            <a:r>
              <a:rPr lang="en-IN" sz="4000" b="1" u="sng" dirty="0">
                <a:solidFill>
                  <a:schemeClr val="accent6"/>
                </a:solidFill>
                <a:latin typeface="Times New Roman" panose="02020603050405020304" pitchFamily="18" charset="0"/>
                <a:cs typeface="Times New Roman" panose="02020603050405020304" pitchFamily="18" charset="0"/>
              </a:rPr>
              <a:t>PROPOSED SYSTEM</a:t>
            </a:r>
            <a:endParaRPr lang="en-IN" sz="4000"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0EFF07-EE3E-275E-C1B0-4E261C3B8F61}"/>
              </a:ext>
            </a:extLst>
          </p:cNvPr>
          <p:cNvSpPr>
            <a:spLocks noGrp="1"/>
          </p:cNvSpPr>
          <p:nvPr>
            <p:ph idx="1"/>
          </p:nvPr>
        </p:nvSpPr>
        <p:spPr>
          <a:xfrm>
            <a:off x="838200" y="1645742"/>
            <a:ext cx="10515600" cy="4351338"/>
          </a:xfrm>
        </p:spPr>
        <p:txBody>
          <a:bodyPr>
            <a:normAutofit fontScale="77500" lnSpcReduction="20000"/>
          </a:bodyPr>
          <a:lstStyle/>
          <a:p>
            <a:pPr algn="just">
              <a:buClr>
                <a:schemeClr val="accent6"/>
              </a:buClr>
              <a:buFont typeface="Wingdings" panose="05000000000000000000" pitchFamily="2" charset="2"/>
              <a:buChar char="Ø"/>
            </a:pPr>
            <a:r>
              <a:rPr lang="en-US" dirty="0">
                <a:solidFill>
                  <a:schemeClr val="accent1"/>
                </a:solidFill>
              </a:rPr>
              <a:t> </a:t>
            </a:r>
            <a:r>
              <a:rPr lang="en-US" sz="3200" dirty="0">
                <a:latin typeface="Times New Roman" panose="02020603050405020304" pitchFamily="18" charset="0"/>
                <a:cs typeface="Times New Roman" panose="02020603050405020304" pitchFamily="18" charset="0"/>
              </a:rPr>
              <a:t>The proposed Secured Contactless Doorbell uses an IR sensor to detect the presence of someone near the door. </a:t>
            </a:r>
          </a:p>
          <a:p>
            <a:pPr algn="just">
              <a:buClr>
                <a:schemeClr val="accent6"/>
              </a:buClr>
              <a:buFont typeface="Wingdings" panose="05000000000000000000" pitchFamily="2" charset="2"/>
              <a:buChar char="Ø"/>
            </a:pPr>
            <a:r>
              <a:rPr lang="en-US" sz="3200" dirty="0">
                <a:solidFill>
                  <a:schemeClr val="accent1"/>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When the sensor is triggered, indicating someone is near the door, a buzzer inside the house is activated and gives alert the residents.</a:t>
            </a:r>
          </a:p>
          <a:p>
            <a:pPr algn="just">
              <a:buClr>
                <a:schemeClr val="accent6"/>
              </a:buClr>
              <a:buFont typeface="Wingdings" panose="05000000000000000000" pitchFamily="2" charset="2"/>
              <a:buChar char="Ø"/>
            </a:pPr>
            <a:r>
              <a:rPr lang="en-US" sz="3200" dirty="0">
                <a:solidFill>
                  <a:schemeClr val="accent1"/>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This contactless system provides a secure and convenient way for visitors to announce their presence without physical contact with the doorbell.</a:t>
            </a:r>
          </a:p>
          <a:p>
            <a:pPr marL="0" indent="0" algn="just">
              <a:buClr>
                <a:schemeClr val="accent6"/>
              </a:buClr>
              <a:buNone/>
            </a:pPr>
            <a:endParaRPr lang="en-US" sz="3200" dirty="0">
              <a:latin typeface="Times New Roman" panose="02020603050405020304" pitchFamily="18" charset="0"/>
              <a:cs typeface="Times New Roman" panose="02020603050405020304" pitchFamily="18" charset="0"/>
            </a:endParaRPr>
          </a:p>
          <a:p>
            <a:pPr algn="just">
              <a:buClr>
                <a:schemeClr val="accent6"/>
              </a:buCl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secure and convenient way.</a:t>
            </a:r>
          </a:p>
          <a:p>
            <a:pPr algn="just">
              <a:buClr>
                <a:schemeClr val="accent6"/>
              </a:buCl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Infrared Motion Detection.</a:t>
            </a:r>
          </a:p>
          <a:p>
            <a:pPr algn="just">
              <a:buClr>
                <a:schemeClr val="accent6"/>
              </a:buCl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Smart home integration.</a:t>
            </a:r>
            <a:endParaRPr lang="en-US" sz="3200" dirty="0">
              <a:latin typeface="Times New Roman" panose="02020603050405020304" pitchFamily="18" charset="0"/>
              <a:cs typeface="Times New Roman" panose="02020603050405020304" pitchFamily="18" charset="0"/>
            </a:endParaRPr>
          </a:p>
          <a:p>
            <a:pPr algn="just">
              <a:buClr>
                <a:schemeClr val="accent6"/>
              </a:buCl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Gesture based technology.</a:t>
            </a:r>
          </a:p>
          <a:p>
            <a:pPr marL="0" indent="0" algn="just">
              <a:buClr>
                <a:schemeClr val="accent6"/>
              </a:buClr>
              <a:buNone/>
            </a:pPr>
            <a:endParaRPr lang="en-US" sz="3200" dirty="0">
              <a:latin typeface="Times New Roman" panose="02020603050405020304" pitchFamily="18" charset="0"/>
              <a:cs typeface="Times New Roman" panose="02020603050405020304" pitchFamily="18" charset="0"/>
            </a:endParaRPr>
          </a:p>
          <a:p>
            <a:pPr marL="0" indent="0">
              <a:buNone/>
            </a:pPr>
            <a:endParaRPr lang="en-IN" sz="2400" dirty="0">
              <a:latin typeface="Monotype Corsiva" panose="03010101010201010101" pitchFamily="66" charset="0"/>
            </a:endParaRPr>
          </a:p>
        </p:txBody>
      </p:sp>
    </p:spTree>
    <p:extLst>
      <p:ext uri="{BB962C8B-B14F-4D97-AF65-F5344CB8AC3E}">
        <p14:creationId xmlns:p14="http://schemas.microsoft.com/office/powerpoint/2010/main" val="96252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0915-F7A2-DBB1-211C-4CFFF65A17C2}"/>
              </a:ext>
            </a:extLst>
          </p:cNvPr>
          <p:cNvSpPr>
            <a:spLocks noGrp="1"/>
          </p:cNvSpPr>
          <p:nvPr>
            <p:ph type="title"/>
          </p:nvPr>
        </p:nvSpPr>
        <p:spPr/>
        <p:txBody>
          <a:bodyPr>
            <a:normAutofit/>
          </a:bodyPr>
          <a:lstStyle/>
          <a:p>
            <a:pPr algn="ctr"/>
            <a:r>
              <a:rPr lang="en-IN" sz="4000" b="1" u="sng" dirty="0">
                <a:solidFill>
                  <a:schemeClr val="accent2"/>
                </a:solidFill>
                <a:latin typeface="Times New Roman" panose="02020603050405020304" pitchFamily="18" charset="0"/>
                <a:cs typeface="Times New Roman" panose="02020603050405020304" pitchFamily="18" charset="0"/>
              </a:rPr>
              <a:t>KEY FEATURES</a:t>
            </a:r>
          </a:p>
        </p:txBody>
      </p:sp>
      <p:sp>
        <p:nvSpPr>
          <p:cNvPr id="3" name="Content Placeholder 2">
            <a:extLst>
              <a:ext uri="{FF2B5EF4-FFF2-40B4-BE49-F238E27FC236}">
                <a16:creationId xmlns:a16="http://schemas.microsoft.com/office/drawing/2014/main" id="{C1759AF5-09E0-3005-157E-54D9D0184863}"/>
              </a:ext>
            </a:extLst>
          </p:cNvPr>
          <p:cNvSpPr>
            <a:spLocks noGrp="1"/>
          </p:cNvSpPr>
          <p:nvPr>
            <p:ph idx="1"/>
          </p:nvPr>
        </p:nvSpPr>
        <p:spPr/>
        <p:txBody>
          <a:bodyPr>
            <a:normAutofit/>
          </a:bodyPr>
          <a:lstStyle/>
          <a:p>
            <a:pPr algn="just">
              <a:buFont typeface="Wingdings" panose="05000000000000000000" pitchFamily="2" charset="2"/>
              <a:buChar char="Ø"/>
            </a:pPr>
            <a:r>
              <a:rPr lang="en-US" sz="2500" dirty="0">
                <a:solidFill>
                  <a:schemeClr val="accent2"/>
                </a:solidFill>
                <a:latin typeface="Times New Roman" panose="02020603050405020304" pitchFamily="18" charset="0"/>
                <a:cs typeface="Times New Roman" panose="02020603050405020304" pitchFamily="18" charset="0"/>
              </a:rPr>
              <a:t>IR Sensor: </a:t>
            </a:r>
          </a:p>
          <a:p>
            <a:pPr marL="0" indent="0" algn="just">
              <a:buNone/>
            </a:pPr>
            <a:r>
              <a:rPr lang="en-US" sz="2500" dirty="0">
                <a:latin typeface="Times New Roman" panose="02020603050405020304" pitchFamily="18" charset="0"/>
                <a:cs typeface="Times New Roman" panose="02020603050405020304" pitchFamily="18" charset="0"/>
              </a:rPr>
              <a:t>Detects proximity of individuals near the door. </a:t>
            </a:r>
          </a:p>
          <a:p>
            <a:pPr algn="just">
              <a:buFont typeface="Wingdings" panose="05000000000000000000" pitchFamily="2" charset="2"/>
              <a:buChar char="Ø"/>
            </a:pPr>
            <a:r>
              <a:rPr lang="en-US" sz="2500" dirty="0">
                <a:solidFill>
                  <a:schemeClr val="accent2"/>
                </a:solidFill>
                <a:latin typeface="Times New Roman" panose="02020603050405020304" pitchFamily="18" charset="0"/>
                <a:cs typeface="Times New Roman" panose="02020603050405020304" pitchFamily="18" charset="0"/>
              </a:rPr>
              <a:t>Buzzer:</a:t>
            </a:r>
          </a:p>
          <a:p>
            <a:pPr marL="0" indent="0" algn="just">
              <a:buNone/>
            </a:pPr>
            <a:r>
              <a:rPr lang="en-US" sz="2500" dirty="0">
                <a:latin typeface="Times New Roman" panose="02020603050405020304" pitchFamily="18" charset="0"/>
                <a:cs typeface="Times New Roman" panose="02020603050405020304" pitchFamily="18" charset="0"/>
              </a:rPr>
              <a:t>Activates to produce an audible alert inside the house.</a:t>
            </a:r>
          </a:p>
          <a:p>
            <a:pPr algn="just">
              <a:buFont typeface="Wingdings" panose="05000000000000000000" pitchFamily="2" charset="2"/>
              <a:buChar char="Ø"/>
            </a:pPr>
            <a:r>
              <a:rPr lang="en-US" sz="2500" dirty="0">
                <a:solidFill>
                  <a:schemeClr val="accent2"/>
                </a:solidFill>
                <a:latin typeface="Times New Roman" panose="02020603050405020304" pitchFamily="18" charset="0"/>
                <a:cs typeface="Times New Roman" panose="02020603050405020304" pitchFamily="18" charset="0"/>
              </a:rPr>
              <a:t>Secure and Contactless:</a:t>
            </a:r>
          </a:p>
          <a:p>
            <a:pPr marL="0" indent="0" algn="just">
              <a:buNone/>
            </a:pPr>
            <a:r>
              <a:rPr lang="en-US" sz="2500" dirty="0">
                <a:latin typeface="Times New Roman" panose="02020603050405020304" pitchFamily="18" charset="0"/>
                <a:cs typeface="Times New Roman" panose="02020603050405020304" pitchFamily="18" charset="0"/>
              </a:rPr>
              <a:t>Enhances security and eliminates the need for physical contact.</a:t>
            </a:r>
          </a:p>
          <a:p>
            <a:pPr algn="just">
              <a:buFont typeface="Wingdings" panose="05000000000000000000" pitchFamily="2" charset="2"/>
              <a:buChar char="Ø"/>
            </a:pPr>
            <a:r>
              <a:rPr lang="en-US" sz="2500" dirty="0">
                <a:solidFill>
                  <a:schemeClr val="accent2"/>
                </a:solidFill>
                <a:latin typeface="Times New Roman" panose="02020603050405020304" pitchFamily="18" charset="0"/>
                <a:cs typeface="Times New Roman" panose="02020603050405020304" pitchFamily="18" charset="0"/>
              </a:rPr>
              <a:t>Adjustable Sensitivity:</a:t>
            </a:r>
          </a:p>
          <a:p>
            <a:pPr marL="0" indent="0" algn="just">
              <a:buNone/>
            </a:pPr>
            <a:r>
              <a:rPr lang="en-US" sz="2500" dirty="0">
                <a:latin typeface="Times New Roman" panose="02020603050405020304" pitchFamily="18" charset="0"/>
                <a:cs typeface="Times New Roman" panose="02020603050405020304" pitchFamily="18" charset="0"/>
              </a:rPr>
              <a:t>Allows customization of sensor sensitivity for different door environments.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5870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B877-1FC2-5F7B-EF86-E9903801E6DE}"/>
              </a:ext>
            </a:extLst>
          </p:cNvPr>
          <p:cNvSpPr>
            <a:spLocks noGrp="1"/>
          </p:cNvSpPr>
          <p:nvPr>
            <p:ph type="title"/>
          </p:nvPr>
        </p:nvSpPr>
        <p:spPr>
          <a:xfrm>
            <a:off x="838200" y="231320"/>
            <a:ext cx="10515600" cy="1325563"/>
          </a:xfrm>
        </p:spPr>
        <p:txBody>
          <a:bodyPr>
            <a:normAutofit/>
          </a:bodyPr>
          <a:lstStyle/>
          <a:p>
            <a:pPr algn="ctr"/>
            <a:r>
              <a:rPr lang="en-IN" sz="4000" b="1" u="sng" dirty="0">
                <a:solidFill>
                  <a:srgbClr val="C00000"/>
                </a:solidFill>
                <a:latin typeface="Times New Roman" panose="02020603050405020304" pitchFamily="18" charset="0"/>
                <a:cs typeface="Times New Roman" panose="02020603050405020304" pitchFamily="18" charset="0"/>
              </a:rPr>
              <a:t>SOFTWARE AND HARDWARE COMPONENTS</a:t>
            </a:r>
          </a:p>
        </p:txBody>
      </p:sp>
      <p:sp>
        <p:nvSpPr>
          <p:cNvPr id="3" name="Content Placeholder 2">
            <a:extLst>
              <a:ext uri="{FF2B5EF4-FFF2-40B4-BE49-F238E27FC236}">
                <a16:creationId xmlns:a16="http://schemas.microsoft.com/office/drawing/2014/main" id="{907C4D82-F86E-F20E-4477-977D3BDDB7D7}"/>
              </a:ext>
            </a:extLst>
          </p:cNvPr>
          <p:cNvSpPr>
            <a:spLocks noGrp="1"/>
          </p:cNvSpPr>
          <p:nvPr>
            <p:ph idx="1"/>
          </p:nvPr>
        </p:nvSpPr>
        <p:spPr>
          <a:xfrm>
            <a:off x="838200" y="1556882"/>
            <a:ext cx="6686862" cy="5069797"/>
          </a:xfrm>
        </p:spPr>
        <p:txBody>
          <a:bodyPr>
            <a:normAutofit/>
          </a:bodyPr>
          <a:lstStyle/>
          <a:p>
            <a:pPr marL="0" indent="0">
              <a:buClr>
                <a:schemeClr val="accent5"/>
              </a:buClr>
              <a:buNone/>
            </a:pPr>
            <a:r>
              <a:rPr lang="en-IN" sz="3000" b="1" u="sng" dirty="0">
                <a:solidFill>
                  <a:srgbClr val="C00000"/>
                </a:solidFill>
                <a:latin typeface="Times New Roman" panose="02020603050405020304" pitchFamily="18" charset="0"/>
                <a:cs typeface="Times New Roman" panose="02020603050405020304" pitchFamily="18" charset="0"/>
              </a:rPr>
              <a:t>Hardware Tools:</a:t>
            </a:r>
          </a:p>
          <a:p>
            <a:pPr marL="0" indent="0">
              <a:buClr>
                <a:schemeClr val="accent5"/>
              </a:buClr>
              <a:buNone/>
            </a:pPr>
            <a:r>
              <a:rPr lang="en-IN" sz="3000" b="1" u="sng" dirty="0">
                <a:solidFill>
                  <a:srgbClr val="C00000"/>
                </a:solidFill>
                <a:latin typeface="Times New Roman" panose="02020603050405020304" pitchFamily="18" charset="0"/>
                <a:cs typeface="Times New Roman" panose="02020603050405020304" pitchFamily="18" charset="0"/>
              </a:rPr>
              <a:t>IOT </a:t>
            </a:r>
            <a:r>
              <a:rPr lang="en-IN" sz="3000" b="1" u="sng" dirty="0" err="1">
                <a:solidFill>
                  <a:srgbClr val="C00000"/>
                </a:solidFill>
                <a:latin typeface="Times New Roman" panose="02020603050405020304" pitchFamily="18" charset="0"/>
                <a:cs typeface="Times New Roman" panose="02020603050405020304" pitchFamily="18" charset="0"/>
              </a:rPr>
              <a:t>Recuirements</a:t>
            </a:r>
            <a:r>
              <a:rPr lang="en-IN" sz="3000" b="1" u="sng" dirty="0">
                <a:solidFill>
                  <a:srgbClr val="C00000"/>
                </a:solidFill>
                <a:latin typeface="Times New Roman" panose="02020603050405020304" pitchFamily="18" charset="0"/>
                <a:cs typeface="Times New Roman" panose="02020603050405020304" pitchFamily="18" charset="0"/>
              </a:rPr>
              <a:t>: </a:t>
            </a:r>
          </a:p>
          <a:p>
            <a:pPr>
              <a:buClr>
                <a:srgbClr val="C00000"/>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Microcontroller (e.g., Esp8266/Node MCU )</a:t>
            </a:r>
          </a:p>
          <a:p>
            <a:pPr>
              <a:buClr>
                <a:srgbClr val="C00000"/>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IR Sensor</a:t>
            </a:r>
          </a:p>
          <a:p>
            <a:pPr>
              <a:buClr>
                <a:srgbClr val="C00000"/>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Buzzer</a:t>
            </a:r>
          </a:p>
          <a:p>
            <a:pPr>
              <a:buClr>
                <a:srgbClr val="C00000"/>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Power Source (5v,3.3v)</a:t>
            </a:r>
          </a:p>
          <a:p>
            <a:pPr marL="0" indent="0">
              <a:buClr>
                <a:srgbClr val="C00000"/>
              </a:buClr>
              <a:buNone/>
            </a:pPr>
            <a:r>
              <a:rPr lang="en-IN" sz="3000" b="1" u="sng" dirty="0">
                <a:solidFill>
                  <a:srgbClr val="C00000"/>
                </a:solidFill>
                <a:latin typeface="Times New Roman" panose="02020603050405020304" pitchFamily="18" charset="0"/>
                <a:cs typeface="Times New Roman" panose="02020603050405020304" pitchFamily="18" charset="0"/>
              </a:rPr>
              <a:t>System Requirements:</a:t>
            </a:r>
          </a:p>
          <a:p>
            <a:pPr>
              <a:buClr>
                <a:srgbClr val="C00000"/>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Hard disk</a:t>
            </a:r>
          </a:p>
          <a:p>
            <a:pPr>
              <a:buClr>
                <a:srgbClr val="C00000"/>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RAM</a:t>
            </a:r>
          </a:p>
          <a:p>
            <a:pPr>
              <a:buClr>
                <a:srgbClr val="C00000"/>
              </a:buCl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Processor</a:t>
            </a:r>
          </a:p>
          <a:p>
            <a:pPr marL="0" indent="0">
              <a:buClr>
                <a:srgbClr val="C00000"/>
              </a:buClr>
              <a:buNone/>
            </a:pPr>
            <a:endParaRPr lang="en-IN" sz="3000" b="1" u="sng"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877C9E1-45F7-647A-E97E-02AA3E660DBE}"/>
              </a:ext>
            </a:extLst>
          </p:cNvPr>
          <p:cNvSpPr txBox="1"/>
          <p:nvPr/>
        </p:nvSpPr>
        <p:spPr>
          <a:xfrm>
            <a:off x="7841410" y="1851613"/>
            <a:ext cx="4350589" cy="1323439"/>
          </a:xfrm>
          <a:prstGeom prst="rect">
            <a:avLst/>
          </a:prstGeom>
          <a:noFill/>
        </p:spPr>
        <p:txBody>
          <a:bodyPr wrap="square" rtlCol="0">
            <a:spAutoFit/>
          </a:bodyPr>
          <a:lstStyle/>
          <a:p>
            <a:pPr marL="0" indent="0">
              <a:buNone/>
            </a:pPr>
            <a:r>
              <a:rPr lang="en-US" sz="3000" b="1" u="sng" dirty="0">
                <a:solidFill>
                  <a:srgbClr val="C00000"/>
                </a:solidFill>
                <a:latin typeface="Times New Roman" panose="02020603050405020304" pitchFamily="18" charset="0"/>
                <a:cs typeface="Times New Roman" panose="02020603050405020304" pitchFamily="18" charset="0"/>
              </a:rPr>
              <a:t>Software Tools:</a:t>
            </a:r>
            <a:r>
              <a:rPr lang="en-US" sz="2000" b="1" u="sng" dirty="0">
                <a:solidFill>
                  <a:srgbClr val="C00000"/>
                </a:solidFill>
                <a:latin typeface="Times New Roman" panose="02020603050405020304" pitchFamily="18" charset="0"/>
                <a:cs typeface="Times New Roman" panose="02020603050405020304" pitchFamily="18" charset="0"/>
              </a:rPr>
              <a:t> </a:t>
            </a:r>
          </a:p>
          <a:p>
            <a:pPr>
              <a:buClr>
                <a:srgbClr val="C00000"/>
              </a:buClr>
              <a:buFont typeface="Wingdings" panose="05000000000000000000" pitchFamily="2" charset="2"/>
              <a:buChar char="Ø"/>
            </a:pPr>
            <a:r>
              <a:rPr lang="en-US" sz="2500" dirty="0">
                <a:latin typeface="Times New Roman" panose="02020603050405020304" pitchFamily="18" charset="0"/>
                <a:cs typeface="Times New Roman" panose="02020603050405020304" pitchFamily="18" charset="0"/>
              </a:rPr>
              <a:t>Arduino IDE(integrated development environment)</a:t>
            </a:r>
          </a:p>
        </p:txBody>
      </p:sp>
      <p:cxnSp>
        <p:nvCxnSpPr>
          <p:cNvPr id="6" name="Straight Connector 5">
            <a:extLst>
              <a:ext uri="{FF2B5EF4-FFF2-40B4-BE49-F238E27FC236}">
                <a16:creationId xmlns:a16="http://schemas.microsoft.com/office/drawing/2014/main" id="{1DB45A2F-6872-0ECD-C3BF-04107FBEDEBB}"/>
              </a:ext>
            </a:extLst>
          </p:cNvPr>
          <p:cNvCxnSpPr/>
          <p:nvPr/>
        </p:nvCxnSpPr>
        <p:spPr>
          <a:xfrm>
            <a:off x="7341079" y="1802921"/>
            <a:ext cx="0" cy="4968815"/>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D21ECF89-151C-B7C2-EB25-301BC64E35CA}"/>
              </a:ext>
            </a:extLst>
          </p:cNvPr>
          <p:cNvPicPr>
            <a:picLocks noChangeAspect="1"/>
          </p:cNvPicPr>
          <p:nvPr/>
        </p:nvPicPr>
        <p:blipFill>
          <a:blip r:embed="rId2"/>
          <a:stretch>
            <a:fillRect/>
          </a:stretch>
        </p:blipFill>
        <p:spPr>
          <a:xfrm>
            <a:off x="7841410" y="3286133"/>
            <a:ext cx="3969590" cy="2234773"/>
          </a:xfrm>
          <a:prstGeom prst="rect">
            <a:avLst/>
          </a:prstGeom>
        </p:spPr>
      </p:pic>
    </p:spTree>
    <p:extLst>
      <p:ext uri="{BB962C8B-B14F-4D97-AF65-F5344CB8AC3E}">
        <p14:creationId xmlns:p14="http://schemas.microsoft.com/office/powerpoint/2010/main" val="1357365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DBA7-9A56-2137-67EB-483A510CEB98}"/>
              </a:ext>
            </a:extLst>
          </p:cNvPr>
          <p:cNvSpPr>
            <a:spLocks noGrp="1"/>
          </p:cNvSpPr>
          <p:nvPr>
            <p:ph type="title"/>
          </p:nvPr>
        </p:nvSpPr>
        <p:spPr>
          <a:xfrm>
            <a:off x="3003429" y="603399"/>
            <a:ext cx="6185141" cy="661418"/>
          </a:xfrm>
        </p:spPr>
        <p:txBody>
          <a:bodyPr>
            <a:normAutofit fontScale="90000"/>
          </a:bodyPr>
          <a:lstStyle/>
          <a:p>
            <a:pPr algn="ctr"/>
            <a:r>
              <a:rPr lang="en-IN" b="1" u="sng" dirty="0">
                <a:solidFill>
                  <a:srgbClr val="002060"/>
                </a:solidFill>
                <a:latin typeface="Times New Roman" panose="02020603050405020304" pitchFamily="18" charset="0"/>
                <a:cs typeface="Times New Roman" panose="02020603050405020304" pitchFamily="18" charset="0"/>
              </a:rPr>
              <a:t>Hardware Components</a:t>
            </a:r>
          </a:p>
        </p:txBody>
      </p:sp>
      <p:sp>
        <p:nvSpPr>
          <p:cNvPr id="3" name="Content Placeholder 2">
            <a:extLst>
              <a:ext uri="{FF2B5EF4-FFF2-40B4-BE49-F238E27FC236}">
                <a16:creationId xmlns:a16="http://schemas.microsoft.com/office/drawing/2014/main" id="{CCF38B29-8820-1965-1E6D-EBF47592401B}"/>
              </a:ext>
            </a:extLst>
          </p:cNvPr>
          <p:cNvSpPr>
            <a:spLocks noGrp="1"/>
          </p:cNvSpPr>
          <p:nvPr>
            <p:ph idx="1"/>
          </p:nvPr>
        </p:nvSpPr>
        <p:spPr>
          <a:xfrm>
            <a:off x="838199" y="1903263"/>
            <a:ext cx="10515600" cy="4351338"/>
          </a:xfrm>
        </p:spPr>
        <p:txBody>
          <a:bodyPr>
            <a:normAutofit/>
          </a:bodyPr>
          <a:lstStyle/>
          <a:p>
            <a:pPr marL="0" indent="0" algn="just">
              <a:buNone/>
            </a:pPr>
            <a:r>
              <a:rPr lang="en-US" sz="3000" b="1" u="sng" dirty="0">
                <a:solidFill>
                  <a:srgbClr val="002060"/>
                </a:solidFill>
                <a:latin typeface="Times New Roman" panose="02020603050405020304" pitchFamily="18" charset="0"/>
                <a:cs typeface="Times New Roman" panose="02020603050405020304" pitchFamily="18" charset="0"/>
              </a:rPr>
              <a:t>ESP8266/Node MCU:</a:t>
            </a:r>
          </a:p>
          <a:p>
            <a:pPr marL="0" indent="0" algn="just">
              <a:buNone/>
            </a:pPr>
            <a:r>
              <a:rPr lang="en-US" sz="2500" dirty="0">
                <a:latin typeface="Times New Roman" panose="02020603050405020304" pitchFamily="18" charset="0"/>
                <a:cs typeface="Times New Roman" panose="02020603050405020304" pitchFamily="18" charset="0"/>
              </a:rPr>
              <a:t>Node MCU is an open-source firmware and development kit that helps you to prototype or build IoT products. It includes firmware that runs on the ESP8266 Wi-Fi SoC from Express if Systems, and hardware which is based on the ESP8266 module.</a:t>
            </a:r>
          </a:p>
          <a:p>
            <a:pPr marL="0" indent="0" algn="just">
              <a:buNone/>
            </a:pPr>
            <a:r>
              <a:rPr lang="en-IN" sz="3000" b="1" u="sng" dirty="0">
                <a:solidFill>
                  <a:srgbClr val="002060"/>
                </a:solidFill>
                <a:latin typeface="Times New Roman" panose="02020603050405020304" pitchFamily="18" charset="0"/>
                <a:cs typeface="Times New Roman" panose="02020603050405020304" pitchFamily="18" charset="0"/>
              </a:rPr>
              <a:t>IR Sensor:</a:t>
            </a:r>
          </a:p>
          <a:p>
            <a:pPr marL="0" indent="0" algn="just">
              <a:buNone/>
            </a:pPr>
            <a:r>
              <a:rPr lang="en-IN" sz="2500" dirty="0">
                <a:latin typeface="Times New Roman" panose="02020603050405020304" pitchFamily="18" charset="0"/>
                <a:cs typeface="Times New Roman" panose="02020603050405020304" pitchFamily="18" charset="0"/>
              </a:rPr>
              <a:t>An IR sensor is the device that detects and measures infrared radiation which is a type of electromagnetic radiation</a:t>
            </a:r>
          </a:p>
        </p:txBody>
      </p:sp>
    </p:spTree>
    <p:extLst>
      <p:ext uri="{BB962C8B-B14F-4D97-AF65-F5344CB8AC3E}">
        <p14:creationId xmlns:p14="http://schemas.microsoft.com/office/powerpoint/2010/main" val="17126595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747</TotalTime>
  <Words>1908</Words>
  <Application>Microsoft Office PowerPoint</Application>
  <PresentationFormat>Widescreen</PresentationFormat>
  <Paragraphs>235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Algerian</vt:lpstr>
      <vt:lpstr>Aptos</vt:lpstr>
      <vt:lpstr>Aptos Display</vt:lpstr>
      <vt:lpstr>Arial</vt:lpstr>
      <vt:lpstr>Monotype Corsiva</vt:lpstr>
      <vt:lpstr>Times New Roman</vt:lpstr>
      <vt:lpstr>Wingdings</vt:lpstr>
      <vt:lpstr>Office Theme</vt:lpstr>
      <vt:lpstr>PowerPoint Presentation</vt:lpstr>
      <vt:lpstr>PowerPoint Presentation</vt:lpstr>
      <vt:lpstr>INTRODUCTION</vt:lpstr>
      <vt:lpstr>ABSTRACT</vt:lpstr>
      <vt:lpstr>EXISTING SYSTEM</vt:lpstr>
      <vt:lpstr>PROPOSED SYSTEM</vt:lpstr>
      <vt:lpstr>KEY FEATURES</vt:lpstr>
      <vt:lpstr>SOFTWARE AND HARDWARE COMPONENTS</vt:lpstr>
      <vt:lpstr>Hardware Components</vt:lpstr>
      <vt:lpstr>PowerPoint Presentation</vt:lpstr>
      <vt:lpstr>a)IMPORTANCE OF INNOVATIVE CONTACTLESS DOORBELL </vt:lpstr>
      <vt:lpstr>b) WORKING PRINCIPLE</vt:lpstr>
      <vt:lpstr>c) ALARM SYSTEM (BUZZER)</vt:lpstr>
      <vt:lpstr>ARCHITECTURE</vt:lpstr>
      <vt:lpstr>FLOWCHART</vt:lpstr>
      <vt:lpstr>UML DIAGRAM</vt:lpstr>
      <vt:lpstr>SOURCE CODE</vt:lpstr>
      <vt:lpstr>PowerPoint Presentation</vt:lpstr>
      <vt:lpstr>SCREENSHOTS</vt:lpstr>
      <vt:lpstr>PowerPoint Presentation</vt:lpstr>
      <vt:lpstr>PowerPoint Presentation</vt:lpstr>
      <vt:lpstr>PowerPoint Presentation</vt:lpstr>
      <vt:lpstr>CONNECTIONS</vt:lpstr>
      <vt:lpstr> APPLICATIONS</vt:lpstr>
      <vt:lpstr>ADVANTAGES</vt:lpstr>
      <vt:lpstr> FUTURE SCOPE</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 KHAJA HUSSAIN</dc:creator>
  <cp:lastModifiedBy>sadiq shaik</cp:lastModifiedBy>
  <cp:revision>18</cp:revision>
  <dcterms:created xsi:type="dcterms:W3CDTF">2024-08-22T07:21:47Z</dcterms:created>
  <dcterms:modified xsi:type="dcterms:W3CDTF">2024-08-28T05:30:49Z</dcterms:modified>
</cp:coreProperties>
</file>