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37"/>
  </p:notesMasterIdLst>
  <p:sldIdLst>
    <p:sldId id="257" r:id="rId5"/>
    <p:sldId id="258" r:id="rId6"/>
    <p:sldId id="277" r:id="rId7"/>
    <p:sldId id="278" r:id="rId8"/>
    <p:sldId id="286" r:id="rId9"/>
    <p:sldId id="279" r:id="rId10"/>
    <p:sldId id="261" r:id="rId11"/>
    <p:sldId id="280" r:id="rId12"/>
    <p:sldId id="262" r:id="rId13"/>
    <p:sldId id="292" r:id="rId14"/>
    <p:sldId id="281" r:id="rId15"/>
    <p:sldId id="282" r:id="rId16"/>
    <p:sldId id="283" r:id="rId17"/>
    <p:sldId id="284" r:id="rId18"/>
    <p:sldId id="266" r:id="rId19"/>
    <p:sldId id="285" r:id="rId20"/>
    <p:sldId id="287" r:id="rId21"/>
    <p:sldId id="288" r:id="rId22"/>
    <p:sldId id="289" r:id="rId23"/>
    <p:sldId id="290" r:id="rId24"/>
    <p:sldId id="291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75" r:id="rId35"/>
    <p:sldId id="27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77"/>
            <p14:sldId id="278"/>
            <p14:sldId id="286"/>
            <p14:sldId id="279"/>
            <p14:sldId id="261"/>
            <p14:sldId id="280"/>
          </p14:sldIdLst>
        </p14:section>
        <p14:section name="Group Member 1" id="{0860697E-8C4A-43F9-A7C0-C435911657B2}">
          <p14:sldIdLst>
            <p14:sldId id="262"/>
            <p14:sldId id="292"/>
            <p14:sldId id="281"/>
            <p14:sldId id="282"/>
            <p14:sldId id="283"/>
            <p14:sldId id="284"/>
          </p14:sldIdLst>
        </p14:section>
        <p14:section name="Group Member 2" id="{ED02CA79-8112-418E-8BC2-0FD9B68AECB3}">
          <p14:sldIdLst>
            <p14:sldId id="266"/>
            <p14:sldId id="285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</p14:sldIdLst>
        </p14:section>
        <p14:section name="Group Member 3" id="{0DAD77B1-60C5-4EB2-933E-C56E97A5B2A7}">
          <p14:sldIdLst>
            <p14:sldId id="298"/>
            <p14:sldId id="299"/>
            <p14:sldId id="300"/>
            <p14:sldId id="301"/>
          </p14:sldIdLst>
        </p14:section>
        <p14:section name="General Closing" id="{4AB6C702-EE4D-4283-ACB0-770710E41AE6}">
          <p14:sldIdLst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85" d="100"/>
          <a:sy n="85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5Gi2Bpd82M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azon.com" TargetMode="External"/><Relationship Id="rId7" Type="http://schemas.openxmlformats.org/officeDocument/2006/relationships/hyperlink" Target="https://en.wikipedia.org/wiki/Application_programming_interfa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en.wikipedia.org/wiki/Computing_platform" TargetMode="External"/><Relationship Id="rId5" Type="http://schemas.openxmlformats.org/officeDocument/2006/relationships/hyperlink" Target="https://en.wikipedia.org/wiki/Cloud_computing" TargetMode="External"/><Relationship Id="rId4" Type="http://schemas.openxmlformats.org/officeDocument/2006/relationships/hyperlink" Target="https://en.wikipedia.org/wiki/Software_as_a_service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as_a_service" TargetMode="External"/><Relationship Id="rId2" Type="http://schemas.openxmlformats.org/officeDocument/2006/relationships/hyperlink" Target="https://en.wikipedia.org/wiki/Amazon.com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en.wikipedia.org/wiki/Application_programming_interface" TargetMode="External"/><Relationship Id="rId5" Type="http://schemas.openxmlformats.org/officeDocument/2006/relationships/hyperlink" Target="https://en.wikipedia.org/wiki/Computing_platform" TargetMode="External"/><Relationship Id="rId4" Type="http://schemas.openxmlformats.org/officeDocument/2006/relationships/hyperlink" Target="https://en.wikipedia.org/wiki/Cloud_comput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a9__D53WsUs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Amazon use SDN?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Sadiq S.</a:t>
            </a:r>
          </a:p>
          <a:p>
            <a:r>
              <a:rPr lang="en-US" dirty="0"/>
              <a:t>MSc. CS.</a:t>
            </a:r>
          </a:p>
          <a:p>
            <a:r>
              <a:rPr lang="en-US" dirty="0"/>
              <a:t>CS22014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BCB8-BECB-42DA-83B3-CFBAAA7F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SDN in brief:</a:t>
            </a:r>
          </a:p>
        </p:txBody>
      </p:sp>
      <p:pic>
        <p:nvPicPr>
          <p:cNvPr id="4" name="Online Media 3" title="What is software-defined networking (SDN)?">
            <a:hlinkClick r:id="" action="ppaction://media"/>
            <a:extLst>
              <a:ext uri="{FF2B5EF4-FFF2-40B4-BE49-F238E27FC236}">
                <a16:creationId xmlns:a16="http://schemas.microsoft.com/office/drawing/2014/main" id="{1F7ED93E-D499-428D-9B8D-802932F612B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00051" y="2121647"/>
            <a:ext cx="7572986" cy="427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6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CF5D-9DCA-4D18-BA1B-D2FA8E67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SDN?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5319-17A2-4912-BBF1-B263B4FE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670"/>
            <a:ext cx="9613861" cy="4527177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SDN is an architecture designed to make a network more flexible and easier to manage compared to traditional way. </a:t>
            </a:r>
          </a:p>
          <a:p>
            <a: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SDN centralizes management by separation of the networking architecture of Control Plane from the Data Plane and centralized the network controller.</a:t>
            </a:r>
          </a:p>
          <a:p>
            <a: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SDN is enabling a programmatically efficient configuration of the network to improve the performance of networks and monitor results.</a:t>
            </a:r>
          </a:p>
          <a:p>
            <a: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SDN architecture layers would be consisting of 3 layers:</a:t>
            </a:r>
            <a:b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</a:br>
            <a:r>
              <a:rPr lang="en-US" sz="2800" dirty="0">
                <a:solidFill>
                  <a:srgbClr val="333333"/>
                </a:solidFill>
                <a:latin typeface="AmazonEmber"/>
              </a:rPr>
              <a:t>a) The application layer</a:t>
            </a:r>
            <a:br>
              <a:rPr lang="en-US" sz="2800" dirty="0">
                <a:solidFill>
                  <a:srgbClr val="333333"/>
                </a:solidFill>
                <a:latin typeface="AmazonEmber"/>
              </a:rPr>
            </a:br>
            <a:r>
              <a:rPr lang="en-US" sz="2800" dirty="0">
                <a:solidFill>
                  <a:srgbClr val="333333"/>
                </a:solidFill>
                <a:latin typeface="AmazonEmber"/>
              </a:rPr>
              <a:t>b) The controller layer</a:t>
            </a:r>
            <a:br>
              <a:rPr lang="en-US" sz="2800" dirty="0">
                <a:solidFill>
                  <a:srgbClr val="333333"/>
                </a:solidFill>
                <a:latin typeface="AmazonEmber"/>
              </a:rPr>
            </a:br>
            <a:r>
              <a:rPr lang="en-US" sz="2800" dirty="0">
                <a:solidFill>
                  <a:srgbClr val="333333"/>
                </a:solidFill>
                <a:latin typeface="AmazonEmber"/>
              </a:rPr>
              <a:t>c) The infrastructure layer</a:t>
            </a:r>
          </a:p>
          <a:p>
            <a:endParaRPr lang="en-IN" sz="2800" dirty="0">
              <a:solidFill>
                <a:srgbClr val="333333"/>
              </a:solidFill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302859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FE66-8460-421A-8B9A-62C4C0A6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SDN architecture layers: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44D0-FD65-4480-A223-6714F8EB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2564"/>
            <a:ext cx="9613861" cy="4437529"/>
          </a:xfrm>
        </p:spPr>
        <p:txBody>
          <a:bodyPr/>
          <a:lstStyle/>
          <a:p>
            <a:pPr marL="457200" indent="-457200">
              <a:buAutoNum type="alphaLcParenR"/>
            </a:pPr>
            <a: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The application layer: </a:t>
            </a: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It consists of the programs that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communicate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network requirements to the SDN Controller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.</a:t>
            </a:r>
            <a:b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b) The control layer: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SDN Controller is considered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mid-layer that connects the application layer and the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infrastructure layer.</a:t>
            </a:r>
            <a:b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c) The infrastructure layer: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This layer would consist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of networking devices that would control the forwarding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and data processing capabilities for the network.</a:t>
            </a:r>
            <a:endParaRPr lang="en-US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C14AA-8491-40C7-925D-3EDED58B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3192608"/>
            <a:ext cx="4419600" cy="29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94DE-492D-4AF3-8571-4C1CCDAC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of SDN:</a:t>
            </a:r>
          </a:p>
        </p:txBody>
      </p:sp>
      <p:sp>
        <p:nvSpPr>
          <p:cNvPr id="4" name="AutoShape 2" descr="A router network is illustrated below. The routers connect to each other via point-to-point links, each with&#10;an identified li">
            <a:extLst>
              <a:ext uri="{FF2B5EF4-FFF2-40B4-BE49-F238E27FC236}">
                <a16:creationId xmlns:a16="http://schemas.microsoft.com/office/drawing/2014/main" id="{50FA922E-CCAA-4A34-A3CD-C6DB576FE8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36946B-1B1A-4D71-B4A9-CA64544B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8776"/>
            <a:ext cx="9613861" cy="4563036"/>
          </a:xfrm>
        </p:spPr>
        <p:txBody>
          <a:bodyPr/>
          <a:lstStyle/>
          <a:p>
            <a:r>
              <a:rPr lang="en-IN" dirty="0"/>
              <a:t>A router have 2 plane:</a:t>
            </a:r>
          </a:p>
          <a:p>
            <a:r>
              <a:rPr lang="en-IN" dirty="0"/>
              <a:t>Control Plane: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Control plane decides which router will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the packet be forwarded. </a:t>
            </a:r>
            <a:endParaRPr lang="en-IN" dirty="0"/>
          </a:p>
          <a:p>
            <a:r>
              <a:rPr lang="en-IN" dirty="0"/>
              <a:t>Data Plane: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It simply follow the route giving by control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plane and carry the data packet to that designated router.</a:t>
            </a:r>
          </a:p>
          <a:p>
            <a:r>
              <a:rPr lang="en-IN" dirty="0"/>
              <a:t>Now SDN will take the control plane of all the router and will keep it to itself.</a:t>
            </a:r>
          </a:p>
          <a:p>
            <a:r>
              <a:rPr lang="en-IN" dirty="0"/>
              <a:t>Now SDN will do the job of Control Plane i.e., selection of the next path.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B932A1E-22EE-4096-96E1-9915A615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34" y="2008094"/>
            <a:ext cx="3676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F469-94AE-4468-8AF9-8D539CF5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 of SDN: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B9B9-A4F6-424E-80C8-290EE2FB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0494"/>
            <a:ext cx="9613861" cy="446442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IN" sz="2800" dirty="0"/>
              <a:t>Centralized Network Controller: Admin can rapidly configure the networks.</a:t>
            </a:r>
          </a:p>
          <a:p>
            <a:pPr marL="457200" indent="-457200">
              <a:buAutoNum type="arabicParenR"/>
            </a:pPr>
            <a:r>
              <a:rPr lang="en-IN" sz="2800" dirty="0"/>
              <a:t>Programmable Open API: There are 2 types of Open API: </a:t>
            </a:r>
          </a:p>
          <a:p>
            <a:pPr lvl="1" fontAlgn="base"/>
            <a:r>
              <a:rPr lang="en-US" sz="2800" dirty="0">
                <a:solidFill>
                  <a:srgbClr val="24292E"/>
                </a:solidFill>
                <a:latin typeface="-apple-system"/>
              </a:rPr>
              <a:t>Southbound APIs </a:t>
            </a:r>
          </a:p>
          <a:p>
            <a:pPr lvl="1" fontAlgn="base"/>
            <a:r>
              <a:rPr lang="en-US" sz="2800" dirty="0">
                <a:solidFill>
                  <a:srgbClr val="24292E"/>
                </a:solidFill>
                <a:latin typeface="-apple-system"/>
              </a:rPr>
              <a:t>Northbound APIs </a:t>
            </a:r>
            <a:endParaRPr lang="en-IN" sz="2800" dirty="0">
              <a:solidFill>
                <a:srgbClr val="24292E"/>
              </a:solidFill>
              <a:latin typeface="-apple-system"/>
            </a:endParaRPr>
          </a:p>
          <a:p>
            <a:pPr marL="457200" indent="-457200">
              <a:buAutoNum type="arabicParenR"/>
            </a:pPr>
            <a:r>
              <a:rPr lang="en-IN" sz="2800" dirty="0"/>
              <a:t>Open Flow: It is a standard communication interface between control layer and infrastructure layer.</a:t>
            </a:r>
          </a:p>
        </p:txBody>
      </p:sp>
    </p:spTree>
    <p:extLst>
      <p:ext uri="{BB962C8B-B14F-4D97-AF65-F5344CB8AC3E}">
        <p14:creationId xmlns:p14="http://schemas.microsoft.com/office/powerpoint/2010/main" val="333734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use of SDN in AWS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Sadiq S.</a:t>
            </a: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A943-AA8F-4F72-A0D2-F155D787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7" y="753228"/>
            <a:ext cx="9711476" cy="1080938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+mn-lt"/>
                <a:ea typeface="+mn-ea"/>
                <a:cs typeface="+mn-cs"/>
              </a:rPr>
              <a:t>AWS VPC: the Picasso of Software Defined Networking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B0BD-AB9D-44D9-A16B-85D90DC4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7" y="2214282"/>
            <a:ext cx="9711476" cy="44196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900" dirty="0"/>
              <a:t>Amazon Virtual Private Cloud (Amazon VPC) provides a logically isolated area of the AWS cloud.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dirty="0"/>
              <a:t>You have complete control over your virtual networking environment.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dirty="0"/>
              <a:t>You can easily customize the network configuration for your Amazon Virtual Private Cloud.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dirty="0"/>
              <a:t>For example, we can create public and private subnet.</a:t>
            </a:r>
            <a:endParaRPr lang="en-IN" sz="2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9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04EE-D167-4F81-947E-7ED06C46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VPC?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E4FC-0F2A-425F-B500-D603B44C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671"/>
            <a:ext cx="9613861" cy="4500282"/>
          </a:xfrm>
        </p:spPr>
        <p:txBody>
          <a:bodyPr>
            <a:normAutofit/>
          </a:bodyPr>
          <a:lstStyle/>
          <a:p>
            <a:r>
              <a:rPr lang="en-IN" sz="2800" dirty="0"/>
              <a:t>AZ is clusters of data </a:t>
            </a:r>
            <a:r>
              <a:rPr lang="en-IN" sz="2800" dirty="0" err="1"/>
              <a:t>center</a:t>
            </a:r>
            <a:r>
              <a:rPr lang="en-IN" sz="2800" dirty="0"/>
              <a:t>. </a:t>
            </a:r>
            <a:endParaRPr lang="en-US" sz="2800" dirty="0"/>
          </a:p>
          <a:p>
            <a:r>
              <a:rPr lang="en-IN" sz="2800" dirty="0"/>
              <a:t>Instances in AWS are basically virtual environments. </a:t>
            </a:r>
          </a:p>
          <a:p>
            <a:r>
              <a:rPr lang="en-IN" sz="2800" dirty="0"/>
              <a:t>AWS provides different instance types to enable you to choose.</a:t>
            </a:r>
          </a:p>
          <a:p>
            <a:r>
              <a:rPr lang="en-IN" sz="2800" dirty="0"/>
              <a:t>We split our instances in two to </a:t>
            </a:r>
          </a:p>
          <a:p>
            <a:pPr marL="0" indent="0">
              <a:buNone/>
            </a:pPr>
            <a:r>
              <a:rPr lang="en-IN" sz="2800" dirty="0"/>
              <a:t>   protect against failure.</a:t>
            </a:r>
          </a:p>
          <a:p>
            <a:r>
              <a:rPr lang="en-IN" sz="2800" dirty="0"/>
              <a:t>VPC scans all availability zone in a </a:t>
            </a:r>
          </a:p>
          <a:p>
            <a:pPr marL="0" indent="0">
              <a:buNone/>
            </a:pPr>
            <a:r>
              <a:rPr lang="en-IN" sz="2800" dirty="0"/>
              <a:t>   region.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ECE067-151F-4C0F-B6B6-CDD8163C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442" y="3524649"/>
            <a:ext cx="5225333" cy="3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EA0A-4AF7-4A22-8028-7E05EB94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 inside a VPC: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DE557-EC4E-4218-BCE8-DA8D0E0A8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510" y="2083033"/>
            <a:ext cx="8118364" cy="4559814"/>
          </a:xfrm>
        </p:spPr>
      </p:pic>
    </p:spTree>
    <p:extLst>
      <p:ext uri="{BB962C8B-B14F-4D97-AF65-F5344CB8AC3E}">
        <p14:creationId xmlns:p14="http://schemas.microsoft.com/office/powerpoint/2010/main" val="2884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4B29-47FF-40BB-A11C-B616AEA0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B0B2-C15D-4728-A4C0-99722B74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4988"/>
            <a:ext cx="9613861" cy="466164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/>
              <a:t>Subnet is basically a sub network inside a VPC. Each subnet can be one whole AZ.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/>
              <a:t>We have an own range of Internal(private) IP in the VPC.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/>
              <a:t>We can assign a public IP address to the individual instance that is running in our AZ.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/>
              <a:t>Instance can communicate to other instance with the help of Internal IP.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/>
              <a:t>Each subnet has a own subset of the VPC IP Range.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7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/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AWS</a:t>
            </a:r>
          </a:p>
          <a:p>
            <a:r>
              <a:rPr lang="en-US" dirty="0"/>
              <a:t>Introduction to SDN</a:t>
            </a:r>
          </a:p>
          <a:p>
            <a:r>
              <a:rPr lang="en-US" dirty="0"/>
              <a:t>The use of SDN in AWS</a:t>
            </a:r>
          </a:p>
          <a:p>
            <a:r>
              <a:rPr lang="en-US" dirty="0"/>
              <a:t>A small demonstration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50EE-15E2-42F7-92D5-17DB97CD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Controlling Access: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5691-02B0-4B4B-A9C4-DBBA99D0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528"/>
            <a:ext cx="9613861" cy="4509247"/>
          </a:xfrm>
        </p:spPr>
        <p:txBody>
          <a:bodyPr>
            <a:normAutofit/>
          </a:bodyPr>
          <a:lstStyle/>
          <a:p>
            <a:r>
              <a:rPr lang="en-IN" dirty="0"/>
              <a:t>We can control access to our resources using VPC and subnet.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Security Group: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Network Access Control List: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Controlling Routing:</a:t>
            </a:r>
          </a:p>
          <a:p>
            <a:r>
              <a:rPr lang="en-IN" dirty="0"/>
              <a:t>And many more…</a:t>
            </a:r>
          </a:p>
          <a:p>
            <a:r>
              <a:rPr lang="en-IN" dirty="0"/>
              <a:t>There is an internet gateway which </a:t>
            </a:r>
          </a:p>
          <a:p>
            <a:pPr marL="0" indent="0">
              <a:buNone/>
            </a:pPr>
            <a:r>
              <a:rPr lang="en-IN" dirty="0"/>
              <a:t>manages all the traffic that leaves the VPC.</a:t>
            </a:r>
          </a:p>
          <a:p>
            <a:r>
              <a:rPr lang="en-IN" dirty="0"/>
              <a:t>It is used to manage the private cloud from </a:t>
            </a:r>
          </a:p>
          <a:p>
            <a:pPr marL="0" indent="0">
              <a:buNone/>
            </a:pPr>
            <a:r>
              <a:rPr lang="en-IN" dirty="0"/>
              <a:t>the outside world. It is used to connect </a:t>
            </a:r>
          </a:p>
          <a:p>
            <a:pPr marL="0" indent="0">
              <a:buNone/>
            </a:pPr>
            <a:r>
              <a:rPr lang="en-IN" dirty="0"/>
              <a:t>to the internet.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1275F-25C0-4B23-B748-0D66D070C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6" t="27370" r="38186" b="4984"/>
          <a:stretch/>
        </p:blipFill>
        <p:spPr>
          <a:xfrm>
            <a:off x="7082117" y="2525298"/>
            <a:ext cx="4831977" cy="41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738A-D88A-4B92-AE73-F4CBF287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Group: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82B7-6348-44E9-82C2-8555612D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Applied on instances level.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9315A-1065-4453-AC47-660DF9EDF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1" t="8248" r="16902" b="11040"/>
          <a:stretch/>
        </p:blipFill>
        <p:spPr>
          <a:xfrm>
            <a:off x="2752165" y="2790243"/>
            <a:ext cx="5728446" cy="37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6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09E5-8203-4861-9FD3-221915F6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Access Control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3EB1-53BA-4E5F-8BB0-800FD7E9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Applied on Subnet level.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AB38-621F-41D1-9C9B-D688FDC7F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7" t="8933" r="2116" b="10096"/>
          <a:stretch/>
        </p:blipFill>
        <p:spPr>
          <a:xfrm>
            <a:off x="1897818" y="2772330"/>
            <a:ext cx="7004135" cy="37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7D9D-C8ED-450D-A2CB-9A1105A3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Controlling Routing: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AAF2-434F-4190-A686-47F70E54D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26314" cy="3599316"/>
          </a:xfrm>
        </p:spPr>
        <p:txBody>
          <a:bodyPr/>
          <a:lstStyle/>
          <a:p>
            <a:r>
              <a:rPr lang="en-IN" dirty="0"/>
              <a:t>We can go to technical level and simply route the traffic differently.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3267A-2589-4E4C-BB1F-90BAC484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12" y="2676277"/>
            <a:ext cx="7088841" cy="39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BD7D-05A9-4A26-BC45-AE37B55C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and Private Subnet: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BF77-1FDE-4C4D-973B-9022F232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671"/>
            <a:ext cx="9613861" cy="45540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We can also control the assignment of public IP Address.</a:t>
            </a:r>
          </a:p>
          <a:p>
            <a:r>
              <a:rPr lang="en-IN" sz="2000" dirty="0"/>
              <a:t>If we don’t give Public IP Address to the instances, we can’t reach them from the internet.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1B3DE-0987-4D56-81BD-21EA4639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75" y="2991408"/>
            <a:ext cx="6520972" cy="36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0DF8-CCA0-4487-B20E-CEE276C5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and Private Subnet: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5365-A62A-40C2-8E58-A8EA2100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528"/>
            <a:ext cx="9613861" cy="4482353"/>
          </a:xfrm>
        </p:spPr>
        <p:txBody>
          <a:bodyPr/>
          <a:lstStyle/>
          <a:p>
            <a:r>
              <a:rPr lang="en-IN" sz="2000" dirty="0"/>
              <a:t>Private Subnet:</a:t>
            </a:r>
            <a:r>
              <a:rPr lang="en-IN" sz="1800" dirty="0">
                <a:solidFill>
                  <a:srgbClr val="4A4A4A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 By routing I can block or deny outgoing traffic to deny internet access for that subnet. </a:t>
            </a:r>
          </a:p>
          <a:p>
            <a:r>
              <a:rPr lang="en-IN" sz="2000" dirty="0"/>
              <a:t>Public Subnet: </a:t>
            </a:r>
            <a:r>
              <a:rPr lang="en-IN" sz="1800" dirty="0">
                <a:solidFill>
                  <a:srgbClr val="4A4A4A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By routing I will allow outgoing traffic to allow internet access for that subnet. </a:t>
            </a:r>
            <a:endParaRPr lang="en-IN" sz="1800" dirty="0">
              <a:solidFill>
                <a:srgbClr val="4A4A4A"/>
              </a:solidFill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And the benefit of creating a public and private subnet is that: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The public subnet will hold the web server which should be accessible from the internet.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The private subnet will hold the database server which shouldn’t be accessible from the internet.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11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905E-BEF9-459B-B25B-69E011F2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 Gateway: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F3A1-744E-4430-A97D-524535B4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1528"/>
            <a:ext cx="9613861" cy="460785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A NAT Gateway is basically a service managed by AWS.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NAT stand for Network address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/>
              <a:t>translation.</a:t>
            </a:r>
          </a:p>
          <a:p>
            <a:r>
              <a:rPr lang="en-IN" sz="2000" dirty="0"/>
              <a:t>And it will translate this internal </a:t>
            </a:r>
          </a:p>
          <a:p>
            <a:pPr marL="0" indent="0">
              <a:buNone/>
            </a:pPr>
            <a:r>
              <a:rPr lang="en-IN" sz="2000" dirty="0"/>
              <a:t>IP into public one.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00EBF-A2A9-472C-93EC-24F9A282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81834"/>
            <a:ext cx="7144870" cy="40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5F59-EC5A-4955-B385-37C579D2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1A8E-5E51-420E-B4C1-4A236E05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7741"/>
            <a:ext cx="9613861" cy="459889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It’s a lot of concepts here.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It can be pretty confusing but hopefully it isn’t that much if we think about the idea of protecting some resources in your network from the outside internet access.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And in general, VPC is about having your own network in the cloud.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With your own power of security.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So, now let’s do a small demonstration on NAT.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11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BE3C-C11E-43FB-9621-67142972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9BDC-D328-416D-AAF8-33E824A1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/>
              <a:t>NAT stand for Network address translation.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NAT are of 3 types: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/>
              <a:t>Static NAT: Here we give both internal IP and public IP Address.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/>
              <a:t>Dynamic NAT: Here we give a pool of public IP Address.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/>
              <a:t>PAT(Port Address Translation): This is same as Dynamic NAT with overload keyword.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F24E-BC5C-4C31-B3AD-027BD1C1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NAT: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E2A8-9FCB-4324-AEAD-3A81AA03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3600"/>
            <a:ext cx="9613861" cy="4482353"/>
          </a:xfrm>
        </p:spPr>
        <p:txBody>
          <a:bodyPr/>
          <a:lstStyle/>
          <a:p>
            <a:r>
              <a:rPr lang="en-IN" dirty="0"/>
              <a:t>Firstly we have to configure IP to the port of the router.</a:t>
            </a:r>
          </a:p>
          <a:p>
            <a:r>
              <a:rPr lang="en-IN" dirty="0"/>
              <a:t>Then do some Routing Protocol so they can communicate to each other.</a:t>
            </a:r>
          </a:p>
          <a:p>
            <a:r>
              <a:rPr lang="en-IN" dirty="0"/>
              <a:t>I have done RIP protocol.</a:t>
            </a:r>
          </a:p>
          <a:p>
            <a:r>
              <a:rPr lang="en-IN" dirty="0"/>
              <a:t>Then we need to configure NAT on the router which is in between the inside(private) and outside(public).</a:t>
            </a:r>
          </a:p>
          <a:p>
            <a:r>
              <a:rPr lang="en-IN" dirty="0"/>
              <a:t>In my case user is private and server is public.</a:t>
            </a:r>
          </a:p>
          <a:p>
            <a:r>
              <a:rPr lang="en-IN" dirty="0"/>
              <a:t>The command to configure is first declare which is inside and outside.</a:t>
            </a:r>
          </a:p>
          <a:p>
            <a:r>
              <a:rPr lang="en-IN" dirty="0"/>
              <a:t>Command- </a:t>
            </a:r>
            <a:r>
              <a:rPr lang="en-IN" dirty="0" err="1"/>
              <a:t>ip</a:t>
            </a:r>
            <a:r>
              <a:rPr lang="en-IN" dirty="0"/>
              <a:t> </a:t>
            </a:r>
            <a:r>
              <a:rPr lang="en-IN" dirty="0" err="1"/>
              <a:t>nat</a:t>
            </a:r>
            <a:r>
              <a:rPr lang="en-IN" dirty="0"/>
              <a:t> inside source static </a:t>
            </a:r>
            <a:r>
              <a:rPr lang="en-IN" dirty="0" err="1"/>
              <a:t>source_IP</a:t>
            </a:r>
            <a:r>
              <a:rPr lang="en-IN" dirty="0"/>
              <a:t> </a:t>
            </a:r>
            <a:r>
              <a:rPr lang="en-IN" dirty="0" err="1"/>
              <a:t>destination_IP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4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392E-93CE-427E-AEDB-89573F96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AWS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94A56-2B5D-414F-BF55-18F928EFC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Sadiq S.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2362E5E-4CBD-4C78-96E0-2A094043E1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5915B2C-5960-4700-979E-A5C56841F2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D6115A0-BA28-4DE6-A1E7-7A717705A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121" y="4489367"/>
            <a:ext cx="3415353" cy="20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F85B-5251-4ABF-971A-F3CB58BA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NAT: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02B9-EED0-45D3-BC46-12514481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670"/>
            <a:ext cx="9613861" cy="4518211"/>
          </a:xfrm>
        </p:spPr>
        <p:txBody>
          <a:bodyPr/>
          <a:lstStyle/>
          <a:p>
            <a:r>
              <a:rPr lang="en-IN" dirty="0"/>
              <a:t>Firstly we have to configure IP to the port of the router.</a:t>
            </a:r>
          </a:p>
          <a:p>
            <a:r>
              <a:rPr lang="en-IN" dirty="0"/>
              <a:t>Then do some Routing Protocol so they can communicate to each other.</a:t>
            </a:r>
          </a:p>
          <a:p>
            <a:r>
              <a:rPr lang="en-IN" dirty="0"/>
              <a:t>I have done RIP protocol.</a:t>
            </a:r>
          </a:p>
          <a:p>
            <a:r>
              <a:rPr lang="en-IN" dirty="0"/>
              <a:t>Then we need to configure NAT on the router which is in between the inside(private) and outside(public).</a:t>
            </a:r>
          </a:p>
          <a:p>
            <a:r>
              <a:rPr lang="en-IN" dirty="0"/>
              <a:t>Command= access-list 1 permit network </a:t>
            </a:r>
            <a:r>
              <a:rPr lang="en-IN" dirty="0" err="1"/>
              <a:t>wildmask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		</a:t>
            </a:r>
            <a:r>
              <a:rPr lang="en-IN" dirty="0" err="1"/>
              <a:t>ip</a:t>
            </a:r>
            <a:r>
              <a:rPr lang="en-IN" dirty="0"/>
              <a:t> </a:t>
            </a:r>
            <a:r>
              <a:rPr lang="en-IN" dirty="0" err="1"/>
              <a:t>nat</a:t>
            </a:r>
            <a:r>
              <a:rPr lang="en-IN" dirty="0"/>
              <a:t> pool </a:t>
            </a:r>
            <a:r>
              <a:rPr lang="en-IN" dirty="0" err="1"/>
              <a:t>pool_name</a:t>
            </a:r>
            <a:r>
              <a:rPr lang="en-IN" dirty="0"/>
              <a:t> </a:t>
            </a:r>
            <a:r>
              <a:rPr lang="en-IN" dirty="0" err="1"/>
              <a:t>IP_source</a:t>
            </a:r>
            <a:r>
              <a:rPr lang="en-IN" dirty="0"/>
              <a:t> range netmask subnet</a:t>
            </a:r>
          </a:p>
          <a:p>
            <a:pPr marL="0" indent="0">
              <a:buNone/>
            </a:pPr>
            <a:r>
              <a:rPr lang="en-IN" dirty="0"/>
              <a:t> 		</a:t>
            </a:r>
            <a:r>
              <a:rPr lang="en-IN" dirty="0" err="1"/>
              <a:t>ip</a:t>
            </a:r>
            <a:r>
              <a:rPr lang="en-IN" dirty="0"/>
              <a:t> </a:t>
            </a:r>
            <a:r>
              <a:rPr lang="en-IN" dirty="0" err="1"/>
              <a:t>nat</a:t>
            </a:r>
            <a:r>
              <a:rPr lang="en-IN" dirty="0"/>
              <a:t> inside source list 1 pool </a:t>
            </a:r>
            <a:r>
              <a:rPr lang="en-IN" dirty="0" err="1"/>
              <a:t>pool_name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8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15670"/>
            <a:ext cx="9613861" cy="4536141"/>
          </a:xfrm>
        </p:spPr>
        <p:txBody>
          <a:bodyPr/>
          <a:lstStyle/>
          <a:p>
            <a:r>
              <a:rPr lang="en-US" dirty="0"/>
              <a:t>So we learnt a brief on AWS. AWS is </a:t>
            </a:r>
            <a:r>
              <a:rPr lang="en-US" sz="2400" dirty="0" err="1"/>
              <a:t>is</a:t>
            </a:r>
            <a:r>
              <a:rPr lang="en-US" sz="2400" dirty="0"/>
              <a:t> a subsidiary of </a:t>
            </a:r>
            <a:r>
              <a:rPr lang="en-US" sz="2400" dirty="0">
                <a:hlinkClick r:id="rId3" tooltip="Amazon.co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</a:t>
            </a:r>
            <a:r>
              <a:rPr lang="en-US" sz="2400" dirty="0"/>
              <a:t> that provides </a:t>
            </a:r>
            <a:r>
              <a:rPr lang="en-US" sz="2400" dirty="0">
                <a:hlinkClick r:id="rId4" tooltip="Software as a servi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on-demand</a:t>
            </a:r>
            <a:r>
              <a:rPr lang="en-US" sz="2400" dirty="0"/>
              <a:t> </a:t>
            </a:r>
            <a:r>
              <a:rPr lang="en-US" sz="2400" dirty="0">
                <a:hlinkClick r:id="rId5" tooltip="Cloud comput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computing</a:t>
            </a:r>
            <a:r>
              <a:rPr lang="en-US" sz="2400" dirty="0"/>
              <a:t> </a:t>
            </a:r>
            <a:r>
              <a:rPr lang="en-US" sz="2400" dirty="0">
                <a:hlinkClick r:id="rId6" tooltip="Computing plat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platforms</a:t>
            </a:r>
            <a:r>
              <a:rPr lang="en-US" sz="2400" dirty="0"/>
              <a:t> and </a:t>
            </a:r>
            <a:r>
              <a:rPr lang="en-US" sz="2400" dirty="0">
                <a:hlinkClick r:id="rId7" tooltip="Application programming interfa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</a:t>
            </a:r>
            <a:r>
              <a:rPr lang="en-US" sz="2400" dirty="0"/>
              <a:t>.</a:t>
            </a:r>
          </a:p>
          <a:p>
            <a:r>
              <a:rPr lang="en-US" dirty="0"/>
              <a:t>Then we learnt about it’s benefit, it’s Global Infrastructure.</a:t>
            </a:r>
          </a:p>
          <a:p>
            <a:r>
              <a:rPr lang="en-US" dirty="0"/>
              <a:t>Then we jump to SDN. </a:t>
            </a:r>
            <a:r>
              <a:rPr lang="en-US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SDN centralizes management by separation of the networking architecture of Control Plane from the Data Plane and centralized the network controller.</a:t>
            </a:r>
          </a:p>
          <a:p>
            <a:r>
              <a:rPr lang="en-US" dirty="0"/>
              <a:t>It’s architecture, work flow, key component.</a:t>
            </a:r>
          </a:p>
          <a:p>
            <a:r>
              <a:rPr lang="en-US" dirty="0"/>
              <a:t>Then we got to AWS VPC: The Picasso of SDN.</a:t>
            </a:r>
          </a:p>
          <a:p>
            <a:r>
              <a:rPr lang="en-US" dirty="0"/>
              <a:t>We learnt controlling access, subnet, NAT Gateway, etc.</a:t>
            </a:r>
          </a:p>
          <a:p>
            <a:r>
              <a:rPr lang="en-US" dirty="0"/>
              <a:t>They we concluded our presentation with a small demo on NAT.</a:t>
            </a:r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Sadiq S.</a:t>
            </a:r>
          </a:p>
          <a:p>
            <a:r>
              <a:rPr lang="en-US" dirty="0"/>
              <a:t>MSc. CS.</a:t>
            </a:r>
          </a:p>
          <a:p>
            <a:r>
              <a:rPr lang="en-US" dirty="0"/>
              <a:t>CS22014</a:t>
            </a:r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1663-37B8-4583-9313-D8B1C823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271E-71A1-48ED-9827-FB8FC323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0494"/>
            <a:ext cx="9613861" cy="4500281"/>
          </a:xfrm>
        </p:spPr>
        <p:txBody>
          <a:bodyPr>
            <a:normAutofit/>
          </a:bodyPr>
          <a:lstStyle/>
          <a:p>
            <a:r>
              <a:rPr lang="en-IN" sz="2800" dirty="0"/>
              <a:t>AWS is secure cloud service platform.</a:t>
            </a:r>
          </a:p>
          <a:p>
            <a:r>
              <a:rPr lang="en-US" sz="2800" dirty="0"/>
              <a:t>Amazon Web Services, Inc. (AWS) is a subsidiary of </a:t>
            </a:r>
            <a:r>
              <a:rPr lang="en-US" sz="2800" dirty="0">
                <a:hlinkClick r:id="rId2" tooltip="Amazon.co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</a:t>
            </a:r>
            <a:r>
              <a:rPr lang="en-US" sz="2800" dirty="0"/>
              <a:t> that provides </a:t>
            </a:r>
            <a:r>
              <a:rPr lang="en-US" sz="2800" dirty="0">
                <a:hlinkClick r:id="rId3" tooltip="Software as a servi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on-demand</a:t>
            </a:r>
            <a:r>
              <a:rPr lang="en-US" sz="2800" dirty="0"/>
              <a:t> </a:t>
            </a:r>
            <a:r>
              <a:rPr lang="en-US" sz="2800" dirty="0">
                <a:hlinkClick r:id="rId4" tooltip="Cloud comput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computing</a:t>
            </a:r>
            <a:r>
              <a:rPr lang="en-US" sz="2800" dirty="0"/>
              <a:t> </a:t>
            </a:r>
            <a:r>
              <a:rPr lang="en-US" sz="2800" dirty="0">
                <a:hlinkClick r:id="rId5" tooltip="Computing plat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platforms</a:t>
            </a:r>
            <a:r>
              <a:rPr lang="en-US" sz="2800" dirty="0"/>
              <a:t> and </a:t>
            </a:r>
            <a:r>
              <a:rPr lang="en-US" sz="2800" dirty="0">
                <a:hlinkClick r:id="rId6" tooltip="Application programming interfa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</a:t>
            </a:r>
            <a:r>
              <a:rPr lang="en-US" sz="2800" dirty="0"/>
              <a:t>.</a:t>
            </a:r>
          </a:p>
          <a:p>
            <a:r>
              <a:rPr lang="en-US" sz="2800" dirty="0"/>
              <a:t>AWS services are delivered to customers via a network of AWS Data Center located throughout the world. </a:t>
            </a:r>
          </a:p>
          <a:p>
            <a:r>
              <a:rPr lang="en-US" sz="2800" dirty="0"/>
              <a:t>Before AWS, if we wanted to host anything we will have to buy server, handle the traffic, maintain the server if it goes down, prevent it from attacks.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87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125E-0762-4A84-9BAD-EB2D27BE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in Brief:</a:t>
            </a:r>
          </a:p>
        </p:txBody>
      </p:sp>
      <p:pic>
        <p:nvPicPr>
          <p:cNvPr id="4" name="Online Media 3" title="What is AWS? | Amazon Web Services">
            <a:hlinkClick r:id="" action="ppaction://media"/>
            <a:extLst>
              <a:ext uri="{FF2B5EF4-FFF2-40B4-BE49-F238E27FC236}">
                <a16:creationId xmlns:a16="http://schemas.microsoft.com/office/drawing/2014/main" id="{95E2BE36-B0E1-4F07-993E-0E3732EBC86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53311" y="2058320"/>
            <a:ext cx="8113418" cy="45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4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2598-CEF5-4E04-8614-D05D3DB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04D4-43BF-475E-A46B-3E9C6795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8423"/>
            <a:ext cx="9613861" cy="45182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1. </a:t>
            </a:r>
            <a:r>
              <a:rPr lang="en-IN" sz="2800" b="1" dirty="0"/>
              <a:t>Flexibility: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AmazonEmber"/>
              </a:rPr>
              <a:t>AWS 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AmazonEmber"/>
              </a:rPr>
              <a:t>provides the user flexibility in choosing according to their need.</a:t>
            </a: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2. Cost-Effective: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AmazonEmber"/>
              </a:rPr>
              <a:t>You pay only for the compute power, storage, and other resources you use.</a:t>
            </a: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3. Scalability: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AmazonEmber"/>
              </a:rPr>
              <a:t>Our application can scale up or down according to our need and the traffic our server receives.</a:t>
            </a: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4. Security: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AmazonEmber"/>
              </a:rPr>
              <a:t>Security is the prime aspect of AWS. AWS uses end-to-end encry</a:t>
            </a:r>
            <a:r>
              <a:rPr lang="en-US" sz="2800" dirty="0">
                <a:solidFill>
                  <a:srgbClr val="333333"/>
                </a:solidFill>
                <a:effectLst/>
                <a:latin typeface="AmazonEmber"/>
              </a:rPr>
              <a:t>ption for the data.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333333"/>
                </a:solidFill>
                <a:effectLst/>
                <a:latin typeface="AmazonEmber"/>
              </a:rPr>
              <a:t>And a lot more…</a:t>
            </a:r>
          </a:p>
          <a:p>
            <a:pPr marL="0" indent="0">
              <a:buNone/>
            </a:pPr>
            <a:r>
              <a:rPr lang="en-IN" dirty="0"/>
              <a:t>Coz of this AWS has many customer. In fact AWS has 52% market share in Cloud.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96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35FFA-F5C5-47B8-911D-6DE2D2734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1270" y="2121646"/>
            <a:ext cx="9301166" cy="4512236"/>
          </a:xfrm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40C2-E172-4CE4-ADE0-47D50802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F51F-1C88-4095-8693-E7BF73F4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7741"/>
            <a:ext cx="9613861" cy="4598894"/>
          </a:xfrm>
        </p:spPr>
        <p:txBody>
          <a:bodyPr/>
          <a:lstStyle/>
          <a:p>
            <a:r>
              <a:rPr lang="en-IN" dirty="0"/>
              <a:t>So in the last slide, we saw green and red dots. Those are Regions. </a:t>
            </a:r>
          </a:p>
          <a:p>
            <a:r>
              <a:rPr lang="en-IN" dirty="0"/>
              <a:t>A region is basically a section of geographical region in the world. </a:t>
            </a:r>
          </a:p>
          <a:p>
            <a:r>
              <a:rPr lang="en-IN" dirty="0"/>
              <a:t>Now inside a region there are several Availability Zone. </a:t>
            </a:r>
          </a:p>
          <a:p>
            <a:r>
              <a:rPr lang="en-IN" dirty="0"/>
              <a:t>Inside Availability Zones there are one or more discrete data centers which contains the data of the user.</a:t>
            </a:r>
          </a:p>
          <a:p>
            <a:r>
              <a:rPr lang="en-IN" dirty="0"/>
              <a:t>At present there are 30 regions represented by green dot and 5 upcoming regions represented by red dot of AWS all round the world. And there are 96 Availability zones across those 30 regions.</a:t>
            </a:r>
          </a:p>
          <a:p>
            <a:r>
              <a:rPr lang="en-IN" dirty="0"/>
              <a:t>In India, there are 2 regions, one in Mumbai and another one in Hyderabad which was recently launch in 2022. Inside both there are 3 availability zone each.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4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SDN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Sadiq 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25105-71AB-4D11-8EEB-C2B2A280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64" y="4394039"/>
            <a:ext cx="3899403" cy="20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Words>1581</Words>
  <Application>Microsoft Office PowerPoint</Application>
  <PresentationFormat>Widescreen</PresentationFormat>
  <Paragraphs>163</Paragraphs>
  <Slides>32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AmazonEmber</vt:lpstr>
      <vt:lpstr>-apple-system</vt:lpstr>
      <vt:lpstr>Arial</vt:lpstr>
      <vt:lpstr>Calibri</vt:lpstr>
      <vt:lpstr>Courier New</vt:lpstr>
      <vt:lpstr>Open Sans</vt:lpstr>
      <vt:lpstr>Trebuchet MS</vt:lpstr>
      <vt:lpstr>Berlin</vt:lpstr>
      <vt:lpstr>1_Berlin</vt:lpstr>
      <vt:lpstr>2_Berlin</vt:lpstr>
      <vt:lpstr>3_Berlin</vt:lpstr>
      <vt:lpstr>Does Amazon use SDN?</vt:lpstr>
      <vt:lpstr>Agenda / Topics</vt:lpstr>
      <vt:lpstr>Introduction to AWS</vt:lpstr>
      <vt:lpstr>What is AWS?</vt:lpstr>
      <vt:lpstr>AWS in Brief:</vt:lpstr>
      <vt:lpstr>Benefits of AWS:</vt:lpstr>
      <vt:lpstr>AWS Global Infrastructure:</vt:lpstr>
      <vt:lpstr>Contd.</vt:lpstr>
      <vt:lpstr>Introduction to SDN</vt:lpstr>
      <vt:lpstr>SDN in brief:</vt:lpstr>
      <vt:lpstr>What is SDN?</vt:lpstr>
      <vt:lpstr>SDN architecture layers:</vt:lpstr>
      <vt:lpstr>Workflow of SDN:</vt:lpstr>
      <vt:lpstr>Key component of SDN:</vt:lpstr>
      <vt:lpstr>The use of SDN in AWS</vt:lpstr>
      <vt:lpstr>AWS VPC: the Picasso of Software Defined Networking</vt:lpstr>
      <vt:lpstr>What’s VPC?</vt:lpstr>
      <vt:lpstr>Subnet inside a VPC:</vt:lpstr>
      <vt:lpstr>Contd.</vt:lpstr>
      <vt:lpstr>Controlling Access:</vt:lpstr>
      <vt:lpstr>Security Group: </vt:lpstr>
      <vt:lpstr>Network Access Control List:</vt:lpstr>
      <vt:lpstr>Controlling Routing:</vt:lpstr>
      <vt:lpstr>Public and Private Subnet: </vt:lpstr>
      <vt:lpstr>Public and Private Subnet: </vt:lpstr>
      <vt:lpstr>NAT Gateway:</vt:lpstr>
      <vt:lpstr>Demonstration:</vt:lpstr>
      <vt:lpstr>NAT:</vt:lpstr>
      <vt:lpstr>Static NAT:</vt:lpstr>
      <vt:lpstr>Dynamic NAT: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Sadiq</dc:creator>
  <cp:lastModifiedBy>SADIQ SONALKAR</cp:lastModifiedBy>
  <cp:revision>35</cp:revision>
  <dcterms:created xsi:type="dcterms:W3CDTF">2014-04-17T23:07:25Z</dcterms:created>
  <dcterms:modified xsi:type="dcterms:W3CDTF">2022-11-25T15:07:46Z</dcterms:modified>
</cp:coreProperties>
</file>